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1.168.26.105\user-share\Venkatesha%20Venkatasubbaiah\P7170%20NSCLC%20paper\H1650_P7170%205%20mpk_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9922404747319897"/>
          <c:y val="8.5532799123129888E-2"/>
          <c:w val="0.75186037109993986"/>
          <c:h val="0.68932890656575374"/>
        </c:manualLayout>
      </c:layout>
      <c:scatterChart>
        <c:scatterStyle val="lineMarker"/>
        <c:ser>
          <c:idx val="0"/>
          <c:order val="0"/>
          <c:tx>
            <c:strRef>
              <c:f>meanwt!$N$21</c:f>
              <c:strCache>
                <c:ptCount val="1"/>
                <c:pt idx="0">
                  <c:v>V. control, QD</c:v>
                </c:pt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000000"/>
              </a:solidFill>
              <a:ln w="19050">
                <a:solidFill>
                  <a:srgbClr val="000000"/>
                </a:solidFill>
                <a:prstDash val="solid"/>
              </a:ln>
            </c:spPr>
          </c:marker>
          <c:errBars>
            <c:errDir val="y"/>
            <c:errBarType val="both"/>
            <c:errValType val="cust"/>
            <c:noEndCap val="1"/>
            <c:plus>
              <c:numRef>
                <c:f>meanwt!$N$5:$N$17</c:f>
                <c:numCache>
                  <c:formatCode>General</c:formatCode>
                  <c:ptCount val="13"/>
                  <c:pt idx="0">
                    <c:v>0.48158962969374064</c:v>
                  </c:pt>
                  <c:pt idx="1">
                    <c:v>0.4477722635447749</c:v>
                  </c:pt>
                  <c:pt idx="2">
                    <c:v>0.60184240936836553</c:v>
                  </c:pt>
                  <c:pt idx="3">
                    <c:v>0.5</c:v>
                  </c:pt>
                  <c:pt idx="4">
                    <c:v>0.5</c:v>
                  </c:pt>
                  <c:pt idx="5">
                    <c:v>0.5</c:v>
                  </c:pt>
                  <c:pt idx="6">
                    <c:v>0.4</c:v>
                  </c:pt>
                  <c:pt idx="7">
                    <c:v>0.3912434390139094</c:v>
                  </c:pt>
                  <c:pt idx="8">
                    <c:v>0.60000000000000064</c:v>
                  </c:pt>
                  <c:pt idx="9">
                    <c:v>0.60000000000000064</c:v>
                  </c:pt>
                  <c:pt idx="10">
                    <c:v>0.60000000000000064</c:v>
                  </c:pt>
                  <c:pt idx="11">
                    <c:v>0.4</c:v>
                  </c:pt>
                  <c:pt idx="12">
                    <c:v>0.60000000000000064</c:v>
                  </c:pt>
                </c:numCache>
              </c:numRef>
            </c:plus>
            <c:minus>
              <c:numRef>
                <c:f>meanwt!$N$5:$N$17</c:f>
                <c:numCache>
                  <c:formatCode>General</c:formatCode>
                  <c:ptCount val="13"/>
                  <c:pt idx="0">
                    <c:v>0.48158962969374064</c:v>
                  </c:pt>
                  <c:pt idx="1">
                    <c:v>0.4477722635447749</c:v>
                  </c:pt>
                  <c:pt idx="2">
                    <c:v>0.60184240936836553</c:v>
                  </c:pt>
                  <c:pt idx="3">
                    <c:v>0.5</c:v>
                  </c:pt>
                  <c:pt idx="4">
                    <c:v>0.5</c:v>
                  </c:pt>
                  <c:pt idx="5">
                    <c:v>0.5</c:v>
                  </c:pt>
                  <c:pt idx="6">
                    <c:v>0.4</c:v>
                  </c:pt>
                  <c:pt idx="7">
                    <c:v>0.3912434390139094</c:v>
                  </c:pt>
                  <c:pt idx="8">
                    <c:v>0.60000000000000064</c:v>
                  </c:pt>
                  <c:pt idx="9">
                    <c:v>0.60000000000000064</c:v>
                  </c:pt>
                  <c:pt idx="10">
                    <c:v>0.60000000000000064</c:v>
                  </c:pt>
                  <c:pt idx="11">
                    <c:v>0.4</c:v>
                  </c:pt>
                  <c:pt idx="12">
                    <c:v>0.60000000000000064</c:v>
                  </c:pt>
                </c:numCache>
              </c:numRef>
            </c:minus>
            <c:spPr>
              <a:ln w="27724">
                <a:solidFill>
                  <a:srgbClr val="000000"/>
                </a:solidFill>
                <a:prstDash val="solid"/>
              </a:ln>
            </c:spPr>
          </c:errBars>
          <c:xVal>
            <c:numRef>
              <c:f>meanwt!$M$22:$M$34</c:f>
              <c:numCache>
                <c:formatCode>0</c:formatCode>
                <c:ptCount val="13"/>
                <c:pt idx="0">
                  <c:v>12</c:v>
                </c:pt>
                <c:pt idx="1">
                  <c:v>13.14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meanwt!$N$22:$N$34</c:f>
              <c:numCache>
                <c:formatCode>0.0</c:formatCode>
                <c:ptCount val="13"/>
                <c:pt idx="0">
                  <c:v>0</c:v>
                </c:pt>
                <c:pt idx="1">
                  <c:v>0.94966761633428243</c:v>
                </c:pt>
                <c:pt idx="2">
                  <c:v>-0.94966761633428243</c:v>
                </c:pt>
                <c:pt idx="3">
                  <c:v>-1.2345679012345561</c:v>
                </c:pt>
                <c:pt idx="4">
                  <c:v>2.5641025641025852</c:v>
                </c:pt>
                <c:pt idx="5">
                  <c:v>2.5641025641025852</c:v>
                </c:pt>
                <c:pt idx="6">
                  <c:v>-9.4966761633415345E-2</c:v>
                </c:pt>
                <c:pt idx="7">
                  <c:v>1.4245014245014289</c:v>
                </c:pt>
                <c:pt idx="8">
                  <c:v>2.9439696106362732</c:v>
                </c:pt>
                <c:pt idx="9">
                  <c:v>1.0446343779677099</c:v>
                </c:pt>
                <c:pt idx="10">
                  <c:v>-0.85470085470085233</c:v>
                </c:pt>
                <c:pt idx="11">
                  <c:v>-0.47483380816714782</c:v>
                </c:pt>
                <c:pt idx="12">
                  <c:v>2.9439696106362732</c:v>
                </c:pt>
              </c:numCache>
            </c:numRef>
          </c:yVal>
          <c:smooth val="1"/>
        </c:ser>
        <c:ser>
          <c:idx val="7"/>
          <c:order val="1"/>
          <c:tx>
            <c:strRef>
              <c:f>meanwt!$Q$21</c:f>
              <c:strCache>
                <c:ptCount val="1"/>
                <c:pt idx="0">
                  <c:v>P7170 - 5 mpk, po,QD x 13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diamond"/>
            <c:size val="4"/>
            <c:spPr>
              <a:noFill/>
              <a:ln w="19050">
                <a:solidFill>
                  <a:schemeClr val="tx1"/>
                </a:solidFill>
                <a:prstDash val="solid"/>
              </a:ln>
            </c:spPr>
          </c:marker>
          <c:xVal>
            <c:numRef>
              <c:f>meanwt!$M$22:$M$34</c:f>
              <c:numCache>
                <c:formatCode>0</c:formatCode>
                <c:ptCount val="13"/>
                <c:pt idx="0">
                  <c:v>12</c:v>
                </c:pt>
                <c:pt idx="1">
                  <c:v>13.14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meanwt!$Q$22:$Q$34</c:f>
              <c:numCache>
                <c:formatCode>0.0</c:formatCode>
                <c:ptCount val="13"/>
                <c:pt idx="0">
                  <c:v>0</c:v>
                </c:pt>
                <c:pt idx="1">
                  <c:v>-0.18365472910927838</c:v>
                </c:pt>
                <c:pt idx="2">
                  <c:v>1.9283746556473729</c:v>
                </c:pt>
                <c:pt idx="3">
                  <c:v>2.1120293847566529</c:v>
                </c:pt>
                <c:pt idx="4">
                  <c:v>1.0101010101009948</c:v>
                </c:pt>
                <c:pt idx="5">
                  <c:v>2.8466483011937336</c:v>
                </c:pt>
                <c:pt idx="6">
                  <c:v>1.377410468319568</c:v>
                </c:pt>
                <c:pt idx="7">
                  <c:v>3.0303030303030307</c:v>
                </c:pt>
                <c:pt idx="8">
                  <c:v>2.0202020202020066</c:v>
                </c:pt>
                <c:pt idx="9">
                  <c:v>2.1120293847566529</c:v>
                </c:pt>
                <c:pt idx="10">
                  <c:v>1.0101010101009948</c:v>
                </c:pt>
                <c:pt idx="11">
                  <c:v>3.9485766758494094</c:v>
                </c:pt>
                <c:pt idx="12">
                  <c:v>2.1120293847566529</c:v>
                </c:pt>
              </c:numCache>
            </c:numRef>
          </c:yVal>
        </c:ser>
        <c:ser>
          <c:idx val="6"/>
          <c:order val="2"/>
          <c:tx>
            <c:strRef>
              <c:f>meanwt!$U$21</c:f>
              <c:strCache>
                <c:ptCount val="1"/>
                <c:pt idx="0">
                  <c:v>P7170 -15 mpk, po,QD x 13</c:v>
                </c:pt>
              </c:strCache>
            </c:strRef>
          </c:tx>
          <c:spPr>
            <a:ln w="25400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</c:spPr>
          <c:marker>
            <c:symbol val="triangle"/>
            <c:size val="7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c:spPr>
          </c:marker>
          <c:xVal>
            <c:numRef>
              <c:f>meanwt!$M$22:$M$34</c:f>
              <c:numCache>
                <c:formatCode>0</c:formatCode>
                <c:ptCount val="13"/>
                <c:pt idx="0">
                  <c:v>12</c:v>
                </c:pt>
                <c:pt idx="1">
                  <c:v>13.14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</c:numCache>
            </c:numRef>
          </c:xVal>
          <c:yVal>
            <c:numRef>
              <c:f>meanwt!$U$22:$U$34</c:f>
              <c:numCache>
                <c:formatCode>0.0</c:formatCode>
                <c:ptCount val="13"/>
                <c:pt idx="0">
                  <c:v>0</c:v>
                </c:pt>
                <c:pt idx="1">
                  <c:v>2.2747952684258492</c:v>
                </c:pt>
                <c:pt idx="2">
                  <c:v>-2.7297543221110088</c:v>
                </c:pt>
                <c:pt idx="3">
                  <c:v>-7.9162875341219374</c:v>
                </c:pt>
                <c:pt idx="4">
                  <c:v>-14.103730664240222</c:v>
                </c:pt>
                <c:pt idx="5">
                  <c:v>-9.3721565059144858</c:v>
                </c:pt>
                <c:pt idx="6">
                  <c:v>-9.3721565059144858</c:v>
                </c:pt>
                <c:pt idx="7">
                  <c:v>-16.560509554140083</c:v>
                </c:pt>
                <c:pt idx="8">
                  <c:v>-15.741583257506832</c:v>
                </c:pt>
                <c:pt idx="9">
                  <c:v>-12.283894449499542</c:v>
                </c:pt>
                <c:pt idx="10">
                  <c:v>-10.828025477707016</c:v>
                </c:pt>
                <c:pt idx="11">
                  <c:v>-12.283894449499542</c:v>
                </c:pt>
                <c:pt idx="12">
                  <c:v>-10.828025477707016</c:v>
                </c:pt>
              </c:numCache>
            </c:numRef>
          </c:yVal>
        </c:ser>
        <c:axId val="61089280"/>
        <c:axId val="61136896"/>
      </c:scatterChart>
      <c:valAx>
        <c:axId val="61089280"/>
        <c:scaling>
          <c:orientation val="minMax"/>
          <c:max val="25"/>
          <c:min val="12"/>
        </c:scaling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Verdana"/>
                    <a:cs typeface="Arial" pitchFamily="34" charset="0"/>
                  </a:defRPr>
                </a:pPr>
                <a:r>
                  <a:rPr lang="en-IN" sz="1400" dirty="0" smtClean="0">
                    <a:latin typeface="Arial" pitchFamily="34" charset="0"/>
                    <a:cs typeface="Arial" pitchFamily="34" charset="0"/>
                  </a:rPr>
                  <a:t>Duration</a:t>
                </a:r>
                <a:r>
                  <a:rPr lang="en-IN" sz="1400" baseline="0" dirty="0" smtClean="0">
                    <a:latin typeface="Arial" pitchFamily="34" charset="0"/>
                    <a:cs typeface="Arial" pitchFamily="34" charset="0"/>
                  </a:rPr>
                  <a:t> of treatment (days)</a:t>
                </a:r>
                <a:endParaRPr lang="en-IN" sz="140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.24081349030815261"/>
              <c:y val="0.90771823605072965"/>
            </c:manualLayout>
          </c:layout>
          <c:spPr>
            <a:noFill/>
            <a:ln w="27724">
              <a:noFill/>
            </a:ln>
          </c:spPr>
        </c:title>
        <c:numFmt formatCode="0" sourceLinked="1"/>
        <c:tickLblPos val="low"/>
        <c:spPr>
          <a:ln w="346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defRPr>
            </a:pPr>
            <a:endParaRPr lang="en-US"/>
          </a:p>
        </c:txPr>
        <c:crossAx val="61136896"/>
        <c:crossesAt val="-30"/>
        <c:crossBetween val="midCat"/>
        <c:majorUnit val="2"/>
      </c:valAx>
      <c:valAx>
        <c:axId val="61136896"/>
        <c:scaling>
          <c:orientation val="minMax"/>
          <c:max val="20"/>
          <c:min val="-30"/>
        </c:scaling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 pitchFamily="34" charset="0"/>
                    <a:ea typeface="Verdana"/>
                    <a:cs typeface="Arial" pitchFamily="34" charset="0"/>
                  </a:defRPr>
                </a:pPr>
                <a:r>
                  <a:rPr lang="en-IN" sz="1400" b="1" i="0" strike="noStrike" dirty="0" smtClean="0">
                    <a:solidFill>
                      <a:srgbClr val="000000"/>
                    </a:solidFill>
                    <a:latin typeface="Arial" pitchFamily="34" charset="0"/>
                    <a:ea typeface="Verdana"/>
                    <a:cs typeface="Arial" pitchFamily="34" charset="0"/>
                  </a:rPr>
                  <a:t>Percent body weight</a:t>
                </a:r>
                <a:r>
                  <a:rPr lang="en-IN" sz="1400" b="1" i="0" strike="noStrike" dirty="0" smtClean="0">
                    <a:solidFill>
                      <a:srgbClr val="FFFFFF"/>
                    </a:solidFill>
                    <a:latin typeface="Arial" pitchFamily="34" charset="0"/>
                    <a:ea typeface="Verdana"/>
                    <a:cs typeface="Arial" pitchFamily="34" charset="0"/>
                  </a:rPr>
                  <a:t>.</a:t>
                </a:r>
                <a:endParaRPr lang="en-IN" sz="1400" b="1" i="0" strike="noStrike" dirty="0">
                  <a:solidFill>
                    <a:srgbClr val="FFFFFF"/>
                  </a:solidFill>
                  <a:latin typeface="Arial" pitchFamily="34" charset="0"/>
                  <a:ea typeface="Verdana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3.5555625235870994E-3"/>
              <c:y val="0.12295305982715651"/>
            </c:manualLayout>
          </c:layout>
          <c:spPr>
            <a:noFill/>
            <a:ln w="27724">
              <a:noFill/>
            </a:ln>
          </c:spPr>
        </c:title>
        <c:numFmt formatCode="0" sourceLinked="0"/>
        <c:tickLblPos val="nextTo"/>
        <c:spPr>
          <a:ln w="277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 pitchFamily="34" charset="0"/>
                <a:ea typeface="Verdana"/>
                <a:cs typeface="Arial" pitchFamily="34" charset="0"/>
              </a:defRPr>
            </a:pPr>
            <a:endParaRPr lang="en-US"/>
          </a:p>
        </c:txPr>
        <c:crossAx val="61089280"/>
        <c:crosses val="autoZero"/>
        <c:crossBetween val="midCat"/>
        <c:majorUnit val="10"/>
        <c:minorUnit val="4"/>
      </c:valAx>
      <c:spPr>
        <a:noFill/>
        <a:ln w="27724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1439062137794571"/>
          <c:y val="7.1101098184442012E-3"/>
          <c:w val="0.64146043470811365"/>
          <c:h val="0.20468389510238233"/>
        </c:manualLayout>
      </c:layout>
      <c:spPr>
        <a:noFill/>
        <a:ln w="27724">
          <a:noFill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 pitchFamily="34" charset="0"/>
              <a:ea typeface="Verdana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873" b="1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plotArea>
      <c:layout>
        <c:manualLayout>
          <c:layoutTarget val="inner"/>
          <c:xMode val="edge"/>
          <c:yMode val="edge"/>
          <c:x val="0.22219791266757932"/>
          <c:y val="0.1382248262380405"/>
          <c:w val="0.73607410312648847"/>
          <c:h val="0.61216891631926473"/>
        </c:manualLayout>
      </c:layout>
      <c:scatterChart>
        <c:scatterStyle val="lineMarker"/>
        <c:ser>
          <c:idx val="0"/>
          <c:order val="0"/>
          <c:tx>
            <c:strRef>
              <c:f>[1]meanwt!$K$34</c:f>
              <c:strCache>
                <c:ptCount val="1"/>
                <c:pt idx="0">
                  <c:v>V. Control</c:v>
                </c:pt>
              </c:strCache>
            </c:strRef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diamond"/>
            <c:size val="4"/>
            <c:spPr>
              <a:solidFill>
                <a:schemeClr val="tx1"/>
              </a:solidFill>
              <a:ln w="19050">
                <a:solidFill>
                  <a:srgbClr val="000000"/>
                </a:solidFill>
                <a:prstDash val="solid"/>
              </a:ln>
            </c:spPr>
          </c:marker>
          <c:errBars>
            <c:errDir val="y"/>
            <c:errBarType val="both"/>
            <c:errValType val="cust"/>
            <c:plus>
              <c:numRef>
                <c:f>[1]meanwt!$K$5</c:f>
                <c:numCache>
                  <c:formatCode>General</c:formatCode>
                  <c:ptCount val="1"/>
                  <c:pt idx="0">
                    <c:v>1.904380914278051</c:v>
                  </c:pt>
                </c:numCache>
              </c:numRef>
            </c:plus>
            <c:minus>
              <c:numRef>
                <c:f>[1]meanwt!$K$5</c:f>
                <c:numCache>
                  <c:formatCode>General</c:formatCode>
                  <c:ptCount val="1"/>
                  <c:pt idx="0">
                    <c:v>1.904380914278051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[1]meanwt!$J$35:$J$49</c:f>
              <c:numCache>
                <c:formatCode>General</c:formatCode>
                <c:ptCount val="15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</c:numCache>
            </c:numRef>
          </c:xVal>
          <c:yVal>
            <c:numRef>
              <c:f>[1]meanwt!$K$35:$K$49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-1.5384615384615337</c:v>
                </c:pt>
                <c:pt idx="3">
                  <c:v>0.3846153846153868</c:v>
                </c:pt>
                <c:pt idx="4">
                  <c:v>3.4615384615384532</c:v>
                </c:pt>
                <c:pt idx="5">
                  <c:v>-0.7692307692307736</c:v>
                </c:pt>
                <c:pt idx="6">
                  <c:v>-2.3076923076923079</c:v>
                </c:pt>
                <c:pt idx="7">
                  <c:v>-1.1538461538461604</c:v>
                </c:pt>
                <c:pt idx="8">
                  <c:v>-3.461538461538467</c:v>
                </c:pt>
                <c:pt idx="9">
                  <c:v>0.7692307692307736</c:v>
                </c:pt>
                <c:pt idx="10">
                  <c:v>-2.3076923076923079</c:v>
                </c:pt>
                <c:pt idx="11">
                  <c:v>-6.9230769230769171</c:v>
                </c:pt>
                <c:pt idx="12">
                  <c:v>-5.6410256410256485</c:v>
                </c:pt>
                <c:pt idx="13">
                  <c:v>-6.0683760683760486</c:v>
                </c:pt>
                <c:pt idx="14">
                  <c:v>-4.7863247863247862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[1]meanwt!$N$34</c:f>
              <c:strCache>
                <c:ptCount val="1"/>
                <c:pt idx="0">
                  <c:v>P7170 - 5 mpk, po, qd x 15</c:v>
                </c:pt>
              </c:strCache>
            </c:strRef>
          </c:tx>
          <c:spPr>
            <a:ln w="25400">
              <a:solidFill>
                <a:schemeClr val="tx1"/>
              </a:solidFill>
              <a:prstDash val="solid"/>
            </a:ln>
          </c:spPr>
          <c:marker>
            <c:symbol val="diamond"/>
            <c:size val="4"/>
            <c:spPr>
              <a:noFill/>
              <a:ln w="19050">
                <a:solidFill>
                  <a:schemeClr val="tx1"/>
                </a:solidFill>
                <a:prstDash val="solid"/>
              </a:ln>
            </c:spPr>
          </c:marker>
          <c:errBars>
            <c:errDir val="y"/>
            <c:errBarType val="both"/>
            <c:errValType val="cust"/>
            <c:plus>
              <c:numRef>
                <c:f>[1]meanwt!$N$5:$N$28</c:f>
                <c:numCache>
                  <c:formatCode>General</c:formatCode>
                  <c:ptCount val="24"/>
                  <c:pt idx="0">
                    <c:v>1.4323252268795128</c:v>
                  </c:pt>
                  <c:pt idx="1">
                    <c:v>1.3113182510572019</c:v>
                  </c:pt>
                  <c:pt idx="2">
                    <c:v>1.5009626540619418</c:v>
                  </c:pt>
                  <c:pt idx="3">
                    <c:v>1.3840761058074333</c:v>
                  </c:pt>
                  <c:pt idx="4">
                    <c:v>1.1401754250991298</c:v>
                  </c:pt>
                  <c:pt idx="5">
                    <c:v>0.95242380855944742</c:v>
                  </c:pt>
                  <c:pt idx="6">
                    <c:v>1.0601886624557901</c:v>
                  </c:pt>
                  <c:pt idx="7">
                    <c:v>1.1593101396951777</c:v>
                  </c:pt>
                  <c:pt idx="8">
                    <c:v>1.1805836597961887</c:v>
                  </c:pt>
                  <c:pt idx="9">
                    <c:v>1.2288205727444927</c:v>
                  </c:pt>
                  <c:pt idx="10">
                    <c:v>1.3747727084867065</c:v>
                  </c:pt>
                  <c:pt idx="11">
                    <c:v>1.2083045973594708</c:v>
                  </c:pt>
                  <c:pt idx="12">
                    <c:v>1.1958260743100713</c:v>
                  </c:pt>
                  <c:pt idx="13">
                    <c:v>1.2653501930734359</c:v>
                  </c:pt>
                  <c:pt idx="14">
                    <c:v>1.1723670263378683</c:v>
                  </c:pt>
                </c:numCache>
              </c:numRef>
            </c:plus>
            <c:minus>
              <c:numRef>
                <c:f>[1]meanwt!$N$5:$N$28</c:f>
                <c:numCache>
                  <c:formatCode>General</c:formatCode>
                  <c:ptCount val="24"/>
                  <c:pt idx="0">
                    <c:v>1.4323252268795128</c:v>
                  </c:pt>
                  <c:pt idx="1">
                    <c:v>1.3113182510572019</c:v>
                  </c:pt>
                  <c:pt idx="2">
                    <c:v>1.5009626540619418</c:v>
                  </c:pt>
                  <c:pt idx="3">
                    <c:v>1.3840761058074333</c:v>
                  </c:pt>
                  <c:pt idx="4">
                    <c:v>1.1401754250991298</c:v>
                  </c:pt>
                  <c:pt idx="5">
                    <c:v>0.95242380855944742</c:v>
                  </c:pt>
                  <c:pt idx="6">
                    <c:v>1.0601886624557901</c:v>
                  </c:pt>
                  <c:pt idx="7">
                    <c:v>1.1593101396951777</c:v>
                  </c:pt>
                  <c:pt idx="8">
                    <c:v>1.1805836597961887</c:v>
                  </c:pt>
                  <c:pt idx="9">
                    <c:v>1.2288205727444927</c:v>
                  </c:pt>
                  <c:pt idx="10">
                    <c:v>1.3747727084867065</c:v>
                  </c:pt>
                  <c:pt idx="11">
                    <c:v>1.2083045973594708</c:v>
                  </c:pt>
                  <c:pt idx="12">
                    <c:v>1.1958260743100713</c:v>
                  </c:pt>
                  <c:pt idx="13">
                    <c:v>1.2653501930734359</c:v>
                  </c:pt>
                  <c:pt idx="14">
                    <c:v>1.1723670263378683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[1]meanwt!$J$35:$J$49</c:f>
              <c:numCache>
                <c:formatCode>General</c:formatCode>
                <c:ptCount val="15"/>
                <c:pt idx="0">
                  <c:v>15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  <c:pt idx="5">
                  <c:v>20</c:v>
                </c:pt>
                <c:pt idx="6">
                  <c:v>21</c:v>
                </c:pt>
                <c:pt idx="7">
                  <c:v>22</c:v>
                </c:pt>
                <c:pt idx="8">
                  <c:v>23</c:v>
                </c:pt>
                <c:pt idx="9">
                  <c:v>24</c:v>
                </c:pt>
                <c:pt idx="10">
                  <c:v>25</c:v>
                </c:pt>
                <c:pt idx="11">
                  <c:v>26</c:v>
                </c:pt>
                <c:pt idx="12">
                  <c:v>27</c:v>
                </c:pt>
                <c:pt idx="13">
                  <c:v>28</c:v>
                </c:pt>
                <c:pt idx="14">
                  <c:v>29</c:v>
                </c:pt>
              </c:numCache>
            </c:numRef>
          </c:xVal>
          <c:yVal>
            <c:numRef>
              <c:f>[1]meanwt!$N$35:$N$49</c:f>
              <c:numCache>
                <c:formatCode>General</c:formatCode>
                <c:ptCount val="15"/>
                <c:pt idx="0">
                  <c:v>0</c:v>
                </c:pt>
                <c:pt idx="1">
                  <c:v>-0.77519379844960701</c:v>
                </c:pt>
                <c:pt idx="2">
                  <c:v>-0.77519379844960701</c:v>
                </c:pt>
                <c:pt idx="3">
                  <c:v>0</c:v>
                </c:pt>
                <c:pt idx="4">
                  <c:v>2.7131782945736518</c:v>
                </c:pt>
                <c:pt idx="5">
                  <c:v>-0.38759689922480384</c:v>
                </c:pt>
                <c:pt idx="6">
                  <c:v>0</c:v>
                </c:pt>
                <c:pt idx="7">
                  <c:v>0.38759689922480384</c:v>
                </c:pt>
                <c:pt idx="8">
                  <c:v>-1.5503875968992284</c:v>
                </c:pt>
                <c:pt idx="9">
                  <c:v>-0.38759689922480384</c:v>
                </c:pt>
                <c:pt idx="10">
                  <c:v>-0.77519379844960701</c:v>
                </c:pt>
                <c:pt idx="11">
                  <c:v>-3.1007751937984547</c:v>
                </c:pt>
                <c:pt idx="12">
                  <c:v>-2.3255813953488471</c:v>
                </c:pt>
                <c:pt idx="13">
                  <c:v>-2.7562446167097363</c:v>
                </c:pt>
                <c:pt idx="14">
                  <c:v>-3.7898363479758799</c:v>
                </c:pt>
              </c:numCache>
            </c:numRef>
          </c:yVal>
          <c:smooth val="1"/>
        </c:ser>
        <c:axId val="61085568"/>
        <c:axId val="65527808"/>
      </c:scatterChart>
      <c:valAx>
        <c:axId val="61085568"/>
        <c:scaling>
          <c:orientation val="minMax"/>
          <c:max val="29"/>
          <c:min val="15"/>
        </c:scaling>
        <c:axPos val="b"/>
        <c:majorGridlines>
          <c:spPr>
            <a:ln w="3175">
              <a:solidFill>
                <a:srgbClr val="FFFFFF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 algn="ctr" rtl="0">
                  <a:defRPr lang="en-IN" sz="1400" b="1" i="0" u="none" strike="noStrike" kern="1200" baseline="0">
                    <a:solidFill>
                      <a:srgbClr val="000000"/>
                    </a:solidFill>
                    <a:latin typeface="+mn-lt"/>
                    <a:ea typeface="Verdana"/>
                    <a:cs typeface="Times New Roman" pitchFamily="18" charset="0"/>
                  </a:defRPr>
                </a:pPr>
                <a:r>
                  <a:rPr lang="en-IN" sz="1400" b="1" i="0" u="none" strike="noStrike" kern="1200" baseline="0" dirty="0" smtClean="0">
                    <a:solidFill>
                      <a:srgbClr val="000000"/>
                    </a:solidFill>
                    <a:latin typeface="+mn-lt"/>
                    <a:ea typeface="Verdana"/>
                    <a:cs typeface="Times New Roman" pitchFamily="18" charset="0"/>
                  </a:rPr>
                  <a:t>Duration of treatment (days)</a:t>
                </a:r>
                <a:endParaRPr lang="en-IN" sz="1400" b="1" i="0" u="none" strike="noStrike" kern="1200" baseline="0" dirty="0">
                  <a:solidFill>
                    <a:srgbClr val="000000"/>
                  </a:solidFill>
                  <a:latin typeface="+mn-lt"/>
                  <a:ea typeface="Verdana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0.25319006749911316"/>
              <c:y val="0.89962540792095969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low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527808"/>
        <c:crossesAt val="-20"/>
        <c:crossBetween val="midCat"/>
        <c:majorUnit val="2"/>
      </c:valAx>
      <c:valAx>
        <c:axId val="65527808"/>
        <c:scaling>
          <c:orientation val="minMax"/>
          <c:max val="20"/>
          <c:min val="-20"/>
        </c:scaling>
        <c:axPos val="l"/>
        <c:majorGridlines>
          <c:spPr>
            <a:ln w="3175">
              <a:solidFill>
                <a:srgbClr val="FFFFFF"/>
              </a:solidFill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 sz="1400">
                    <a:latin typeface="+mn-lt"/>
                  </a:defRPr>
                </a:pPr>
                <a:r>
                  <a:rPr lang="en-IN" sz="1400" dirty="0">
                    <a:latin typeface="+mn-lt"/>
                  </a:rPr>
                  <a:t>Percent body </a:t>
                </a:r>
                <a:r>
                  <a:rPr lang="en-IN" sz="1400" dirty="0" smtClean="0">
                    <a:latin typeface="+mn-lt"/>
                  </a:rPr>
                  <a:t>weight</a:t>
                </a:r>
                <a:endParaRPr lang="en-IN" sz="1400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1.3345525994966124E-2"/>
              <c:y val="0.16458496342683596"/>
            </c:manualLayout>
          </c:layout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254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1085568"/>
        <c:crosses val="autoZero"/>
        <c:crossBetween val="midCat"/>
        <c:majorUnit val="10"/>
        <c:minorUnit val="4"/>
      </c:valAx>
      <c:spPr>
        <a:noFill/>
        <a:ln w="25400">
          <a:solidFill>
            <a:srgbClr val="FFFFFF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7824569262120541"/>
          <c:y val="4.9753803792981714E-2"/>
          <c:w val="0.49041323036587253"/>
          <c:h val="0.2027509244332287"/>
        </c:manualLayout>
      </c:layout>
      <c:spPr>
        <a:noFill/>
        <a:ln w="25400">
          <a:noFill/>
        </a:ln>
      </c:spPr>
      <c:txPr>
        <a:bodyPr/>
        <a:lstStyle/>
        <a:p>
          <a:pPr>
            <a:defRPr sz="1000" b="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 w="9525">
      <a:noFill/>
    </a:ln>
  </c:spPr>
  <c:txPr>
    <a:bodyPr/>
    <a:lstStyle/>
    <a:p>
      <a:pPr>
        <a:defRPr sz="925" b="1" i="0" u="none" strike="noStrike" baseline="0">
          <a:solidFill>
            <a:srgbClr val="000000"/>
          </a:solidFill>
          <a:latin typeface="Times New Roman" pitchFamily="18" charset="0"/>
          <a:ea typeface="Verdana"/>
          <a:cs typeface="Times New Roman" pitchFamily="18" charset="0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795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>
              <a:buClr>
                <a:schemeClr val="accent2"/>
              </a:buClr>
              <a:buSzPct val="85000"/>
            </a:pPr>
            <a:r>
              <a:rPr lang="en-US" sz="1600" b="1" dirty="0" smtClean="0">
                <a:latin typeface="Verdana" pitchFamily="34" charset="0"/>
              </a:rPr>
              <a:t>Figure S3</a:t>
            </a:r>
            <a:endParaRPr lang="en-US" sz="1600" b="1" dirty="0"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5067300" y="3867150"/>
          <a:ext cx="3905250" cy="2705100"/>
        </p:xfrm>
        <a:graphic>
          <a:graphicData uri="http://schemas.openxmlformats.org/presentationml/2006/ole">
            <p:oleObj spid="_x0000_s2050" name="Worksheet" r:id="rId3" imgW="4648112" imgH="3210050" progId="Excel.Sheet.8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5072066" y="785794"/>
          <a:ext cx="3571868" cy="2766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285720" y="2000240"/>
          <a:ext cx="3857651" cy="2851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14282" y="1714488"/>
            <a:ext cx="3433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>
              <a:buClr>
                <a:schemeClr val="accent2"/>
              </a:buClr>
              <a:buSzPct val="85000"/>
            </a:pPr>
            <a:r>
              <a:rPr lang="en-US" sz="1600" b="1" dirty="0">
                <a:latin typeface="Verdana" pitchFamily="34" charset="0"/>
                <a:sym typeface="Symbol" pitchFamily="18" charset="2"/>
              </a:rPr>
              <a:t>A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4786314" y="571480"/>
            <a:ext cx="3417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>
              <a:buClr>
                <a:schemeClr val="accent2"/>
              </a:buClr>
              <a:buSzPct val="85000"/>
            </a:pPr>
            <a:r>
              <a:rPr lang="en-US" sz="1600" b="1" dirty="0" smtClean="0">
                <a:latin typeface="Verdana" pitchFamily="34" charset="0"/>
                <a:sym typeface="Symbol" pitchFamily="18" charset="2"/>
              </a:rPr>
              <a:t>B</a:t>
            </a:r>
            <a:endParaRPr lang="en-US" sz="1600" b="1" dirty="0">
              <a:latin typeface="Verdana" pitchFamily="34" charset="0"/>
              <a:sym typeface="Symbol" pitchFamily="18" charset="2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786314" y="3786190"/>
            <a:ext cx="3337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>
              <a:buClr>
                <a:schemeClr val="accent2"/>
              </a:buClr>
              <a:buSzPct val="85000"/>
            </a:pPr>
            <a:r>
              <a:rPr lang="en-US" sz="1600" b="1" dirty="0" smtClean="0">
                <a:latin typeface="Verdana" pitchFamily="34" charset="0"/>
                <a:sym typeface="Symbol" pitchFamily="18" charset="2"/>
              </a:rPr>
              <a:t>C</a:t>
            </a:r>
            <a:endParaRPr lang="en-US" sz="1600" b="1" dirty="0">
              <a:latin typeface="Verdana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24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Worksheet</vt:lpstr>
      <vt:lpstr>Slide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720167</dc:creator>
  <cp:lastModifiedBy>720167</cp:lastModifiedBy>
  <cp:revision>9</cp:revision>
  <dcterms:created xsi:type="dcterms:W3CDTF">2014-02-05T06:30:20Z</dcterms:created>
  <dcterms:modified xsi:type="dcterms:W3CDTF">2014-06-09T08:19:17Z</dcterms:modified>
</cp:coreProperties>
</file>