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7" d="100"/>
          <a:sy n="137" d="100"/>
        </p:scale>
        <p:origin x="-96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7DF9C1D-0C38-4BEA-B377-C5BF166FBE39}" type="datetimeFigureOut">
              <a:rPr lang="en-US"/>
              <a:pPr>
                <a:defRPr/>
              </a:pPr>
              <a:t>2/18/2010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98C66AE-9A23-4C3A-BAEC-ADDC8B6F95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ＭＳ Ｐゴシック" pitchFamily="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>
              <a:ea typeface="ＭＳ Ｐゴシック" pitchFamily="34" charset="-128"/>
            </a:endParaRP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E901DF-7491-45F2-BF15-1FF39FD707DA}" type="slidenum">
              <a:rPr lang="en-GB">
                <a:ea typeface="ＭＳ Ｐゴシック" pitchFamily="84" charset="-128"/>
                <a:cs typeface="ＭＳ Ｐゴシック" pitchFamily="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GB">
              <a:ea typeface="ＭＳ Ｐゴシック" pitchFamily="84" charset="-128"/>
              <a:cs typeface="ＭＳ Ｐゴシック" pitchFamily="8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0071B-D869-4CB5-B447-C3E03C9A576B}" type="datetimeFigureOut">
              <a:rPr lang="en-US"/>
              <a:pPr>
                <a:defRPr/>
              </a:pPr>
              <a:t>2/18/2010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F51B1-1827-4483-B265-292431F7FA8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EF614-D3E6-4950-8952-5473C48FA5F9}" type="datetimeFigureOut">
              <a:rPr lang="en-US"/>
              <a:pPr>
                <a:defRPr/>
              </a:pPr>
              <a:t>2/18/2010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743CB-C457-49BE-BD26-9ACB5290AAE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8978B-F826-40E9-A585-07E6BC00B22E}" type="datetimeFigureOut">
              <a:rPr lang="en-US"/>
              <a:pPr>
                <a:defRPr/>
              </a:pPr>
              <a:t>2/18/2010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E6B61-3817-4F74-851B-1CB5CFBE718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13B3F-D010-457B-A43F-653FC5492FF6}" type="datetimeFigureOut">
              <a:rPr lang="en-US"/>
              <a:pPr>
                <a:defRPr/>
              </a:pPr>
              <a:t>2/18/2010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FA923-C9F7-4A26-8A32-59A815CA01E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B2322-4B5C-4966-85C7-601C47DBE7A9}" type="datetimeFigureOut">
              <a:rPr lang="en-US"/>
              <a:pPr>
                <a:defRPr/>
              </a:pPr>
              <a:t>2/18/2010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81A2F-3514-4397-AB23-A56C2588F9B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B1D2F-70AB-4812-9DCE-E274FAA6C114}" type="datetimeFigureOut">
              <a:rPr lang="en-US"/>
              <a:pPr>
                <a:defRPr/>
              </a:pPr>
              <a:t>2/18/2010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AE8E4-F20E-43B3-81C7-0164F84A827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555F2-8846-4609-9E90-8036FB2E7C1F}" type="datetimeFigureOut">
              <a:rPr lang="en-US"/>
              <a:pPr>
                <a:defRPr/>
              </a:pPr>
              <a:t>2/18/2010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B4BF5-6748-45B8-97BA-F75432DA25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DF002-AA37-44B0-86DE-22F56C938BE5}" type="datetimeFigureOut">
              <a:rPr lang="en-US"/>
              <a:pPr>
                <a:defRPr/>
              </a:pPr>
              <a:t>2/18/2010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381EE-F87F-427E-8424-B4B1ABFD825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B70FD-DB0D-49E8-8BE3-5251F21AA230}" type="datetimeFigureOut">
              <a:rPr lang="en-US"/>
              <a:pPr>
                <a:defRPr/>
              </a:pPr>
              <a:t>2/18/2010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C4BA2-1DA2-42AA-AAD9-E3EDD4CF44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F579B-E487-4644-BF9B-2D17997C20C0}" type="datetimeFigureOut">
              <a:rPr lang="en-US"/>
              <a:pPr>
                <a:defRPr/>
              </a:pPr>
              <a:t>2/18/2010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2F5F0-C607-4D38-87D0-96E3F12D344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AD632-7BA3-42B2-9E1A-556F3BF18822}" type="datetimeFigureOut">
              <a:rPr lang="en-US"/>
              <a:pPr>
                <a:defRPr/>
              </a:pPr>
              <a:t>2/18/2010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651DF-F6F5-42E9-B786-2EE6ECF886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C3A90BC-CA36-4EB5-B0AC-BCB8FC241BDA}" type="datetimeFigureOut">
              <a:rPr lang="en-US"/>
              <a:pPr>
                <a:defRPr/>
              </a:pPr>
              <a:t>2/18/2010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3AC6B7C-1DBD-4DCC-BBD7-15EE27CA1D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84" charset="-128"/>
          <a:cs typeface="ＭＳ Ｐゴシック" pitchFamily="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84" charset="0"/>
          <a:ea typeface="ＭＳ Ｐゴシック" pitchFamily="84" charset="-128"/>
          <a:cs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84" charset="-128"/>
          <a:cs typeface="ＭＳ Ｐゴシック" pitchFamily="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8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8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8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8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Group 21"/>
          <p:cNvGrpSpPr>
            <a:grpSpLocks/>
          </p:cNvGrpSpPr>
          <p:nvPr/>
        </p:nvGrpSpPr>
        <p:grpSpPr bwMode="auto">
          <a:xfrm>
            <a:off x="1011238" y="1249363"/>
            <a:ext cx="5499100" cy="4144962"/>
            <a:chOff x="1011269" y="1249323"/>
            <a:chExt cx="5498717" cy="4144790"/>
          </a:xfrm>
        </p:grpSpPr>
        <p:sp>
          <p:nvSpPr>
            <p:cNvPr id="14339" name="TextBox 3"/>
            <p:cNvSpPr txBox="1">
              <a:spLocks noChangeArrowheads="1"/>
            </p:cNvSpPr>
            <p:nvPr/>
          </p:nvSpPr>
          <p:spPr bwMode="auto">
            <a:xfrm>
              <a:off x="1265650" y="1249323"/>
              <a:ext cx="135732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400" b="1">
                  <a:latin typeface="Calibri" pitchFamily="34" charset="0"/>
                </a:rPr>
                <a:t>Gene Name </a:t>
              </a:r>
            </a:p>
          </p:txBody>
        </p:sp>
        <p:sp>
          <p:nvSpPr>
            <p:cNvPr id="14340" name="TextBox 5"/>
            <p:cNvSpPr txBox="1">
              <a:spLocks noChangeArrowheads="1"/>
            </p:cNvSpPr>
            <p:nvPr/>
          </p:nvSpPr>
          <p:spPr bwMode="auto">
            <a:xfrm>
              <a:off x="3219586" y="1251595"/>
              <a:ext cx="258205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400" b="1">
                  <a:latin typeface="Calibri" pitchFamily="34" charset="0"/>
                </a:rPr>
                <a:t>Expression Primer Sequence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 rot="5400000">
              <a:off x="607220" y="3321718"/>
              <a:ext cx="4140028" cy="47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011269" y="1714441"/>
              <a:ext cx="5400299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43" name="TextBox 13"/>
            <p:cNvSpPr txBox="1">
              <a:spLocks noChangeArrowheads="1"/>
            </p:cNvSpPr>
            <p:nvPr/>
          </p:nvSpPr>
          <p:spPr bwMode="auto">
            <a:xfrm>
              <a:off x="1461640" y="1878841"/>
              <a:ext cx="91307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200">
                  <a:latin typeface="Calibri" pitchFamily="34" charset="0"/>
                </a:rPr>
                <a:t>DBC1 </a:t>
              </a:r>
            </a:p>
            <a:p>
              <a:endParaRPr lang="en-GB" sz="1200">
                <a:latin typeface="Calibri" pitchFamily="34" charset="0"/>
              </a:endParaRPr>
            </a:p>
          </p:txBody>
        </p:sp>
        <p:sp>
          <p:nvSpPr>
            <p:cNvPr id="14344" name="TextBox 14"/>
            <p:cNvSpPr txBox="1">
              <a:spLocks noChangeArrowheads="1"/>
            </p:cNvSpPr>
            <p:nvPr/>
          </p:nvSpPr>
          <p:spPr bwMode="auto">
            <a:xfrm>
              <a:off x="2900812" y="1878840"/>
              <a:ext cx="3377161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200">
                  <a:latin typeface="Calibri" pitchFamily="34" charset="0"/>
                </a:rPr>
                <a:t>F: 5’ - CAC CGT CAA GGA TTT ACA ACC AG - 3’</a:t>
              </a:r>
            </a:p>
            <a:p>
              <a:r>
                <a:rPr lang="en-GB" sz="1200">
                  <a:latin typeface="Calibri" pitchFamily="34" charset="0"/>
                </a:rPr>
                <a:t>R: 5’ - GTC CAT ATA CAT GGT CAA AGC CTC C – 3’  </a:t>
              </a:r>
            </a:p>
            <a:p>
              <a:endParaRPr lang="en-GB">
                <a:latin typeface="Calibri" pitchFamily="34" charset="0"/>
              </a:endParaRPr>
            </a:p>
          </p:txBody>
        </p:sp>
        <p:sp>
          <p:nvSpPr>
            <p:cNvPr id="14345" name="TextBox 18"/>
            <p:cNvSpPr txBox="1">
              <a:spLocks noChangeArrowheads="1"/>
            </p:cNvSpPr>
            <p:nvPr/>
          </p:nvSpPr>
          <p:spPr bwMode="auto">
            <a:xfrm>
              <a:off x="1463915" y="2593539"/>
              <a:ext cx="76067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200">
                  <a:latin typeface="Calibri" pitchFamily="34" charset="0"/>
                </a:rPr>
                <a:t>CIDE-A</a:t>
              </a:r>
            </a:p>
            <a:p>
              <a:endParaRPr lang="en-GB" sz="1200">
                <a:latin typeface="Calibri" pitchFamily="34" charset="0"/>
              </a:endParaRPr>
            </a:p>
          </p:txBody>
        </p:sp>
        <p:sp>
          <p:nvSpPr>
            <p:cNvPr id="14346" name="Rectangle 14"/>
            <p:cNvSpPr>
              <a:spLocks noChangeArrowheads="1"/>
            </p:cNvSpPr>
            <p:nvPr/>
          </p:nvSpPr>
          <p:spPr bwMode="auto">
            <a:xfrm>
              <a:off x="2907638" y="2574576"/>
              <a:ext cx="332939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200">
                  <a:latin typeface="Calibri" pitchFamily="34" charset="0"/>
                </a:rPr>
                <a:t>F: 5’ - ATC ACA GAC TAA GCG AGT CC – 3’</a:t>
              </a:r>
            </a:p>
            <a:p>
              <a:r>
                <a:rPr lang="en-GB" sz="1200">
                  <a:latin typeface="Calibri" pitchFamily="34" charset="0"/>
                </a:rPr>
                <a:t>R: 5’ - TAA GGC AGC CGA TGA AGT CC – 3’ </a:t>
              </a:r>
            </a:p>
          </p:txBody>
        </p:sp>
        <p:sp>
          <p:nvSpPr>
            <p:cNvPr id="14347" name="TextBox 24"/>
            <p:cNvSpPr txBox="1">
              <a:spLocks noChangeArrowheads="1"/>
            </p:cNvSpPr>
            <p:nvPr/>
          </p:nvSpPr>
          <p:spPr bwMode="auto">
            <a:xfrm>
              <a:off x="1466190" y="3308237"/>
              <a:ext cx="79934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200">
                  <a:latin typeface="Calibri" pitchFamily="34" charset="0"/>
                </a:rPr>
                <a:t>EMILIN2 </a:t>
              </a:r>
            </a:p>
            <a:p>
              <a:endParaRPr lang="en-GB" sz="1200">
                <a:latin typeface="Calibri" pitchFamily="34" charset="0"/>
              </a:endParaRPr>
            </a:p>
          </p:txBody>
        </p:sp>
        <p:sp>
          <p:nvSpPr>
            <p:cNvPr id="14348" name="Rectangle 17"/>
            <p:cNvSpPr>
              <a:spLocks noChangeArrowheads="1"/>
            </p:cNvSpPr>
            <p:nvPr/>
          </p:nvSpPr>
          <p:spPr bwMode="auto">
            <a:xfrm>
              <a:off x="2914464" y="3308653"/>
              <a:ext cx="31451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en-GB" sz="1200">
                  <a:latin typeface="Calibri" pitchFamily="34" charset="0"/>
                </a:rPr>
                <a:t>F: 5’ - CGC CAG GAA CAA GAA CTG G – 3’ </a:t>
              </a:r>
            </a:p>
            <a:p>
              <a:r>
                <a:rPr lang="en-GB" sz="1200">
                  <a:latin typeface="Calibri" pitchFamily="34" charset="0"/>
                </a:rPr>
                <a:t>R: 5’ - CCT GGG CTC TGA GAA TTG G – 3’ </a:t>
              </a:r>
              <a:r>
                <a:rPr lang="en-GB" sz="1200">
                  <a:solidFill>
                    <a:srgbClr val="000000"/>
                  </a:solidFill>
                  <a:latin typeface="Calibri" pitchFamily="34" charset="0"/>
                  <a:cs typeface="Times New Roman" pitchFamily="18" charset="0"/>
                </a:rPr>
                <a:t> </a:t>
              </a:r>
              <a:endParaRPr lang="en-GB" sz="900"/>
            </a:p>
          </p:txBody>
        </p:sp>
        <p:sp>
          <p:nvSpPr>
            <p:cNvPr id="14349" name="TextBox 30"/>
            <p:cNvSpPr txBox="1">
              <a:spLocks noChangeArrowheads="1"/>
            </p:cNvSpPr>
            <p:nvPr/>
          </p:nvSpPr>
          <p:spPr bwMode="auto">
            <a:xfrm>
              <a:off x="1468465" y="4022935"/>
              <a:ext cx="74247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200">
                  <a:latin typeface="Calibri" pitchFamily="34" charset="0"/>
                </a:rPr>
                <a:t>FBLN2 </a:t>
              </a:r>
            </a:p>
            <a:p>
              <a:endParaRPr lang="en-GB" sz="1200">
                <a:latin typeface="Calibri" pitchFamily="34" charset="0"/>
              </a:endParaRPr>
            </a:p>
          </p:txBody>
        </p:sp>
        <p:sp>
          <p:nvSpPr>
            <p:cNvPr id="14350" name="TextBox 34"/>
            <p:cNvSpPr txBox="1">
              <a:spLocks noChangeArrowheads="1"/>
            </p:cNvSpPr>
            <p:nvPr/>
          </p:nvSpPr>
          <p:spPr bwMode="auto">
            <a:xfrm>
              <a:off x="1470741" y="4710337"/>
              <a:ext cx="7265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200">
                  <a:latin typeface="Calibri" pitchFamily="34" charset="0"/>
                </a:rPr>
                <a:t>SALL1  </a:t>
              </a:r>
            </a:p>
            <a:p>
              <a:endParaRPr lang="en-GB" sz="1200">
                <a:latin typeface="Calibri" pitchFamily="34" charset="0"/>
              </a:endParaRPr>
            </a:p>
          </p:txBody>
        </p:sp>
        <p:sp>
          <p:nvSpPr>
            <p:cNvPr id="14351" name="Rectangle 23"/>
            <p:cNvSpPr>
              <a:spLocks noChangeArrowheads="1"/>
            </p:cNvSpPr>
            <p:nvPr/>
          </p:nvSpPr>
          <p:spPr bwMode="auto">
            <a:xfrm>
              <a:off x="2893992" y="4713232"/>
              <a:ext cx="361599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200">
                  <a:latin typeface="Calibri" pitchFamily="34" charset="0"/>
                </a:rPr>
                <a:t>F: 5’- TCG TGC ATG TTT CTC CTC AG – 3’</a:t>
              </a:r>
            </a:p>
            <a:p>
              <a:r>
                <a:rPr lang="en-GB" sz="1200">
                  <a:latin typeface="Calibri" pitchFamily="34" charset="0"/>
                </a:rPr>
                <a:t>R: 3’ - GCT GCT GCA TAC TGA TTC CA – 3’</a:t>
              </a:r>
            </a:p>
          </p:txBody>
        </p:sp>
        <p:sp>
          <p:nvSpPr>
            <p:cNvPr id="14352" name="Rectangle 18"/>
            <p:cNvSpPr>
              <a:spLocks noChangeArrowheads="1"/>
            </p:cNvSpPr>
            <p:nvPr/>
          </p:nvSpPr>
          <p:spPr bwMode="auto">
            <a:xfrm>
              <a:off x="2903087" y="4020621"/>
              <a:ext cx="356595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en-GB" sz="1200">
                  <a:latin typeface="Calibri" pitchFamily="34" charset="0"/>
                </a:rPr>
                <a:t>F: 5’ – AAT GGA CCC TGC AAG CAG GTG TGC A – 3’ </a:t>
              </a:r>
            </a:p>
            <a:p>
              <a:r>
                <a:rPr lang="en-GB" sz="1200">
                  <a:latin typeface="Calibri" pitchFamily="34" charset="0"/>
                </a:rPr>
                <a:t>R: 5’ – CAG GTG AGT GCC TTG TAG CAG – 3’ </a:t>
              </a:r>
              <a:r>
                <a:rPr lang="en-GB" sz="1200">
                  <a:solidFill>
                    <a:srgbClr val="000000"/>
                  </a:solidFill>
                  <a:latin typeface="Calibri" pitchFamily="34" charset="0"/>
                  <a:cs typeface="Times New Roman" pitchFamily="18" charset="0"/>
                </a:rPr>
                <a:t> </a:t>
              </a:r>
              <a:endParaRPr lang="en-GB" sz="90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116</Words>
  <Application>Microsoft Office PowerPoint</Application>
  <PresentationFormat>On-screen Show (4:3)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ＭＳ Ｐゴシック</vt:lpstr>
      <vt:lpstr>Calibri</vt:lpstr>
      <vt:lpstr>Times New Roman</vt:lpstr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VICTORIA</dc:creator>
  <cp:lastModifiedBy>latiff</cp:lastModifiedBy>
  <cp:revision>8</cp:revision>
  <dcterms:created xsi:type="dcterms:W3CDTF">2009-08-12T19:50:32Z</dcterms:created>
  <dcterms:modified xsi:type="dcterms:W3CDTF">2010-02-18T20:25:04Z</dcterms:modified>
</cp:coreProperties>
</file>