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90" d="100"/>
          <a:sy n="90" d="100"/>
        </p:scale>
        <p:origin x="-564" y="-4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2FE3A4-5BEB-4F47-AFBC-2EFAF9797F86}" type="datetimeFigureOut">
              <a:rPr kumimoji="1" lang="ja-JP" altLang="en-US" smtClean="0"/>
              <a:pPr/>
              <a:t>2013/4/15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49C7EE-81F3-4FCF-BCA4-7B48BEE6564A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xmlns="" val="38319654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49C7EE-81F3-4FCF-BCA4-7B48BEE6564A}" type="slidenum">
              <a:rPr kumimoji="1" lang="ja-JP" altLang="en-US" smtClean="0"/>
              <a:pPr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xmlns="" val="21997761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E5BDB-8881-4C21-A60E-8ABC55A5EFD8}" type="datetimeFigureOut">
              <a:rPr kumimoji="1" lang="ja-JP" altLang="en-US" smtClean="0"/>
              <a:pPr/>
              <a:t>2013/4/15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FB06D-F48D-48E3-84E5-39FFD372EE8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xmlns="" val="7164431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E5BDB-8881-4C21-A60E-8ABC55A5EFD8}" type="datetimeFigureOut">
              <a:rPr kumimoji="1" lang="ja-JP" altLang="en-US" smtClean="0"/>
              <a:pPr/>
              <a:t>2013/4/15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FB06D-F48D-48E3-84E5-39FFD372EE8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xmlns="" val="31314790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E5BDB-8881-4C21-A60E-8ABC55A5EFD8}" type="datetimeFigureOut">
              <a:rPr kumimoji="1" lang="ja-JP" altLang="en-US" smtClean="0"/>
              <a:pPr/>
              <a:t>2013/4/15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FB06D-F48D-48E3-84E5-39FFD372EE8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xmlns="" val="615149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E5BDB-8881-4C21-A60E-8ABC55A5EFD8}" type="datetimeFigureOut">
              <a:rPr kumimoji="1" lang="ja-JP" altLang="en-US" smtClean="0"/>
              <a:pPr/>
              <a:t>2013/4/15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FB06D-F48D-48E3-84E5-39FFD372EE8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xmlns="" val="1989130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E5BDB-8881-4C21-A60E-8ABC55A5EFD8}" type="datetimeFigureOut">
              <a:rPr kumimoji="1" lang="ja-JP" altLang="en-US" smtClean="0"/>
              <a:pPr/>
              <a:t>2013/4/15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FB06D-F48D-48E3-84E5-39FFD372EE8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xmlns="" val="19769059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E5BDB-8881-4C21-A60E-8ABC55A5EFD8}" type="datetimeFigureOut">
              <a:rPr kumimoji="1" lang="ja-JP" altLang="en-US" smtClean="0"/>
              <a:pPr/>
              <a:t>2013/4/15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FB06D-F48D-48E3-84E5-39FFD372EE8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xmlns="" val="6538084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E5BDB-8881-4C21-A60E-8ABC55A5EFD8}" type="datetimeFigureOut">
              <a:rPr kumimoji="1" lang="ja-JP" altLang="en-US" smtClean="0"/>
              <a:pPr/>
              <a:t>2013/4/15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FB06D-F48D-48E3-84E5-39FFD372EE8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xmlns="" val="3874029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E5BDB-8881-4C21-A60E-8ABC55A5EFD8}" type="datetimeFigureOut">
              <a:rPr kumimoji="1" lang="ja-JP" altLang="en-US" smtClean="0"/>
              <a:pPr/>
              <a:t>2013/4/15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FB06D-F48D-48E3-84E5-39FFD372EE8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xmlns="" val="1540366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E5BDB-8881-4C21-A60E-8ABC55A5EFD8}" type="datetimeFigureOut">
              <a:rPr kumimoji="1" lang="ja-JP" altLang="en-US" smtClean="0"/>
              <a:pPr/>
              <a:t>2013/4/15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FB06D-F48D-48E3-84E5-39FFD372EE8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xmlns="" val="3661871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E5BDB-8881-4C21-A60E-8ABC55A5EFD8}" type="datetimeFigureOut">
              <a:rPr kumimoji="1" lang="ja-JP" altLang="en-US" smtClean="0"/>
              <a:pPr/>
              <a:t>2013/4/15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FB06D-F48D-48E3-84E5-39FFD372EE8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xmlns="" val="3465052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E5BDB-8881-4C21-A60E-8ABC55A5EFD8}" type="datetimeFigureOut">
              <a:rPr kumimoji="1" lang="ja-JP" altLang="en-US" smtClean="0"/>
              <a:pPr/>
              <a:t>2013/4/15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FB06D-F48D-48E3-84E5-39FFD372EE8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xmlns="" val="3862985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FE5BDB-8881-4C21-A60E-8ABC55A5EFD8}" type="datetimeFigureOut">
              <a:rPr kumimoji="1" lang="ja-JP" altLang="en-US" smtClean="0"/>
              <a:pPr/>
              <a:t>2013/4/15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3FB06D-F48D-48E3-84E5-39FFD372EE8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xmlns="" val="2491490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/>
        </p:nvSpPr>
        <p:spPr>
          <a:xfrm>
            <a:off x="3264501" y="3041905"/>
            <a:ext cx="288032" cy="134932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正方形/長方形 5"/>
          <p:cNvSpPr/>
          <p:nvPr/>
        </p:nvSpPr>
        <p:spPr>
          <a:xfrm>
            <a:off x="2400405" y="4149080"/>
            <a:ext cx="288032" cy="23747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8" name="直線コネクタ 7"/>
          <p:cNvCxnSpPr/>
          <p:nvPr/>
        </p:nvCxnSpPr>
        <p:spPr>
          <a:xfrm>
            <a:off x="1253215" y="4411831"/>
            <a:ext cx="259228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コネクタ 11"/>
          <p:cNvCxnSpPr/>
          <p:nvPr/>
        </p:nvCxnSpPr>
        <p:spPr>
          <a:xfrm>
            <a:off x="1245840" y="2303703"/>
            <a:ext cx="7375" cy="210972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コネクタ 13"/>
          <p:cNvCxnSpPr/>
          <p:nvPr/>
        </p:nvCxnSpPr>
        <p:spPr>
          <a:xfrm>
            <a:off x="1150143" y="2317462"/>
            <a:ext cx="95697" cy="313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コネクタ 15"/>
          <p:cNvCxnSpPr/>
          <p:nvPr/>
        </p:nvCxnSpPr>
        <p:spPr>
          <a:xfrm>
            <a:off x="1156967" y="2993817"/>
            <a:ext cx="95697" cy="313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コネクタ 16"/>
          <p:cNvCxnSpPr/>
          <p:nvPr/>
        </p:nvCxnSpPr>
        <p:spPr>
          <a:xfrm>
            <a:off x="1163791" y="3693425"/>
            <a:ext cx="95697" cy="313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コネクタ 17"/>
          <p:cNvCxnSpPr/>
          <p:nvPr/>
        </p:nvCxnSpPr>
        <p:spPr>
          <a:xfrm>
            <a:off x="1170615" y="4403979"/>
            <a:ext cx="95697" cy="313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テキスト ボックス 21"/>
          <p:cNvSpPr txBox="1"/>
          <p:nvPr/>
        </p:nvSpPr>
        <p:spPr>
          <a:xfrm>
            <a:off x="754221" y="2140694"/>
            <a:ext cx="4700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b="1" smtClean="0">
                <a:latin typeface="Arial" pitchFamily="34" charset="0"/>
                <a:cs typeface="Arial" pitchFamily="34" charset="0"/>
              </a:rPr>
              <a:t>0.6</a:t>
            </a:r>
            <a:endParaRPr kumimoji="1" lang="ja-JP" altLang="en-US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754221" y="2838874"/>
            <a:ext cx="470000" cy="4096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b="1" dirty="0" smtClean="0">
                <a:latin typeface="Arial" pitchFamily="34" charset="0"/>
                <a:cs typeface="Arial" pitchFamily="34" charset="0"/>
              </a:rPr>
              <a:t>0.4</a:t>
            </a:r>
            <a:endParaRPr kumimoji="1" lang="ja-JP" altLang="en-US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754221" y="3522494"/>
            <a:ext cx="4700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b="1" dirty="0" smtClean="0">
                <a:latin typeface="Arial" pitchFamily="34" charset="0"/>
                <a:cs typeface="Arial" pitchFamily="34" charset="0"/>
              </a:rPr>
              <a:t>0.2</a:t>
            </a:r>
            <a:endParaRPr kumimoji="1" lang="ja-JP" altLang="en-US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911315" y="4207895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b="1" dirty="0" smtClean="0">
                <a:latin typeface="Arial" pitchFamily="34" charset="0"/>
                <a:cs typeface="Arial" pitchFamily="34" charset="0"/>
              </a:rPr>
              <a:t>0</a:t>
            </a:r>
            <a:endParaRPr kumimoji="1" lang="ja-JP" altLang="en-US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7" name="直線コネクタ 26"/>
          <p:cNvCxnSpPr/>
          <p:nvPr/>
        </p:nvCxnSpPr>
        <p:spPr>
          <a:xfrm>
            <a:off x="3408517" y="2384428"/>
            <a:ext cx="0" cy="86409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コネクタ 27"/>
          <p:cNvCxnSpPr/>
          <p:nvPr/>
        </p:nvCxnSpPr>
        <p:spPr>
          <a:xfrm>
            <a:off x="3365526" y="2389824"/>
            <a:ext cx="95697" cy="313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線コネクタ 28"/>
          <p:cNvCxnSpPr/>
          <p:nvPr/>
        </p:nvCxnSpPr>
        <p:spPr>
          <a:xfrm>
            <a:off x="2560088" y="4063423"/>
            <a:ext cx="0" cy="21602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線コネクタ 31"/>
          <p:cNvCxnSpPr/>
          <p:nvPr/>
        </p:nvCxnSpPr>
        <p:spPr>
          <a:xfrm>
            <a:off x="2511471" y="4046641"/>
            <a:ext cx="95697" cy="313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テキスト ボックス 32"/>
          <p:cNvSpPr txBox="1"/>
          <p:nvPr/>
        </p:nvSpPr>
        <p:spPr>
          <a:xfrm rot="16200000">
            <a:off x="-339668" y="3149497"/>
            <a:ext cx="1685077" cy="5027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1600"/>
              </a:lnSpc>
            </a:pPr>
            <a:r>
              <a:rPr kumimoji="1" lang="en-US" altLang="ja-JP" sz="1600" b="1" dirty="0" smtClean="0">
                <a:latin typeface="Arial" pitchFamily="34" charset="0"/>
                <a:cs typeface="Arial" pitchFamily="34" charset="0"/>
              </a:rPr>
              <a:t>A</a:t>
            </a:r>
            <a:r>
              <a:rPr kumimoji="1" lang="en-US" altLang="ja-JP" sz="1600" b="1" dirty="0" smtClean="0">
                <a:latin typeface="Symbol" pitchFamily="18" charset="2"/>
                <a:cs typeface="Arial" pitchFamily="34" charset="0"/>
              </a:rPr>
              <a:t>b</a:t>
            </a:r>
            <a:r>
              <a:rPr kumimoji="1" lang="en-US" altLang="ja-JP" sz="1600" b="1" dirty="0" smtClean="0">
                <a:latin typeface="Arial" pitchFamily="34" charset="0"/>
                <a:cs typeface="Arial" pitchFamily="34" charset="0"/>
              </a:rPr>
              <a:t>40</a:t>
            </a:r>
          </a:p>
          <a:p>
            <a:pPr algn="ctr">
              <a:lnSpc>
                <a:spcPts val="1600"/>
              </a:lnSpc>
            </a:pPr>
            <a:r>
              <a:rPr lang="en-US" altLang="ja-JP" sz="1600" b="1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n-US" altLang="ja-JP" sz="1600" b="1" dirty="0">
                <a:latin typeface="Symbol" pitchFamily="18" charset="2"/>
                <a:cs typeface="Arial" pitchFamily="34" charset="0"/>
              </a:rPr>
              <a:t>m</a:t>
            </a:r>
            <a:r>
              <a:rPr lang="en-US" altLang="ja-JP" sz="1600" b="1" dirty="0" smtClean="0">
                <a:latin typeface="Arial" pitchFamily="34" charset="0"/>
                <a:cs typeface="Arial" pitchFamily="34" charset="0"/>
              </a:rPr>
              <a:t>g/mg protein)</a:t>
            </a:r>
            <a:endParaRPr kumimoji="1" lang="ja-JP" altLang="en-US" sz="16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9" name="直線コネクタ 38"/>
          <p:cNvCxnSpPr/>
          <p:nvPr/>
        </p:nvCxnSpPr>
        <p:spPr>
          <a:xfrm>
            <a:off x="3413374" y="4392561"/>
            <a:ext cx="0" cy="11875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線コネクタ 42"/>
          <p:cNvCxnSpPr/>
          <p:nvPr/>
        </p:nvCxnSpPr>
        <p:spPr>
          <a:xfrm>
            <a:off x="2542535" y="4392400"/>
            <a:ext cx="0" cy="11875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線コネクタ 44"/>
          <p:cNvCxnSpPr/>
          <p:nvPr/>
        </p:nvCxnSpPr>
        <p:spPr>
          <a:xfrm>
            <a:off x="1782668" y="4398445"/>
            <a:ext cx="0" cy="11875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線コネクタ 46"/>
          <p:cNvCxnSpPr/>
          <p:nvPr/>
        </p:nvCxnSpPr>
        <p:spPr>
          <a:xfrm>
            <a:off x="1633326" y="4396833"/>
            <a:ext cx="28803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テキスト ボックス 50"/>
          <p:cNvSpPr txBox="1"/>
          <p:nvPr/>
        </p:nvSpPr>
        <p:spPr>
          <a:xfrm>
            <a:off x="1440954" y="2079138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b="1" dirty="0" smtClean="0">
                <a:latin typeface="Arial" pitchFamily="34" charset="0"/>
                <a:cs typeface="Arial" pitchFamily="34" charset="0"/>
              </a:rPr>
              <a:t>A</a:t>
            </a:r>
            <a:endParaRPr kumimoji="1" lang="ja-JP" alt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テキスト ボックス 51"/>
          <p:cNvSpPr txBox="1"/>
          <p:nvPr/>
        </p:nvSpPr>
        <p:spPr>
          <a:xfrm>
            <a:off x="1619672" y="457722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b="1" dirty="0" smtClean="0">
                <a:latin typeface="Arial" pitchFamily="34" charset="0"/>
                <a:cs typeface="Arial" pitchFamily="34" charset="0"/>
              </a:rPr>
              <a:t>4</a:t>
            </a:r>
            <a:endParaRPr kumimoji="1" lang="ja-JP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テキスト ボックス 52"/>
          <p:cNvSpPr txBox="1"/>
          <p:nvPr/>
        </p:nvSpPr>
        <p:spPr>
          <a:xfrm>
            <a:off x="2310276" y="4577227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b="1" dirty="0" smtClean="0">
                <a:latin typeface="Arial" pitchFamily="34" charset="0"/>
                <a:cs typeface="Arial" pitchFamily="34" charset="0"/>
              </a:rPr>
              <a:t>10</a:t>
            </a:r>
            <a:endParaRPr kumimoji="1" lang="ja-JP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テキスト ボックス 53"/>
          <p:cNvSpPr txBox="1"/>
          <p:nvPr/>
        </p:nvSpPr>
        <p:spPr>
          <a:xfrm>
            <a:off x="3198493" y="4577227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b="1" dirty="0" smtClean="0">
                <a:latin typeface="Arial" pitchFamily="34" charset="0"/>
                <a:cs typeface="Arial" pitchFamily="34" charset="0"/>
              </a:rPr>
              <a:t>15</a:t>
            </a:r>
            <a:endParaRPr kumimoji="1" lang="ja-JP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テキスト ボックス 54"/>
          <p:cNvSpPr txBox="1"/>
          <p:nvPr/>
        </p:nvSpPr>
        <p:spPr>
          <a:xfrm>
            <a:off x="1723961" y="4869160"/>
            <a:ext cx="1672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b="1" dirty="0" smtClean="0">
                <a:latin typeface="Arial" pitchFamily="34" charset="0"/>
                <a:cs typeface="Arial" pitchFamily="34" charset="0"/>
              </a:rPr>
              <a:t>Age (months)</a:t>
            </a:r>
            <a:endParaRPr kumimoji="1" lang="ja-JP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正方形/長方形 57"/>
          <p:cNvSpPr/>
          <p:nvPr/>
        </p:nvSpPr>
        <p:spPr>
          <a:xfrm>
            <a:off x="7446320" y="3861048"/>
            <a:ext cx="288032" cy="13144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60" name="直線コネクタ 59"/>
          <p:cNvCxnSpPr/>
          <p:nvPr/>
        </p:nvCxnSpPr>
        <p:spPr>
          <a:xfrm>
            <a:off x="5465572" y="5196081"/>
            <a:ext cx="259228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線コネクタ 60"/>
          <p:cNvCxnSpPr/>
          <p:nvPr/>
        </p:nvCxnSpPr>
        <p:spPr>
          <a:xfrm>
            <a:off x="5458197" y="3087953"/>
            <a:ext cx="7375" cy="210972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線コネクタ 64"/>
          <p:cNvCxnSpPr/>
          <p:nvPr/>
        </p:nvCxnSpPr>
        <p:spPr>
          <a:xfrm>
            <a:off x="5382972" y="5188229"/>
            <a:ext cx="95697" cy="313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テキスト ボックス 68"/>
          <p:cNvSpPr txBox="1"/>
          <p:nvPr/>
        </p:nvSpPr>
        <p:spPr>
          <a:xfrm>
            <a:off x="5123672" y="4992145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b="1" dirty="0" smtClean="0">
                <a:latin typeface="Arial" pitchFamily="34" charset="0"/>
                <a:cs typeface="Arial" pitchFamily="34" charset="0"/>
              </a:rPr>
              <a:t>0</a:t>
            </a:r>
            <a:endParaRPr kumimoji="1" lang="ja-JP" altLang="en-US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0" name="直線コネクタ 69"/>
          <p:cNvCxnSpPr/>
          <p:nvPr/>
        </p:nvCxnSpPr>
        <p:spPr>
          <a:xfrm>
            <a:off x="7590336" y="3356992"/>
            <a:ext cx="0" cy="86409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線コネクタ 70"/>
          <p:cNvCxnSpPr/>
          <p:nvPr/>
        </p:nvCxnSpPr>
        <p:spPr>
          <a:xfrm>
            <a:off x="7547345" y="3362388"/>
            <a:ext cx="95697" cy="313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線コネクタ 74"/>
          <p:cNvCxnSpPr/>
          <p:nvPr/>
        </p:nvCxnSpPr>
        <p:spPr>
          <a:xfrm>
            <a:off x="7595193" y="5176811"/>
            <a:ext cx="0" cy="11875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線コネクタ 75"/>
          <p:cNvCxnSpPr/>
          <p:nvPr/>
        </p:nvCxnSpPr>
        <p:spPr>
          <a:xfrm>
            <a:off x="6754892" y="5176650"/>
            <a:ext cx="0" cy="11875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線コネクタ 76"/>
          <p:cNvCxnSpPr/>
          <p:nvPr/>
        </p:nvCxnSpPr>
        <p:spPr>
          <a:xfrm>
            <a:off x="5963126" y="5182695"/>
            <a:ext cx="0" cy="11875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テキスト ボックス 79"/>
          <p:cNvSpPr txBox="1"/>
          <p:nvPr/>
        </p:nvSpPr>
        <p:spPr>
          <a:xfrm>
            <a:off x="5810763" y="536147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b="1" dirty="0" smtClean="0">
                <a:latin typeface="Arial" pitchFamily="34" charset="0"/>
                <a:cs typeface="Arial" pitchFamily="34" charset="0"/>
              </a:rPr>
              <a:t>4</a:t>
            </a:r>
            <a:endParaRPr kumimoji="1" lang="ja-JP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1" name="テキスト ボックス 80"/>
          <p:cNvSpPr txBox="1"/>
          <p:nvPr/>
        </p:nvSpPr>
        <p:spPr>
          <a:xfrm>
            <a:off x="6547227" y="5361477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b="1" dirty="0" smtClean="0">
                <a:latin typeface="Arial" pitchFamily="34" charset="0"/>
                <a:cs typeface="Arial" pitchFamily="34" charset="0"/>
              </a:rPr>
              <a:t>10</a:t>
            </a:r>
            <a:endParaRPr kumimoji="1" lang="ja-JP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2" name="テキスト ボックス 81"/>
          <p:cNvSpPr txBox="1"/>
          <p:nvPr/>
        </p:nvSpPr>
        <p:spPr>
          <a:xfrm>
            <a:off x="7380312" y="5361477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b="1" dirty="0" smtClean="0">
                <a:latin typeface="Arial" pitchFamily="34" charset="0"/>
                <a:cs typeface="Arial" pitchFamily="34" charset="0"/>
              </a:rPr>
              <a:t>15</a:t>
            </a:r>
            <a:endParaRPr kumimoji="1" lang="ja-JP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3" name="テキスト ボックス 82"/>
          <p:cNvSpPr txBox="1"/>
          <p:nvPr/>
        </p:nvSpPr>
        <p:spPr>
          <a:xfrm>
            <a:off x="6023885" y="5661248"/>
            <a:ext cx="1672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b="1" dirty="0" smtClean="0">
                <a:latin typeface="Arial" pitchFamily="34" charset="0"/>
                <a:cs typeface="Arial" pitchFamily="34" charset="0"/>
              </a:rPr>
              <a:t>Age (months)</a:t>
            </a:r>
            <a:endParaRPr kumimoji="1" lang="ja-JP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5" name="正方形/長方形 84"/>
          <p:cNvSpPr/>
          <p:nvPr/>
        </p:nvSpPr>
        <p:spPr>
          <a:xfrm>
            <a:off x="7453488" y="1701347"/>
            <a:ext cx="288032" cy="121380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87" name="直線コネクタ 86"/>
          <p:cNvCxnSpPr/>
          <p:nvPr/>
        </p:nvCxnSpPr>
        <p:spPr>
          <a:xfrm>
            <a:off x="5472740" y="2935750"/>
            <a:ext cx="259228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線コネクタ 87"/>
          <p:cNvCxnSpPr/>
          <p:nvPr/>
        </p:nvCxnSpPr>
        <p:spPr>
          <a:xfrm>
            <a:off x="5465365" y="827622"/>
            <a:ext cx="7375" cy="210972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直線コネクタ 88"/>
          <p:cNvCxnSpPr/>
          <p:nvPr/>
        </p:nvCxnSpPr>
        <p:spPr>
          <a:xfrm>
            <a:off x="5369668" y="841381"/>
            <a:ext cx="95697" cy="313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直線コネクタ 89"/>
          <p:cNvCxnSpPr/>
          <p:nvPr/>
        </p:nvCxnSpPr>
        <p:spPr>
          <a:xfrm>
            <a:off x="5376492" y="1517736"/>
            <a:ext cx="95697" cy="313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直線コネクタ 90"/>
          <p:cNvCxnSpPr/>
          <p:nvPr/>
        </p:nvCxnSpPr>
        <p:spPr>
          <a:xfrm>
            <a:off x="5383316" y="2217344"/>
            <a:ext cx="95697" cy="313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線コネクタ 61"/>
          <p:cNvCxnSpPr/>
          <p:nvPr/>
        </p:nvCxnSpPr>
        <p:spPr>
          <a:xfrm>
            <a:off x="5362500" y="3640886"/>
            <a:ext cx="95697" cy="255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線コネクタ 62"/>
          <p:cNvCxnSpPr/>
          <p:nvPr/>
        </p:nvCxnSpPr>
        <p:spPr>
          <a:xfrm>
            <a:off x="5369324" y="4197043"/>
            <a:ext cx="95697" cy="255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線コネクタ 63"/>
          <p:cNvCxnSpPr/>
          <p:nvPr/>
        </p:nvCxnSpPr>
        <p:spPr>
          <a:xfrm>
            <a:off x="5376148" y="4716242"/>
            <a:ext cx="95697" cy="255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テキスト ボックス 65"/>
          <p:cNvSpPr txBox="1"/>
          <p:nvPr/>
        </p:nvSpPr>
        <p:spPr>
          <a:xfrm>
            <a:off x="4788024" y="3501008"/>
            <a:ext cx="5838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b="1" dirty="0" smtClean="0">
                <a:latin typeface="Arial" pitchFamily="34" charset="0"/>
                <a:cs typeface="Arial" pitchFamily="34" charset="0"/>
              </a:rPr>
              <a:t>0.12</a:t>
            </a:r>
            <a:endParaRPr kumimoji="1" lang="ja-JP" altLang="en-US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テキスト ボックス 66"/>
          <p:cNvSpPr txBox="1"/>
          <p:nvPr/>
        </p:nvSpPr>
        <p:spPr>
          <a:xfrm>
            <a:off x="4788024" y="4023196"/>
            <a:ext cx="5838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b="1" dirty="0" smtClean="0">
                <a:latin typeface="Arial" pitchFamily="34" charset="0"/>
                <a:cs typeface="Arial" pitchFamily="34" charset="0"/>
              </a:rPr>
              <a:t>0.08</a:t>
            </a:r>
            <a:endParaRPr kumimoji="1" lang="ja-JP" altLang="en-US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テキスト ボックス 67"/>
          <p:cNvSpPr txBox="1"/>
          <p:nvPr/>
        </p:nvSpPr>
        <p:spPr>
          <a:xfrm>
            <a:off x="4788024" y="4581128"/>
            <a:ext cx="5838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b="1" dirty="0" smtClean="0">
                <a:latin typeface="Arial" pitchFamily="34" charset="0"/>
                <a:cs typeface="Arial" pitchFamily="34" charset="0"/>
              </a:rPr>
              <a:t>0.04</a:t>
            </a:r>
            <a:endParaRPr kumimoji="1" lang="ja-JP" altLang="en-US" sz="16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92" name="直線コネクタ 91"/>
          <p:cNvCxnSpPr/>
          <p:nvPr/>
        </p:nvCxnSpPr>
        <p:spPr>
          <a:xfrm>
            <a:off x="5390140" y="2935577"/>
            <a:ext cx="95697" cy="255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テキスト ボックス 92"/>
          <p:cNvSpPr txBox="1"/>
          <p:nvPr/>
        </p:nvSpPr>
        <p:spPr>
          <a:xfrm>
            <a:off x="4973746" y="664613"/>
            <a:ext cx="4122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600" b="1" dirty="0" smtClean="0">
                <a:latin typeface="Arial" pitchFamily="34" charset="0"/>
                <a:cs typeface="Arial" pitchFamily="34" charset="0"/>
              </a:rPr>
              <a:t>60</a:t>
            </a:r>
            <a:endParaRPr kumimoji="1" lang="ja-JP" altLang="en-US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4" name="テキスト ボックス 93"/>
          <p:cNvSpPr txBox="1"/>
          <p:nvPr/>
        </p:nvSpPr>
        <p:spPr>
          <a:xfrm>
            <a:off x="4973746" y="1362793"/>
            <a:ext cx="4122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600" b="1" dirty="0" smtClean="0">
                <a:latin typeface="Arial" pitchFamily="34" charset="0"/>
                <a:cs typeface="Arial" pitchFamily="34" charset="0"/>
              </a:rPr>
              <a:t>40</a:t>
            </a:r>
            <a:endParaRPr kumimoji="1" lang="ja-JP" altLang="en-US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5" name="テキスト ボックス 94"/>
          <p:cNvSpPr txBox="1"/>
          <p:nvPr/>
        </p:nvSpPr>
        <p:spPr>
          <a:xfrm>
            <a:off x="4973746" y="2046413"/>
            <a:ext cx="4122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600" b="1" dirty="0" smtClean="0">
                <a:latin typeface="Arial" pitchFamily="34" charset="0"/>
                <a:cs typeface="Arial" pitchFamily="34" charset="0"/>
              </a:rPr>
              <a:t>20</a:t>
            </a:r>
            <a:endParaRPr kumimoji="1" lang="ja-JP" altLang="en-US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6" name="テキスト ボックス 95"/>
          <p:cNvSpPr txBox="1"/>
          <p:nvPr/>
        </p:nvSpPr>
        <p:spPr>
          <a:xfrm>
            <a:off x="5130840" y="273181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b="1" dirty="0" smtClean="0">
                <a:latin typeface="Arial" pitchFamily="34" charset="0"/>
                <a:cs typeface="Arial" pitchFamily="34" charset="0"/>
              </a:rPr>
              <a:t>0</a:t>
            </a:r>
            <a:endParaRPr kumimoji="1" lang="ja-JP" altLang="en-US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97" name="直線コネクタ 96"/>
          <p:cNvCxnSpPr/>
          <p:nvPr/>
        </p:nvCxnSpPr>
        <p:spPr>
          <a:xfrm>
            <a:off x="7597504" y="1628800"/>
            <a:ext cx="0" cy="86409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直線コネクタ 97"/>
          <p:cNvCxnSpPr/>
          <p:nvPr/>
        </p:nvCxnSpPr>
        <p:spPr>
          <a:xfrm>
            <a:off x="7554513" y="1634196"/>
            <a:ext cx="95697" cy="313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線コネクタ 98"/>
          <p:cNvCxnSpPr/>
          <p:nvPr/>
        </p:nvCxnSpPr>
        <p:spPr>
          <a:xfrm>
            <a:off x="6755711" y="1223172"/>
            <a:ext cx="0" cy="21602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直線コネクタ 99"/>
          <p:cNvCxnSpPr/>
          <p:nvPr/>
        </p:nvCxnSpPr>
        <p:spPr>
          <a:xfrm>
            <a:off x="6711444" y="1206390"/>
            <a:ext cx="86997" cy="313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テキスト ボックス 100"/>
          <p:cNvSpPr txBox="1"/>
          <p:nvPr/>
        </p:nvSpPr>
        <p:spPr>
          <a:xfrm rot="16200000">
            <a:off x="3740870" y="1527895"/>
            <a:ext cx="1588898" cy="5027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1600"/>
              </a:lnSpc>
            </a:pPr>
            <a:r>
              <a:rPr lang="en-US" altLang="ja-JP" sz="1600" b="1" dirty="0" smtClean="0">
                <a:latin typeface="Arial" pitchFamily="34" charset="0"/>
                <a:cs typeface="Arial" pitchFamily="34" charset="0"/>
              </a:rPr>
              <a:t>Soluble Tau</a:t>
            </a:r>
            <a:endParaRPr kumimoji="1" lang="en-US" altLang="ja-JP" sz="1600" b="1" dirty="0" smtClean="0"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ts val="1600"/>
              </a:lnSpc>
            </a:pPr>
            <a:r>
              <a:rPr lang="en-US" altLang="ja-JP" sz="1600" b="1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n-US" altLang="ja-JP" sz="1600" b="1" dirty="0" err="1" smtClean="0">
                <a:latin typeface="Arial" pitchFamily="34" charset="0"/>
                <a:cs typeface="Arial" pitchFamily="34" charset="0"/>
              </a:rPr>
              <a:t>ng</a:t>
            </a:r>
            <a:r>
              <a:rPr lang="en-US" altLang="ja-JP" sz="1600" b="1" dirty="0" smtClean="0">
                <a:latin typeface="Arial" pitchFamily="34" charset="0"/>
                <a:cs typeface="Arial" pitchFamily="34" charset="0"/>
              </a:rPr>
              <a:t>/mg tissue)</a:t>
            </a:r>
            <a:endParaRPr kumimoji="1" lang="ja-JP" altLang="en-US" sz="16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02" name="直線コネクタ 101"/>
          <p:cNvCxnSpPr/>
          <p:nvPr/>
        </p:nvCxnSpPr>
        <p:spPr>
          <a:xfrm>
            <a:off x="7602361" y="2916480"/>
            <a:ext cx="0" cy="11875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直線コネクタ 102"/>
          <p:cNvCxnSpPr/>
          <p:nvPr/>
        </p:nvCxnSpPr>
        <p:spPr>
          <a:xfrm>
            <a:off x="6762060" y="2916319"/>
            <a:ext cx="0" cy="11875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直線コネクタ 103"/>
          <p:cNvCxnSpPr/>
          <p:nvPr/>
        </p:nvCxnSpPr>
        <p:spPr>
          <a:xfrm>
            <a:off x="5945478" y="2922364"/>
            <a:ext cx="0" cy="11875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テキスト ボックス 105"/>
          <p:cNvSpPr txBox="1"/>
          <p:nvPr/>
        </p:nvSpPr>
        <p:spPr>
          <a:xfrm>
            <a:off x="5839197" y="310114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ja-JP" alt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0" name="正方形/長方形 109"/>
          <p:cNvSpPr/>
          <p:nvPr/>
        </p:nvSpPr>
        <p:spPr>
          <a:xfrm>
            <a:off x="6607067" y="1366816"/>
            <a:ext cx="288032" cy="15581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1" name="正方形/長方形 110"/>
          <p:cNvSpPr/>
          <p:nvPr/>
        </p:nvSpPr>
        <p:spPr>
          <a:xfrm>
            <a:off x="5805262" y="1704058"/>
            <a:ext cx="288032" cy="121380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12" name="直線コネクタ 111"/>
          <p:cNvCxnSpPr/>
          <p:nvPr/>
        </p:nvCxnSpPr>
        <p:spPr>
          <a:xfrm>
            <a:off x="5949278" y="1398374"/>
            <a:ext cx="0" cy="95050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直線コネクタ 112"/>
          <p:cNvCxnSpPr/>
          <p:nvPr/>
        </p:nvCxnSpPr>
        <p:spPr>
          <a:xfrm>
            <a:off x="5906287" y="1418015"/>
            <a:ext cx="95697" cy="344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テキスト ボックス 113"/>
          <p:cNvSpPr txBox="1"/>
          <p:nvPr/>
        </p:nvSpPr>
        <p:spPr>
          <a:xfrm rot="16200000">
            <a:off x="3740870" y="3943946"/>
            <a:ext cx="1588898" cy="5027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1600"/>
              </a:lnSpc>
            </a:pPr>
            <a:r>
              <a:rPr lang="en-US" altLang="ja-JP" sz="1600" b="1" dirty="0" smtClean="0">
                <a:latin typeface="Arial" pitchFamily="34" charset="0"/>
                <a:cs typeface="Arial" pitchFamily="34" charset="0"/>
              </a:rPr>
              <a:t>Insoluble Tau</a:t>
            </a:r>
            <a:endParaRPr kumimoji="1" lang="en-US" altLang="ja-JP" sz="1600" b="1" dirty="0" smtClean="0"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ts val="1600"/>
              </a:lnSpc>
            </a:pPr>
            <a:r>
              <a:rPr lang="en-US" altLang="ja-JP" sz="1600" b="1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n-US" altLang="ja-JP" sz="1600" b="1" dirty="0" err="1" smtClean="0">
                <a:latin typeface="Arial" pitchFamily="34" charset="0"/>
                <a:cs typeface="Arial" pitchFamily="34" charset="0"/>
              </a:rPr>
              <a:t>ng</a:t>
            </a:r>
            <a:r>
              <a:rPr lang="en-US" altLang="ja-JP" sz="1600" b="1" dirty="0" smtClean="0">
                <a:latin typeface="Arial" pitchFamily="34" charset="0"/>
                <a:cs typeface="Arial" pitchFamily="34" charset="0"/>
              </a:rPr>
              <a:t>/mg tissue)</a:t>
            </a:r>
            <a:endParaRPr kumimoji="1" lang="ja-JP" altLang="en-US" sz="16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6" name="直線コネクタ 115"/>
          <p:cNvCxnSpPr/>
          <p:nvPr/>
        </p:nvCxnSpPr>
        <p:spPr>
          <a:xfrm>
            <a:off x="5361665" y="3095453"/>
            <a:ext cx="95697" cy="340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テキスト ボックス 116"/>
          <p:cNvSpPr txBox="1"/>
          <p:nvPr/>
        </p:nvSpPr>
        <p:spPr>
          <a:xfrm>
            <a:off x="4788024" y="2914796"/>
            <a:ext cx="5838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b="1" dirty="0" smtClean="0">
                <a:latin typeface="Arial" pitchFamily="34" charset="0"/>
                <a:cs typeface="Arial" pitchFamily="34" charset="0"/>
              </a:rPr>
              <a:t>0.16</a:t>
            </a:r>
            <a:endParaRPr kumimoji="1" lang="ja-JP" altLang="en-US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8" name="正方形/長方形 117"/>
          <p:cNvSpPr/>
          <p:nvPr/>
        </p:nvSpPr>
        <p:spPr>
          <a:xfrm>
            <a:off x="6610876" y="3640886"/>
            <a:ext cx="288032" cy="155456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19" name="直線コネクタ 118"/>
          <p:cNvCxnSpPr/>
          <p:nvPr/>
        </p:nvCxnSpPr>
        <p:spPr>
          <a:xfrm>
            <a:off x="6754892" y="3212976"/>
            <a:ext cx="0" cy="86409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直線コネクタ 119"/>
          <p:cNvCxnSpPr/>
          <p:nvPr/>
        </p:nvCxnSpPr>
        <p:spPr>
          <a:xfrm>
            <a:off x="6711901" y="3218372"/>
            <a:ext cx="95697" cy="313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" name="正方形/長方形 120"/>
          <p:cNvSpPr/>
          <p:nvPr/>
        </p:nvSpPr>
        <p:spPr>
          <a:xfrm>
            <a:off x="5817402" y="4279446"/>
            <a:ext cx="288032" cy="907239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22" name="直線コネクタ 121"/>
          <p:cNvCxnSpPr/>
          <p:nvPr/>
        </p:nvCxnSpPr>
        <p:spPr>
          <a:xfrm>
            <a:off x="5961418" y="3717032"/>
            <a:ext cx="0" cy="86409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直線コネクタ 122"/>
          <p:cNvCxnSpPr/>
          <p:nvPr/>
        </p:nvCxnSpPr>
        <p:spPr>
          <a:xfrm>
            <a:off x="5918427" y="3722428"/>
            <a:ext cx="95697" cy="313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テキスト ボックス 123"/>
          <p:cNvSpPr txBox="1"/>
          <p:nvPr/>
        </p:nvSpPr>
        <p:spPr>
          <a:xfrm>
            <a:off x="5702545" y="596789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b="1" dirty="0" smtClean="0">
                <a:latin typeface="Arial" pitchFamily="34" charset="0"/>
                <a:cs typeface="Arial" pitchFamily="34" charset="0"/>
              </a:rPr>
              <a:t>B</a:t>
            </a:r>
            <a:endParaRPr kumimoji="1" lang="ja-JP" alt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5" name="テキスト ボックス 124"/>
          <p:cNvSpPr txBox="1"/>
          <p:nvPr/>
        </p:nvSpPr>
        <p:spPr>
          <a:xfrm>
            <a:off x="397812" y="219484"/>
            <a:ext cx="27494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b="1" dirty="0" smtClean="0">
                <a:latin typeface="Arial" pitchFamily="34" charset="0"/>
                <a:cs typeface="Arial" pitchFamily="34" charset="0"/>
              </a:rPr>
              <a:t>Supplementary figure 1</a:t>
            </a:r>
            <a:endParaRPr kumimoji="1" lang="ja-JP" altLang="en-US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9256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50</Words>
  <Application>Microsoft Office PowerPoint</Application>
  <PresentationFormat>画面に合わせる (4:3)</PresentationFormat>
  <Paragraphs>31</Paragraphs>
  <Slides>1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​​テーマ</vt:lpstr>
      <vt:lpstr>スライド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Keiko Maekawa</dc:creator>
  <cp:lastModifiedBy>Keiko Maekawa</cp:lastModifiedBy>
  <cp:revision>8</cp:revision>
  <dcterms:created xsi:type="dcterms:W3CDTF">2013-04-14T14:03:40Z</dcterms:created>
  <dcterms:modified xsi:type="dcterms:W3CDTF">2013-04-15T12:57:42Z</dcterms:modified>
</cp:coreProperties>
</file>