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278FB7-0769-4568-9249-6381AC2C3DA8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0358B-056E-4818-8E44-F088C72DB374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A2BEB-379C-48A0-AB11-FD79DDAB3034}" type="slidenum">
              <a:rPr kumimoji="1" lang="ja-JP" altLang="en-US" smtClean="0"/>
              <a:pPr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1725-EEB7-4AFF-BF2B-76CD1A2D0471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1F66-3676-4CDD-9DB0-9DB78FCDBCD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1725-EEB7-4AFF-BF2B-76CD1A2D0471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1F66-3676-4CDD-9DB0-9DB78FCDBCD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1725-EEB7-4AFF-BF2B-76CD1A2D0471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1F66-3676-4CDD-9DB0-9DB78FCDBCD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1725-EEB7-4AFF-BF2B-76CD1A2D0471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1F66-3676-4CDD-9DB0-9DB78FCDBCD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1725-EEB7-4AFF-BF2B-76CD1A2D0471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1F66-3676-4CDD-9DB0-9DB78FCDBCD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1725-EEB7-4AFF-BF2B-76CD1A2D0471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1F66-3676-4CDD-9DB0-9DB78FCDBCD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1725-EEB7-4AFF-BF2B-76CD1A2D0471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1F66-3676-4CDD-9DB0-9DB78FCDBCD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1725-EEB7-4AFF-BF2B-76CD1A2D0471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1F66-3676-4CDD-9DB0-9DB78FCDBCD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1725-EEB7-4AFF-BF2B-76CD1A2D0471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1F66-3676-4CDD-9DB0-9DB78FCDBCD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1725-EEB7-4AFF-BF2B-76CD1A2D0471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1F66-3676-4CDD-9DB0-9DB78FCDBCD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1725-EEB7-4AFF-BF2B-76CD1A2D0471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F1F66-3676-4CDD-9DB0-9DB78FCDBCD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2D1725-EEB7-4AFF-BF2B-76CD1A2D0471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F1F66-3676-4CDD-9DB0-9DB78FCDBCD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Picture 4"/>
          <p:cNvPicPr>
            <a:picLocks noChangeAspect="1" noChangeArrowheads="1"/>
          </p:cNvPicPr>
          <p:nvPr/>
        </p:nvPicPr>
        <p:blipFill>
          <a:blip r:embed="rId3" cstate="print"/>
          <a:srcRect l="72453" r="-6264" b="60923"/>
          <a:stretch>
            <a:fillRect/>
          </a:stretch>
        </p:blipFill>
        <p:spPr bwMode="auto">
          <a:xfrm>
            <a:off x="6983760" y="0"/>
            <a:ext cx="1214446" cy="693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4"/>
          <p:cNvSpPr txBox="1"/>
          <p:nvPr/>
        </p:nvSpPr>
        <p:spPr>
          <a:xfrm>
            <a:off x="3851920" y="404664"/>
            <a:ext cx="144016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sz="1200" b="1" dirty="0" err="1" smtClean="0">
                <a:sym typeface="Wingdings 3"/>
              </a:rPr>
              <a:t>Arachidonic</a:t>
            </a:r>
            <a:r>
              <a:rPr lang="en-US" altLang="ja-JP" sz="1200" b="1" dirty="0" smtClean="0">
                <a:sym typeface="Wingdings 3"/>
              </a:rPr>
              <a:t> acid </a:t>
            </a:r>
            <a:br>
              <a:rPr lang="en-US" altLang="ja-JP" sz="1200" b="1" dirty="0" smtClean="0">
                <a:sym typeface="Wingdings 3"/>
              </a:rPr>
            </a:br>
            <a:r>
              <a:rPr lang="en-US" altLang="ja-JP" sz="1200" b="1" dirty="0" smtClean="0">
                <a:sym typeface="Wingdings 3"/>
              </a:rPr>
              <a:t>(AA, 20:4FA) </a:t>
            </a:r>
            <a:endParaRPr kumimoji="1" lang="ja-JP" altLang="en-US" sz="1200" b="1" dirty="0">
              <a:solidFill>
                <a:srgbClr val="FF0000"/>
              </a:solidFill>
            </a:endParaRPr>
          </a:p>
        </p:txBody>
      </p:sp>
      <p:cxnSp>
        <p:nvCxnSpPr>
          <p:cNvPr id="84" name="直線コネクタ 83"/>
          <p:cNvCxnSpPr/>
          <p:nvPr/>
        </p:nvCxnSpPr>
        <p:spPr>
          <a:xfrm>
            <a:off x="3418732" y="1844824"/>
            <a:ext cx="518571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下矢印 84"/>
          <p:cNvSpPr/>
          <p:nvPr/>
        </p:nvSpPr>
        <p:spPr>
          <a:xfrm>
            <a:off x="3417590" y="1844824"/>
            <a:ext cx="74290" cy="1368152"/>
          </a:xfrm>
          <a:prstGeom prst="downArrow">
            <a:avLst/>
          </a:prstGeom>
          <a:solidFill>
            <a:schemeClr val="tx1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6" name="下矢印 85"/>
          <p:cNvSpPr/>
          <p:nvPr/>
        </p:nvSpPr>
        <p:spPr>
          <a:xfrm>
            <a:off x="6643702" y="1844824"/>
            <a:ext cx="82295" cy="576064"/>
          </a:xfrm>
          <a:prstGeom prst="downArrow">
            <a:avLst/>
          </a:prstGeom>
          <a:solidFill>
            <a:schemeClr val="tx1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7" name="下矢印 86"/>
          <p:cNvSpPr/>
          <p:nvPr/>
        </p:nvSpPr>
        <p:spPr>
          <a:xfrm>
            <a:off x="7786710" y="1844824"/>
            <a:ext cx="82295" cy="576064"/>
          </a:xfrm>
          <a:prstGeom prst="downArrow">
            <a:avLst/>
          </a:prstGeom>
          <a:solidFill>
            <a:schemeClr val="tx1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6" name="正方形/長方形 95"/>
          <p:cNvSpPr/>
          <p:nvPr/>
        </p:nvSpPr>
        <p:spPr>
          <a:xfrm>
            <a:off x="7604886" y="3645024"/>
            <a:ext cx="1071570" cy="33855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800" dirty="0" smtClean="0"/>
              <a:t>CYP2C29, CYP2C37, CYP2C38, CYP2C40</a:t>
            </a:r>
            <a:endParaRPr lang="ja-JP" altLang="en-US" sz="800" dirty="0"/>
          </a:p>
        </p:txBody>
      </p:sp>
      <p:sp>
        <p:nvSpPr>
          <p:cNvPr id="73" name="正方形/長方形 72"/>
          <p:cNvSpPr/>
          <p:nvPr/>
        </p:nvSpPr>
        <p:spPr>
          <a:xfrm>
            <a:off x="5004048" y="1916832"/>
            <a:ext cx="499496" cy="2171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800" dirty="0" smtClean="0"/>
              <a:t>5-LOX</a:t>
            </a:r>
          </a:p>
        </p:txBody>
      </p:sp>
      <p:sp>
        <p:nvSpPr>
          <p:cNvPr id="83" name="下矢印 82"/>
          <p:cNvSpPr/>
          <p:nvPr/>
        </p:nvSpPr>
        <p:spPr>
          <a:xfrm>
            <a:off x="5489837" y="1844824"/>
            <a:ext cx="82295" cy="576064"/>
          </a:xfrm>
          <a:prstGeom prst="downArrow">
            <a:avLst/>
          </a:prstGeom>
          <a:solidFill>
            <a:schemeClr val="tx1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9" name="正方形/長方形 88"/>
          <p:cNvSpPr/>
          <p:nvPr/>
        </p:nvSpPr>
        <p:spPr>
          <a:xfrm>
            <a:off x="7164288" y="1917412"/>
            <a:ext cx="720080" cy="2154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800" dirty="0" smtClean="0"/>
              <a:t>12/15-LOX-I</a:t>
            </a:r>
            <a:endParaRPr lang="ja-JP" altLang="en-US" sz="800" dirty="0"/>
          </a:p>
        </p:txBody>
      </p:sp>
      <p:sp>
        <p:nvSpPr>
          <p:cNvPr id="112" name="正方形/長方形 111"/>
          <p:cNvSpPr/>
          <p:nvPr/>
        </p:nvSpPr>
        <p:spPr>
          <a:xfrm>
            <a:off x="2627784" y="1916832"/>
            <a:ext cx="792088" cy="2154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800" dirty="0" smtClean="0"/>
              <a:t>COX 1, COX-2</a:t>
            </a:r>
            <a:endParaRPr lang="ja-JP" altLang="en-US" sz="800" dirty="0"/>
          </a:p>
        </p:txBody>
      </p:sp>
      <p:sp>
        <p:nvSpPr>
          <p:cNvPr id="118" name="TextBox 90"/>
          <p:cNvSpPr txBox="1"/>
          <p:nvPr/>
        </p:nvSpPr>
        <p:spPr>
          <a:xfrm>
            <a:off x="3202708" y="3140968"/>
            <a:ext cx="513282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ja-JP" sz="1200" b="1" dirty="0" smtClean="0">
                <a:solidFill>
                  <a:schemeClr val="bg1">
                    <a:lumMod val="50000"/>
                  </a:schemeClr>
                </a:solidFill>
                <a:sym typeface="Symbol"/>
              </a:rPr>
              <a:t>PGG</a:t>
            </a:r>
            <a:r>
              <a:rPr lang="en-US" altLang="ja-JP" sz="1200" b="1" baseline="-25000" dirty="0" smtClean="0">
                <a:solidFill>
                  <a:schemeClr val="bg1">
                    <a:lumMod val="50000"/>
                  </a:schemeClr>
                </a:solidFill>
                <a:sym typeface="Symbol"/>
              </a:rPr>
              <a:t>2</a:t>
            </a:r>
            <a:endParaRPr kumimoji="1" lang="ja-JP" altLang="en-US" sz="1200" b="1" baseline="-25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9" name="TextBox 90"/>
          <p:cNvSpPr txBox="1"/>
          <p:nvPr/>
        </p:nvSpPr>
        <p:spPr>
          <a:xfrm>
            <a:off x="3202708" y="3573016"/>
            <a:ext cx="513282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ja-JP" sz="1200" b="1" dirty="0" smtClean="0">
                <a:solidFill>
                  <a:schemeClr val="bg1">
                    <a:lumMod val="50000"/>
                  </a:schemeClr>
                </a:solidFill>
                <a:sym typeface="Symbol"/>
              </a:rPr>
              <a:t>PGH</a:t>
            </a:r>
            <a:r>
              <a:rPr lang="en-US" altLang="ja-JP" sz="1200" b="1" baseline="-25000" dirty="0" smtClean="0">
                <a:solidFill>
                  <a:schemeClr val="bg1">
                    <a:lumMod val="50000"/>
                  </a:schemeClr>
                </a:solidFill>
                <a:sym typeface="Symbol"/>
              </a:rPr>
              <a:t>2</a:t>
            </a:r>
            <a:endParaRPr kumimoji="1" lang="ja-JP" altLang="en-US" sz="1200" b="1" baseline="-250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121" name="直線コネクタ 120"/>
          <p:cNvCxnSpPr/>
          <p:nvPr/>
        </p:nvCxnSpPr>
        <p:spPr>
          <a:xfrm>
            <a:off x="936000" y="3924000"/>
            <a:ext cx="48960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TextBox 90"/>
          <p:cNvSpPr txBox="1"/>
          <p:nvPr/>
        </p:nvSpPr>
        <p:spPr>
          <a:xfrm>
            <a:off x="4572000" y="4437112"/>
            <a:ext cx="45717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ja-JP" sz="1200" b="1" dirty="0" smtClean="0">
                <a:solidFill>
                  <a:schemeClr val="bg1">
                    <a:lumMod val="50000"/>
                  </a:schemeClr>
                </a:solidFill>
                <a:sym typeface="Symbol"/>
              </a:rPr>
              <a:t>PGI</a:t>
            </a:r>
            <a:r>
              <a:rPr lang="en-US" altLang="ja-JP" sz="1200" b="1" baseline="-25000" dirty="0" smtClean="0">
                <a:solidFill>
                  <a:schemeClr val="bg1">
                    <a:lumMod val="50000"/>
                  </a:schemeClr>
                </a:solidFill>
                <a:sym typeface="Symbol"/>
              </a:rPr>
              <a:t>2</a:t>
            </a:r>
            <a:endParaRPr kumimoji="1" lang="ja-JP" altLang="en-US" sz="1200" b="1" baseline="-25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2" name="正方形/長方形 131"/>
          <p:cNvSpPr/>
          <p:nvPr/>
        </p:nvSpPr>
        <p:spPr>
          <a:xfrm>
            <a:off x="2987824" y="4005064"/>
            <a:ext cx="720080" cy="21544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800" dirty="0" smtClean="0"/>
              <a:t>PTGES</a:t>
            </a:r>
            <a:endParaRPr lang="ja-JP" altLang="en-US" sz="800" dirty="0"/>
          </a:p>
        </p:txBody>
      </p:sp>
      <p:sp>
        <p:nvSpPr>
          <p:cNvPr id="143" name="正方形/長方形 142"/>
          <p:cNvSpPr/>
          <p:nvPr/>
        </p:nvSpPr>
        <p:spPr>
          <a:xfrm>
            <a:off x="2195736" y="4005064"/>
            <a:ext cx="720080" cy="21544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800" dirty="0" smtClean="0"/>
              <a:t>PTGDS</a:t>
            </a:r>
          </a:p>
        </p:txBody>
      </p:sp>
      <p:sp>
        <p:nvSpPr>
          <p:cNvPr id="153" name="正方形/長方形 152"/>
          <p:cNvSpPr/>
          <p:nvPr/>
        </p:nvSpPr>
        <p:spPr>
          <a:xfrm>
            <a:off x="107504" y="4005064"/>
            <a:ext cx="864096" cy="2154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800" dirty="0" smtClean="0"/>
              <a:t>CYP5A (TBXAS)</a:t>
            </a:r>
            <a:endParaRPr lang="ja-JP" altLang="en-US" sz="800" dirty="0">
              <a:solidFill>
                <a:srgbClr val="FF0000"/>
              </a:solidFill>
            </a:endParaRPr>
          </a:p>
        </p:txBody>
      </p:sp>
      <p:cxnSp>
        <p:nvCxnSpPr>
          <p:cNvPr id="181" name="直線コネクタ 180"/>
          <p:cNvCxnSpPr/>
          <p:nvPr/>
        </p:nvCxnSpPr>
        <p:spPr>
          <a:xfrm>
            <a:off x="3438000" y="3825056"/>
            <a:ext cx="0" cy="108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正方形/長方形 121"/>
          <p:cNvSpPr/>
          <p:nvPr/>
        </p:nvSpPr>
        <p:spPr>
          <a:xfrm>
            <a:off x="6983760" y="504056"/>
            <a:ext cx="21602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800" dirty="0" smtClean="0">
                <a:latin typeface="Times New Roman" pitchFamily="18" charset="0"/>
                <a:ea typeface="ＭＳ Ｐゴシック" pitchFamily="50" charset="-128"/>
              </a:rPr>
              <a:t>Values are mean ±SD</a:t>
            </a:r>
            <a:r>
              <a:rPr lang="ja-JP" altLang="en-US" sz="800" dirty="0" smtClean="0">
                <a:latin typeface="Times New Roman" pitchFamily="18" charset="0"/>
                <a:ea typeface="ＭＳ Ｐゴシック" pitchFamily="50" charset="-128"/>
              </a:rPr>
              <a:t> </a:t>
            </a:r>
            <a:r>
              <a:rPr lang="en-US" altLang="ja-JP" sz="800" dirty="0" smtClean="0">
                <a:latin typeface="Times New Roman" pitchFamily="18" charset="0"/>
                <a:ea typeface="ＭＳ Ｐゴシック" pitchFamily="50" charset="-128"/>
              </a:rPr>
              <a:t>of  N=3-5.</a:t>
            </a:r>
          </a:p>
          <a:p>
            <a:r>
              <a:rPr lang="en-US" altLang="ja-JP" sz="800" dirty="0" smtClean="0">
                <a:latin typeface="Times New Roman" pitchFamily="18" charset="0"/>
                <a:ea typeface="ＭＳ Ｐゴシック" pitchFamily="50" charset="-128"/>
              </a:rPr>
              <a:t>Welch’s t-test (*P&lt;0.05, **P&lt;0.01,***P&lt;0.001).</a:t>
            </a:r>
          </a:p>
        </p:txBody>
      </p:sp>
      <p:pic>
        <p:nvPicPr>
          <p:cNvPr id="139" name="Picture 5"/>
          <p:cNvPicPr>
            <a:picLocks noChangeAspect="1" noChangeArrowheads="1"/>
          </p:cNvPicPr>
          <p:nvPr/>
        </p:nvPicPr>
        <p:blipFill>
          <a:blip r:embed="rId4" cstate="print"/>
          <a:srcRect r="23611" b="4135"/>
          <a:stretch>
            <a:fillRect/>
          </a:stretch>
        </p:blipFill>
        <p:spPr bwMode="auto">
          <a:xfrm>
            <a:off x="3955999" y="909370"/>
            <a:ext cx="116470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2" name="Picture 9"/>
          <p:cNvPicPr>
            <a:picLocks noChangeAspect="1" noChangeArrowheads="1"/>
          </p:cNvPicPr>
          <p:nvPr/>
        </p:nvPicPr>
        <p:blipFill>
          <a:blip r:embed="rId5" cstate="print"/>
          <a:srcRect r="23611" b="1315"/>
          <a:stretch>
            <a:fillRect/>
          </a:stretch>
        </p:blipFill>
        <p:spPr bwMode="auto">
          <a:xfrm>
            <a:off x="755576" y="6021368"/>
            <a:ext cx="1131419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4" name="テキスト ボックス 173"/>
          <p:cNvSpPr txBox="1"/>
          <p:nvPr/>
        </p:nvSpPr>
        <p:spPr>
          <a:xfrm>
            <a:off x="1327080" y="6060899"/>
            <a:ext cx="24700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000" dirty="0" smtClean="0"/>
              <a:t>*</a:t>
            </a:r>
            <a:endParaRPr kumimoji="1" lang="ja-JP" altLang="en-US" sz="1000" dirty="0"/>
          </a:p>
        </p:txBody>
      </p:sp>
      <p:pic>
        <p:nvPicPr>
          <p:cNvPr id="175" name="Picture 3"/>
          <p:cNvPicPr>
            <a:picLocks noChangeAspect="1" noChangeArrowheads="1"/>
          </p:cNvPicPr>
          <p:nvPr/>
        </p:nvPicPr>
        <p:blipFill>
          <a:blip r:embed="rId6" cstate="print"/>
          <a:srcRect r="23611" b="3029"/>
          <a:stretch>
            <a:fillRect/>
          </a:stretch>
        </p:blipFill>
        <p:spPr bwMode="auto">
          <a:xfrm>
            <a:off x="1710619" y="4884537"/>
            <a:ext cx="1151429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6" name="テキスト ボックス 175"/>
          <p:cNvSpPr txBox="1"/>
          <p:nvPr/>
        </p:nvSpPr>
        <p:spPr>
          <a:xfrm>
            <a:off x="2257852" y="4852630"/>
            <a:ext cx="53275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000" dirty="0" smtClean="0"/>
              <a:t>***</a:t>
            </a:r>
            <a:endParaRPr kumimoji="1" lang="ja-JP" altLang="en-US" sz="1000" dirty="0"/>
          </a:p>
        </p:txBody>
      </p:sp>
      <p:pic>
        <p:nvPicPr>
          <p:cNvPr id="178" name="Picture 6"/>
          <p:cNvPicPr>
            <a:picLocks noChangeAspect="1" noChangeArrowheads="1"/>
          </p:cNvPicPr>
          <p:nvPr/>
        </p:nvPicPr>
        <p:blipFill>
          <a:blip r:embed="rId7" cstate="print"/>
          <a:srcRect r="22222" b="1315"/>
          <a:stretch>
            <a:fillRect/>
          </a:stretch>
        </p:blipFill>
        <p:spPr bwMode="auto">
          <a:xfrm>
            <a:off x="2987824" y="4869240"/>
            <a:ext cx="115200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9" name="Picture 7"/>
          <p:cNvPicPr>
            <a:picLocks noChangeAspect="1" noChangeArrowheads="1"/>
          </p:cNvPicPr>
          <p:nvPr/>
        </p:nvPicPr>
        <p:blipFill>
          <a:blip r:embed="rId8" cstate="print"/>
          <a:srcRect r="22222" b="1315"/>
          <a:stretch>
            <a:fillRect/>
          </a:stretch>
        </p:blipFill>
        <p:spPr bwMode="auto">
          <a:xfrm>
            <a:off x="4211960" y="5301208"/>
            <a:ext cx="115200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0" name="Picture 8"/>
          <p:cNvPicPr>
            <a:picLocks noChangeAspect="1" noChangeArrowheads="1"/>
          </p:cNvPicPr>
          <p:nvPr/>
        </p:nvPicPr>
        <p:blipFill>
          <a:blip r:embed="rId9" cstate="print"/>
          <a:srcRect r="23611" b="1315"/>
          <a:stretch>
            <a:fillRect/>
          </a:stretch>
        </p:blipFill>
        <p:spPr bwMode="auto">
          <a:xfrm>
            <a:off x="5384797" y="4818026"/>
            <a:ext cx="1131419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3" name="TextBox 24"/>
          <p:cNvSpPr txBox="1"/>
          <p:nvPr/>
        </p:nvSpPr>
        <p:spPr>
          <a:xfrm>
            <a:off x="5618680" y="4520153"/>
            <a:ext cx="642942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sz="1200" b="1" dirty="0" smtClean="0"/>
              <a:t>PGF</a:t>
            </a:r>
            <a:r>
              <a:rPr lang="en-US" altLang="ja-JP" sz="1200" b="1" baseline="-25000" dirty="0" smtClean="0"/>
              <a:t>2</a:t>
            </a:r>
            <a:r>
              <a:rPr lang="en-US" altLang="ja-JP" sz="1200" b="1" baseline="-25000" dirty="0" smtClean="0">
                <a:latin typeface="Symbol" pitchFamily="18" charset="2"/>
              </a:rPr>
              <a:t>a</a:t>
            </a:r>
            <a:endParaRPr kumimoji="1" lang="ja-JP" altLang="en-US" sz="1200" b="1" baseline="-25000" dirty="0">
              <a:solidFill>
                <a:srgbClr val="FF0000"/>
              </a:solidFill>
              <a:latin typeface="Symbol" pitchFamily="18" charset="2"/>
            </a:endParaRPr>
          </a:p>
        </p:txBody>
      </p:sp>
      <p:pic>
        <p:nvPicPr>
          <p:cNvPr id="184" name="Picture 11"/>
          <p:cNvPicPr>
            <a:picLocks noChangeAspect="1" noChangeArrowheads="1"/>
          </p:cNvPicPr>
          <p:nvPr/>
        </p:nvPicPr>
        <p:blipFill>
          <a:blip r:embed="rId10" cstate="print"/>
          <a:srcRect r="23611" b="4135"/>
          <a:stretch>
            <a:fillRect/>
          </a:stretch>
        </p:blipFill>
        <p:spPr bwMode="auto">
          <a:xfrm>
            <a:off x="4830354" y="2702080"/>
            <a:ext cx="1164706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5" name="Picture 4"/>
          <p:cNvPicPr>
            <a:picLocks noChangeAspect="1" noChangeArrowheads="1"/>
          </p:cNvPicPr>
          <p:nvPr/>
        </p:nvPicPr>
        <p:blipFill>
          <a:blip r:embed="rId3" cstate="print"/>
          <a:srcRect r="22717" b="1538"/>
          <a:stretch>
            <a:fillRect/>
          </a:stretch>
        </p:blipFill>
        <p:spPr bwMode="auto">
          <a:xfrm>
            <a:off x="7138068" y="2702080"/>
            <a:ext cx="1143007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6" name="テキスト ボックス 185"/>
          <p:cNvSpPr txBox="1"/>
          <p:nvPr/>
        </p:nvSpPr>
        <p:spPr>
          <a:xfrm>
            <a:off x="7638134" y="2697520"/>
            <a:ext cx="53275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000" dirty="0" smtClean="0"/>
              <a:t>***</a:t>
            </a:r>
            <a:endParaRPr kumimoji="1" lang="ja-JP" altLang="en-US" sz="1000" dirty="0"/>
          </a:p>
        </p:txBody>
      </p:sp>
      <p:pic>
        <p:nvPicPr>
          <p:cNvPr id="187" name="Picture 15"/>
          <p:cNvPicPr>
            <a:picLocks noChangeAspect="1" noChangeArrowheads="1"/>
          </p:cNvPicPr>
          <p:nvPr/>
        </p:nvPicPr>
        <p:blipFill>
          <a:blip r:embed="rId11" cstate="print"/>
          <a:srcRect r="24311" b="4135"/>
          <a:stretch>
            <a:fillRect/>
          </a:stretch>
        </p:blipFill>
        <p:spPr bwMode="auto">
          <a:xfrm>
            <a:off x="7943798" y="4412032"/>
            <a:ext cx="1164706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8" name="テキスト ボックス 187"/>
          <p:cNvSpPr txBox="1"/>
          <p:nvPr/>
        </p:nvSpPr>
        <p:spPr>
          <a:xfrm>
            <a:off x="8537000" y="4600059"/>
            <a:ext cx="24700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000" dirty="0" smtClean="0"/>
              <a:t>*</a:t>
            </a:r>
            <a:endParaRPr kumimoji="1" lang="ja-JP" altLang="en-US" sz="1000" dirty="0"/>
          </a:p>
        </p:txBody>
      </p:sp>
      <p:pic>
        <p:nvPicPr>
          <p:cNvPr id="189" name="Picture 12"/>
          <p:cNvPicPr>
            <a:picLocks noChangeAspect="1" noChangeArrowheads="1"/>
          </p:cNvPicPr>
          <p:nvPr/>
        </p:nvPicPr>
        <p:blipFill>
          <a:blip r:embed="rId12" cstate="print"/>
          <a:srcRect r="23611" b="4135"/>
          <a:stretch>
            <a:fillRect/>
          </a:stretch>
        </p:blipFill>
        <p:spPr bwMode="auto">
          <a:xfrm>
            <a:off x="5973362" y="2702080"/>
            <a:ext cx="1164706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1" name="Picture 14"/>
          <p:cNvPicPr>
            <a:picLocks noChangeAspect="1" noChangeArrowheads="1"/>
          </p:cNvPicPr>
          <p:nvPr/>
        </p:nvPicPr>
        <p:blipFill>
          <a:blip r:embed="rId13" cstate="print"/>
          <a:srcRect r="22222" b="4135"/>
          <a:stretch>
            <a:fillRect/>
          </a:stretch>
        </p:blipFill>
        <p:spPr bwMode="auto">
          <a:xfrm>
            <a:off x="6586476" y="4412032"/>
            <a:ext cx="1185882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2" name="TextBox 24"/>
          <p:cNvSpPr txBox="1"/>
          <p:nvPr/>
        </p:nvSpPr>
        <p:spPr>
          <a:xfrm>
            <a:off x="6729352" y="4135033"/>
            <a:ext cx="1143008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sz="1200" b="1" dirty="0" smtClean="0"/>
              <a:t>11,12-EpETrE</a:t>
            </a:r>
            <a:endParaRPr kumimoji="1" lang="ja-JP" altLang="en-US" sz="1200" b="1" dirty="0"/>
          </a:p>
        </p:txBody>
      </p:sp>
      <p:pic>
        <p:nvPicPr>
          <p:cNvPr id="193" name="Picture 10"/>
          <p:cNvPicPr>
            <a:picLocks noChangeAspect="1" noChangeArrowheads="1"/>
          </p:cNvPicPr>
          <p:nvPr/>
        </p:nvPicPr>
        <p:blipFill>
          <a:blip r:embed="rId14" cstate="print"/>
          <a:srcRect r="23611" b="4135"/>
          <a:stretch>
            <a:fillRect/>
          </a:stretch>
        </p:blipFill>
        <p:spPr bwMode="auto">
          <a:xfrm>
            <a:off x="0" y="5013176"/>
            <a:ext cx="1164706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4" name="テキスト ボックス 193"/>
          <p:cNvSpPr txBox="1"/>
          <p:nvPr/>
        </p:nvSpPr>
        <p:spPr>
          <a:xfrm>
            <a:off x="593202" y="4981269"/>
            <a:ext cx="3571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000" dirty="0" smtClean="0"/>
              <a:t>**</a:t>
            </a:r>
            <a:endParaRPr kumimoji="1" lang="ja-JP" altLang="en-US" sz="1000" dirty="0"/>
          </a:p>
        </p:txBody>
      </p:sp>
      <p:sp>
        <p:nvSpPr>
          <p:cNvPr id="195" name="TextBox 24"/>
          <p:cNvSpPr txBox="1"/>
          <p:nvPr/>
        </p:nvSpPr>
        <p:spPr>
          <a:xfrm>
            <a:off x="179512" y="4653136"/>
            <a:ext cx="785818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sz="1200" b="1" dirty="0" smtClean="0"/>
              <a:t>12HHT</a:t>
            </a:r>
            <a:r>
              <a:rPr lang="en-US" altLang="ja-JP" sz="1200" b="1" dirty="0" smtClean="0">
                <a:sym typeface="Wingdings 3"/>
              </a:rPr>
              <a:t> </a:t>
            </a:r>
            <a:endParaRPr kumimoji="1" lang="ja-JP" altLang="en-US" sz="1200" b="1" dirty="0"/>
          </a:p>
        </p:txBody>
      </p:sp>
      <p:sp>
        <p:nvSpPr>
          <p:cNvPr id="126" name="正方形/長方形 125"/>
          <p:cNvSpPr/>
          <p:nvPr/>
        </p:nvSpPr>
        <p:spPr>
          <a:xfrm>
            <a:off x="4067944" y="4005064"/>
            <a:ext cx="792088" cy="2154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800" dirty="0" smtClean="0"/>
              <a:t>CYP8A(PTGIS)</a:t>
            </a:r>
            <a:endParaRPr lang="ja-JP" altLang="en-US" sz="800" dirty="0"/>
          </a:p>
        </p:txBody>
      </p:sp>
      <p:cxnSp>
        <p:nvCxnSpPr>
          <p:cNvPr id="203" name="直線コネクタ 202"/>
          <p:cNvCxnSpPr>
            <a:endCxn id="207" idx="0"/>
          </p:cNvCxnSpPr>
          <p:nvPr/>
        </p:nvCxnSpPr>
        <p:spPr>
          <a:xfrm>
            <a:off x="7251116" y="3630774"/>
            <a:ext cx="1601927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" name="下矢印 206"/>
          <p:cNvSpPr/>
          <p:nvPr/>
        </p:nvSpPr>
        <p:spPr>
          <a:xfrm>
            <a:off x="8811895" y="3630774"/>
            <a:ext cx="82295" cy="500066"/>
          </a:xfrm>
          <a:prstGeom prst="downArrow">
            <a:avLst/>
          </a:prstGeom>
          <a:solidFill>
            <a:schemeClr val="tx1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8" name="下矢印 207"/>
          <p:cNvSpPr/>
          <p:nvPr/>
        </p:nvSpPr>
        <p:spPr>
          <a:xfrm>
            <a:off x="7251117" y="3630774"/>
            <a:ext cx="71438" cy="504626"/>
          </a:xfrm>
          <a:prstGeom prst="downArrow">
            <a:avLst/>
          </a:prstGeom>
          <a:solidFill>
            <a:schemeClr val="tx1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4" name="正方形/長方形 223"/>
          <p:cNvSpPr/>
          <p:nvPr/>
        </p:nvSpPr>
        <p:spPr>
          <a:xfrm>
            <a:off x="5652120" y="1857018"/>
            <a:ext cx="1152128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800" dirty="0" smtClean="0"/>
              <a:t>12-LOXs</a:t>
            </a:r>
          </a:p>
          <a:p>
            <a:r>
              <a:rPr lang="en-US" altLang="ja-JP" sz="800" dirty="0" smtClean="0"/>
              <a:t>(12-LOX-p, 12-LOX-e, 12R-LOX, e-LOX-3</a:t>
            </a:r>
          </a:p>
          <a:p>
            <a:r>
              <a:rPr lang="en-US" altLang="ja-JP" sz="800" dirty="0" smtClean="0"/>
              <a:t>12/15-LOX-I )</a:t>
            </a:r>
          </a:p>
        </p:txBody>
      </p:sp>
      <p:sp>
        <p:nvSpPr>
          <p:cNvPr id="227" name="正方形/長方形 226"/>
          <p:cNvSpPr/>
          <p:nvPr/>
        </p:nvSpPr>
        <p:spPr>
          <a:xfrm>
            <a:off x="5292080" y="3933056"/>
            <a:ext cx="864096" cy="21544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ja-JP" sz="800" dirty="0" smtClean="0"/>
              <a:t>PGFS </a:t>
            </a:r>
          </a:p>
        </p:txBody>
      </p:sp>
      <p:sp>
        <p:nvSpPr>
          <p:cNvPr id="228" name="テキスト ボックス 227"/>
          <p:cNvSpPr txBox="1"/>
          <p:nvPr/>
        </p:nvSpPr>
        <p:spPr>
          <a:xfrm>
            <a:off x="6572264" y="2741611"/>
            <a:ext cx="24700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000" dirty="0" smtClean="0"/>
              <a:t>*</a:t>
            </a:r>
            <a:endParaRPr kumimoji="1" lang="ja-JP" altLang="en-US" sz="1000" dirty="0"/>
          </a:p>
        </p:txBody>
      </p:sp>
      <p:sp>
        <p:nvSpPr>
          <p:cNvPr id="229" name="テキスト ボックス 228"/>
          <p:cNvSpPr txBox="1"/>
          <p:nvPr/>
        </p:nvSpPr>
        <p:spPr>
          <a:xfrm>
            <a:off x="7108240" y="4598999"/>
            <a:ext cx="3571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000" dirty="0" smtClean="0"/>
              <a:t>**</a:t>
            </a:r>
            <a:endParaRPr kumimoji="1" lang="ja-JP" altLang="en-US" sz="1000" dirty="0"/>
          </a:p>
        </p:txBody>
      </p:sp>
      <p:sp>
        <p:nvSpPr>
          <p:cNvPr id="81" name="TextBox 24"/>
          <p:cNvSpPr txBox="1"/>
          <p:nvPr/>
        </p:nvSpPr>
        <p:spPr>
          <a:xfrm>
            <a:off x="5128045" y="2425081"/>
            <a:ext cx="658401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sz="1200" b="1" dirty="0" smtClean="0">
                <a:sym typeface="Wingdings 3"/>
              </a:rPr>
              <a:t>5-HETE</a:t>
            </a:r>
            <a:endParaRPr kumimoji="1" lang="ja-JP" altLang="en-US" sz="1200" b="1" dirty="0">
              <a:solidFill>
                <a:srgbClr val="FF0000"/>
              </a:solidFill>
            </a:endParaRPr>
          </a:p>
        </p:txBody>
      </p:sp>
      <p:sp>
        <p:nvSpPr>
          <p:cNvPr id="102" name="TextBox 24"/>
          <p:cNvSpPr txBox="1"/>
          <p:nvPr/>
        </p:nvSpPr>
        <p:spPr>
          <a:xfrm>
            <a:off x="7426100" y="2420521"/>
            <a:ext cx="792088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sz="1200" b="1" dirty="0" smtClean="0">
                <a:sym typeface="Wingdings 3"/>
              </a:rPr>
              <a:t>15-HETE</a:t>
            </a:r>
            <a:endParaRPr kumimoji="1" lang="ja-JP" altLang="en-US" sz="1200" b="1" dirty="0"/>
          </a:p>
        </p:txBody>
      </p:sp>
      <p:sp>
        <p:nvSpPr>
          <p:cNvPr id="190" name="TextBox 24"/>
          <p:cNvSpPr txBox="1"/>
          <p:nvPr/>
        </p:nvSpPr>
        <p:spPr>
          <a:xfrm>
            <a:off x="6330552" y="2420521"/>
            <a:ext cx="81321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sz="1200" b="1" dirty="0" smtClean="0"/>
              <a:t>12-HETE</a:t>
            </a:r>
            <a:endParaRPr kumimoji="1" lang="ja-JP" altLang="en-US" sz="1200" b="1" dirty="0"/>
          </a:p>
        </p:txBody>
      </p:sp>
      <p:sp>
        <p:nvSpPr>
          <p:cNvPr id="95" name="TextBox 24"/>
          <p:cNvSpPr txBox="1"/>
          <p:nvPr/>
        </p:nvSpPr>
        <p:spPr>
          <a:xfrm>
            <a:off x="7983736" y="4130840"/>
            <a:ext cx="1080120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sz="1200" b="1" dirty="0" smtClean="0">
                <a:sym typeface="Wingdings 3"/>
              </a:rPr>
              <a:t>14,15-EpEtrE</a:t>
            </a:r>
            <a:endParaRPr kumimoji="1" lang="ja-JP" altLang="en-US" sz="1200" b="1" dirty="0"/>
          </a:p>
        </p:txBody>
      </p:sp>
      <p:sp>
        <p:nvSpPr>
          <p:cNvPr id="128" name="TextBox 24"/>
          <p:cNvSpPr txBox="1"/>
          <p:nvPr/>
        </p:nvSpPr>
        <p:spPr>
          <a:xfrm>
            <a:off x="4283968" y="5013176"/>
            <a:ext cx="1081260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sz="1200" b="1" dirty="0" smtClean="0">
                <a:sym typeface="Wingdings 3"/>
              </a:rPr>
              <a:t>6-Keto-PGF</a:t>
            </a:r>
            <a:r>
              <a:rPr lang="en-US" altLang="ja-JP" sz="1200" b="1" baseline="-25000" dirty="0" smtClean="0">
                <a:sym typeface="Wingdings 3"/>
              </a:rPr>
              <a:t>1</a:t>
            </a:r>
            <a:r>
              <a:rPr lang="en-US" altLang="ja-JP" sz="1200" b="1" baseline="-25000" dirty="0" smtClean="0">
                <a:latin typeface="Symbol" pitchFamily="18" charset="2"/>
                <a:sym typeface="Wingdings 3"/>
              </a:rPr>
              <a:t>a</a:t>
            </a:r>
            <a:endParaRPr kumimoji="1" lang="ja-JP" altLang="en-US" sz="1200" b="1" baseline="-25000" dirty="0">
              <a:solidFill>
                <a:srgbClr val="FF0000"/>
              </a:solidFill>
              <a:latin typeface="Symbol" pitchFamily="18" charset="2"/>
            </a:endParaRPr>
          </a:p>
        </p:txBody>
      </p:sp>
      <p:sp>
        <p:nvSpPr>
          <p:cNvPr id="138" name="TextBox 24"/>
          <p:cNvSpPr txBox="1"/>
          <p:nvPr/>
        </p:nvSpPr>
        <p:spPr>
          <a:xfrm>
            <a:off x="3479910" y="4565831"/>
            <a:ext cx="51602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sz="1200" b="1" dirty="0" smtClean="0">
                <a:sym typeface="Wingdings 3"/>
              </a:rPr>
              <a:t>PGE</a:t>
            </a:r>
            <a:r>
              <a:rPr lang="en-US" altLang="ja-JP" sz="1200" b="1" baseline="-25000" dirty="0" smtClean="0">
                <a:sym typeface="Wingdings 3"/>
              </a:rPr>
              <a:t>2</a:t>
            </a:r>
            <a:endParaRPr kumimoji="1" lang="ja-JP" altLang="en-US" sz="1200" b="1" baseline="-25000" dirty="0">
              <a:solidFill>
                <a:srgbClr val="FF0000"/>
              </a:solidFill>
            </a:endParaRPr>
          </a:p>
        </p:txBody>
      </p:sp>
      <p:sp>
        <p:nvSpPr>
          <p:cNvPr id="142" name="TextBox 24"/>
          <p:cNvSpPr txBox="1"/>
          <p:nvPr/>
        </p:nvSpPr>
        <p:spPr>
          <a:xfrm>
            <a:off x="2051720" y="4581128"/>
            <a:ext cx="648072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sz="1200" b="1" dirty="0" smtClean="0">
                <a:sym typeface="Wingdings 3"/>
              </a:rPr>
              <a:t>PGD</a:t>
            </a:r>
            <a:r>
              <a:rPr lang="en-US" altLang="ja-JP" sz="1200" b="1" baseline="-25000" dirty="0" smtClean="0">
                <a:sym typeface="Wingdings 3"/>
              </a:rPr>
              <a:t>2</a:t>
            </a:r>
            <a:endParaRPr kumimoji="1" lang="ja-JP" altLang="en-US" sz="1200" b="1" baseline="-25000" dirty="0"/>
          </a:p>
        </p:txBody>
      </p:sp>
      <p:sp>
        <p:nvSpPr>
          <p:cNvPr id="152" name="TextBox 24"/>
          <p:cNvSpPr txBox="1"/>
          <p:nvPr/>
        </p:nvSpPr>
        <p:spPr>
          <a:xfrm>
            <a:off x="1101177" y="5816297"/>
            <a:ext cx="642942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sz="1200" b="1" dirty="0" smtClean="0">
                <a:sym typeface="Wingdings 3"/>
              </a:rPr>
              <a:t>TXB</a:t>
            </a:r>
            <a:r>
              <a:rPr lang="en-US" altLang="ja-JP" sz="1200" b="1" baseline="-25000" dirty="0" smtClean="0">
                <a:sym typeface="Wingdings 3"/>
              </a:rPr>
              <a:t>2</a:t>
            </a:r>
            <a:r>
              <a:rPr lang="en-US" altLang="ja-JP" sz="1200" b="1" dirty="0" smtClean="0">
                <a:sym typeface="Wingdings 3"/>
              </a:rPr>
              <a:t> </a:t>
            </a:r>
            <a:endParaRPr kumimoji="1" lang="ja-JP" altLang="en-US" sz="1200" b="1" dirty="0"/>
          </a:p>
        </p:txBody>
      </p:sp>
      <p:cxnSp>
        <p:nvCxnSpPr>
          <p:cNvPr id="131" name="直線コネクタ 130"/>
          <p:cNvCxnSpPr/>
          <p:nvPr/>
        </p:nvCxnSpPr>
        <p:spPr>
          <a:xfrm>
            <a:off x="4644008" y="1628800"/>
            <a:ext cx="0" cy="216000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直線コネクタ 135"/>
          <p:cNvCxnSpPr/>
          <p:nvPr/>
        </p:nvCxnSpPr>
        <p:spPr>
          <a:xfrm>
            <a:off x="8604448" y="1844824"/>
            <a:ext cx="0" cy="1800200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下矢印 154"/>
          <p:cNvSpPr/>
          <p:nvPr/>
        </p:nvSpPr>
        <p:spPr>
          <a:xfrm>
            <a:off x="3417590" y="3356992"/>
            <a:ext cx="72008" cy="288032"/>
          </a:xfrm>
          <a:prstGeom prst="downArrow">
            <a:avLst/>
          </a:prstGeom>
          <a:solidFill>
            <a:schemeClr val="tx1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8" name="下矢印 167"/>
          <p:cNvSpPr/>
          <p:nvPr/>
        </p:nvSpPr>
        <p:spPr>
          <a:xfrm>
            <a:off x="5785849" y="3944089"/>
            <a:ext cx="82295" cy="576064"/>
          </a:xfrm>
          <a:prstGeom prst="downArrow">
            <a:avLst/>
          </a:prstGeom>
          <a:solidFill>
            <a:schemeClr val="tx1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9" name="下矢印 168"/>
          <p:cNvSpPr/>
          <p:nvPr/>
        </p:nvSpPr>
        <p:spPr>
          <a:xfrm>
            <a:off x="4788024" y="3933056"/>
            <a:ext cx="82295" cy="576064"/>
          </a:xfrm>
          <a:prstGeom prst="downArrow">
            <a:avLst/>
          </a:prstGeom>
          <a:solidFill>
            <a:schemeClr val="tx1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1" name="下矢印 170"/>
          <p:cNvSpPr/>
          <p:nvPr/>
        </p:nvSpPr>
        <p:spPr>
          <a:xfrm>
            <a:off x="4788024" y="4653136"/>
            <a:ext cx="72008" cy="288032"/>
          </a:xfrm>
          <a:prstGeom prst="downArrow">
            <a:avLst/>
          </a:prstGeom>
          <a:solidFill>
            <a:schemeClr val="tx1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3" name="下矢印 172"/>
          <p:cNvSpPr/>
          <p:nvPr/>
        </p:nvSpPr>
        <p:spPr>
          <a:xfrm>
            <a:off x="3625609" y="3933056"/>
            <a:ext cx="82295" cy="576064"/>
          </a:xfrm>
          <a:prstGeom prst="downArrow">
            <a:avLst/>
          </a:prstGeom>
          <a:solidFill>
            <a:schemeClr val="tx1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7" name="下矢印 176"/>
          <p:cNvSpPr/>
          <p:nvPr/>
        </p:nvSpPr>
        <p:spPr>
          <a:xfrm>
            <a:off x="2195736" y="3933056"/>
            <a:ext cx="82295" cy="576064"/>
          </a:xfrm>
          <a:prstGeom prst="downArrow">
            <a:avLst/>
          </a:prstGeom>
          <a:solidFill>
            <a:schemeClr val="tx1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98" name="直線コネクタ 197"/>
          <p:cNvCxnSpPr/>
          <p:nvPr/>
        </p:nvCxnSpPr>
        <p:spPr>
          <a:xfrm>
            <a:off x="971600" y="3933056"/>
            <a:ext cx="0" cy="43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直線コネクタ 198"/>
          <p:cNvCxnSpPr/>
          <p:nvPr/>
        </p:nvCxnSpPr>
        <p:spPr>
          <a:xfrm>
            <a:off x="432000" y="4356000"/>
            <a:ext cx="10080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" name="下矢印 199"/>
          <p:cNvSpPr/>
          <p:nvPr/>
        </p:nvSpPr>
        <p:spPr>
          <a:xfrm>
            <a:off x="1403648" y="4365104"/>
            <a:ext cx="82295" cy="500066"/>
          </a:xfrm>
          <a:prstGeom prst="downArrow">
            <a:avLst/>
          </a:prstGeom>
          <a:solidFill>
            <a:schemeClr val="tx1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1" name="下矢印 200"/>
          <p:cNvSpPr/>
          <p:nvPr/>
        </p:nvSpPr>
        <p:spPr>
          <a:xfrm>
            <a:off x="395536" y="4365104"/>
            <a:ext cx="72008" cy="288032"/>
          </a:xfrm>
          <a:prstGeom prst="downArrow">
            <a:avLst/>
          </a:prstGeom>
          <a:solidFill>
            <a:schemeClr val="tx1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4" name="TextBox 90"/>
          <p:cNvSpPr txBox="1"/>
          <p:nvPr/>
        </p:nvSpPr>
        <p:spPr>
          <a:xfrm>
            <a:off x="1187624" y="4869160"/>
            <a:ext cx="490840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ja-JP" sz="1200" b="1" dirty="0" smtClean="0">
                <a:solidFill>
                  <a:schemeClr val="bg1">
                    <a:lumMod val="50000"/>
                  </a:schemeClr>
                </a:solidFill>
                <a:sym typeface="Symbol"/>
              </a:rPr>
              <a:t>TXA</a:t>
            </a:r>
            <a:r>
              <a:rPr lang="en-US" altLang="ja-JP" sz="1200" b="1" baseline="-25000" dirty="0" smtClean="0">
                <a:solidFill>
                  <a:schemeClr val="bg1">
                    <a:lumMod val="50000"/>
                  </a:schemeClr>
                </a:solidFill>
                <a:sym typeface="Symbol"/>
              </a:rPr>
              <a:t>2</a:t>
            </a:r>
            <a:endParaRPr kumimoji="1" lang="ja-JP" altLang="en-US" sz="1200" b="1" baseline="-25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5" name="下矢印 204"/>
          <p:cNvSpPr/>
          <p:nvPr/>
        </p:nvSpPr>
        <p:spPr>
          <a:xfrm>
            <a:off x="1403648" y="5085184"/>
            <a:ext cx="72000" cy="720000"/>
          </a:xfrm>
          <a:prstGeom prst="downArrow">
            <a:avLst/>
          </a:prstGeom>
          <a:solidFill>
            <a:schemeClr val="tx1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2" name="テキスト ボックス 71"/>
          <p:cNvSpPr txBox="1"/>
          <p:nvPr/>
        </p:nvSpPr>
        <p:spPr>
          <a:xfrm>
            <a:off x="0" y="188640"/>
            <a:ext cx="2029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Supplemental Fig. 4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80</Words>
  <Application>Microsoft Office PowerPoint</Application>
  <PresentationFormat>画面に合わせる (4:3)</PresentationFormat>
  <Paragraphs>39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スライド 1</vt:lpstr>
    </vt:vector>
  </TitlesOfParts>
  <Company>NIHS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Keiko Maekawa</dc:creator>
  <cp:lastModifiedBy>Keiko Maekawa</cp:lastModifiedBy>
  <cp:revision>5</cp:revision>
  <dcterms:created xsi:type="dcterms:W3CDTF">2013-04-09T12:40:22Z</dcterms:created>
  <dcterms:modified xsi:type="dcterms:W3CDTF">2013-04-25T07:06:08Z</dcterms:modified>
</cp:coreProperties>
</file>