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9144000" cy="6858000" type="screen4x3"/>
  <p:notesSz cx="6669088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173" autoAdjust="0"/>
  </p:normalViewPr>
  <p:slideViewPr>
    <p:cSldViewPr>
      <p:cViewPr>
        <p:scale>
          <a:sx n="100" d="100"/>
          <a:sy n="100" d="100"/>
        </p:scale>
        <p:origin x="-354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C2744-F420-4EAA-AEED-66E308C21AF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5E685-80A5-4D4D-8B63-8269FAF0636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6759A-EE86-41F3-83BF-6E46C87B53EE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F0759-87EA-4BA6-8A94-1862C0FDA58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E9ED9-514A-430A-AF30-F31EDA9BAC5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D3D40-36B0-4A9C-BB1D-B773E767310A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1EA9F-8ED1-4128-B647-C3AFC00268D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84E31-F14A-4844-804F-B65156272E9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B5C49-3539-4A30-90E6-AFAF070FF47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AC247-2E1D-4FA2-829A-8F7660323FC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6CCB8-E3A8-4D26-8C6E-2A406EA4AB1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A0F01-90E8-41A1-BAFA-BE928873300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8ACC8311-DC8C-4065-8B51-529A4C9929F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92" name="Object 52"/>
          <p:cNvGraphicFramePr>
            <a:graphicFrameLocks noChangeAspect="1"/>
          </p:cNvGraphicFramePr>
          <p:nvPr/>
        </p:nvGraphicFramePr>
        <p:xfrm>
          <a:off x="36513" y="476250"/>
          <a:ext cx="4679950" cy="2984500"/>
        </p:xfrm>
        <a:graphic>
          <a:graphicData uri="http://schemas.openxmlformats.org/presentationml/2006/ole">
            <p:oleObj spid="_x0000_s35892" name="Grafiek" r:id="rId3" imgW="5886450" imgH="3752850" progId="Excel.Chart.8">
              <p:embed/>
            </p:oleObj>
          </a:graphicData>
        </a:graphic>
      </p:graphicFrame>
      <p:sp>
        <p:nvSpPr>
          <p:cNvPr id="35895" name="Rectangle 37"/>
          <p:cNvSpPr>
            <a:spLocks noChangeArrowheads="1"/>
          </p:cNvSpPr>
          <p:nvPr/>
        </p:nvSpPr>
        <p:spPr bwMode="auto">
          <a:xfrm>
            <a:off x="415925" y="4040188"/>
            <a:ext cx="1508125" cy="1984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MGAPTLPPAWQPFLKDHRISTF </a:t>
            </a:r>
          </a:p>
        </p:txBody>
      </p:sp>
      <p:sp>
        <p:nvSpPr>
          <p:cNvPr id="35896" name="Rectangle 38"/>
          <p:cNvSpPr>
            <a:spLocks noChangeArrowheads="1"/>
          </p:cNvSpPr>
          <p:nvPr/>
        </p:nvSpPr>
        <p:spPr bwMode="auto">
          <a:xfrm>
            <a:off x="1035050" y="4260850"/>
            <a:ext cx="1501775" cy="198438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QPFLKDHRISTFKNWPFLEGCA </a:t>
            </a:r>
          </a:p>
        </p:txBody>
      </p:sp>
      <p:sp>
        <p:nvSpPr>
          <p:cNvPr id="35897" name="Rectangle 39"/>
          <p:cNvSpPr>
            <a:spLocks noChangeArrowheads="1"/>
          </p:cNvSpPr>
          <p:nvPr/>
        </p:nvSpPr>
        <p:spPr bwMode="auto">
          <a:xfrm>
            <a:off x="1601788" y="4471988"/>
            <a:ext cx="1555750" cy="1984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TFKNWPFLEGCACTPERMAEAG </a:t>
            </a:r>
          </a:p>
        </p:txBody>
      </p:sp>
      <p:sp>
        <p:nvSpPr>
          <p:cNvPr id="35898" name="Rectangle 40"/>
          <p:cNvSpPr>
            <a:spLocks noChangeArrowheads="1"/>
          </p:cNvSpPr>
          <p:nvPr/>
        </p:nvSpPr>
        <p:spPr bwMode="auto">
          <a:xfrm>
            <a:off x="2233613" y="4040188"/>
            <a:ext cx="1509712" cy="1984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CACTPERMAEAGFIHCPTENEP </a:t>
            </a:r>
          </a:p>
        </p:txBody>
      </p:sp>
      <p:sp>
        <p:nvSpPr>
          <p:cNvPr id="35899" name="Rectangle 41"/>
          <p:cNvSpPr>
            <a:spLocks noChangeArrowheads="1"/>
          </p:cNvSpPr>
          <p:nvPr/>
        </p:nvSpPr>
        <p:spPr bwMode="auto">
          <a:xfrm>
            <a:off x="2843213" y="4706938"/>
            <a:ext cx="1485900" cy="19843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AGFIHCPTENEPDLAQCFFCFK </a:t>
            </a:r>
          </a:p>
        </p:txBody>
      </p:sp>
      <p:sp>
        <p:nvSpPr>
          <p:cNvPr id="35900" name="Rectangle 42"/>
          <p:cNvSpPr>
            <a:spLocks noChangeArrowheads="1"/>
          </p:cNvSpPr>
          <p:nvPr/>
        </p:nvSpPr>
        <p:spPr bwMode="auto">
          <a:xfrm>
            <a:off x="3492500" y="4471988"/>
            <a:ext cx="1544638" cy="1984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EPDLAQCFFCFKELEGWEPDDD </a:t>
            </a:r>
          </a:p>
        </p:txBody>
      </p:sp>
      <p:sp>
        <p:nvSpPr>
          <p:cNvPr id="35901" name="Rectangle 43"/>
          <p:cNvSpPr>
            <a:spLocks noChangeArrowheads="1"/>
          </p:cNvSpPr>
          <p:nvPr/>
        </p:nvSpPr>
        <p:spPr bwMode="auto">
          <a:xfrm>
            <a:off x="4067175" y="4256088"/>
            <a:ext cx="1514475" cy="19843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FKELEGWEPDDDPIEEHKKHSS </a:t>
            </a:r>
          </a:p>
        </p:txBody>
      </p:sp>
      <p:sp>
        <p:nvSpPr>
          <p:cNvPr id="35902" name="Rectangle 44"/>
          <p:cNvSpPr>
            <a:spLocks noChangeArrowheads="1"/>
          </p:cNvSpPr>
          <p:nvPr/>
        </p:nvSpPr>
        <p:spPr bwMode="auto">
          <a:xfrm>
            <a:off x="4716463" y="4040188"/>
            <a:ext cx="1500187" cy="1984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DDPIEEHKKHSSGCAFLSVKKQ </a:t>
            </a:r>
          </a:p>
        </p:txBody>
      </p:sp>
      <p:sp>
        <p:nvSpPr>
          <p:cNvPr id="35903" name="Rectangle 45"/>
          <p:cNvSpPr>
            <a:spLocks noChangeArrowheads="1"/>
          </p:cNvSpPr>
          <p:nvPr/>
        </p:nvSpPr>
        <p:spPr bwMode="auto">
          <a:xfrm>
            <a:off x="5292725" y="4471988"/>
            <a:ext cx="1482725" cy="1984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SSGCAFLSVKKQFEELTLGEFL </a:t>
            </a:r>
          </a:p>
        </p:txBody>
      </p:sp>
      <p:sp>
        <p:nvSpPr>
          <p:cNvPr id="35904" name="Rectangle 46"/>
          <p:cNvSpPr>
            <a:spLocks noChangeArrowheads="1"/>
          </p:cNvSpPr>
          <p:nvPr/>
        </p:nvSpPr>
        <p:spPr bwMode="auto">
          <a:xfrm>
            <a:off x="5867400" y="4706938"/>
            <a:ext cx="1490663" cy="19843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KQFEELTLGEFLKLDRERAKNK </a:t>
            </a:r>
          </a:p>
        </p:txBody>
      </p:sp>
      <p:sp>
        <p:nvSpPr>
          <p:cNvPr id="35905" name="Rectangle 47"/>
          <p:cNvSpPr>
            <a:spLocks noChangeArrowheads="1"/>
          </p:cNvSpPr>
          <p:nvPr/>
        </p:nvSpPr>
        <p:spPr bwMode="auto">
          <a:xfrm>
            <a:off x="6443663" y="4260850"/>
            <a:ext cx="1468437" cy="198438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FLKLDRERAKNKIAKETNNKKK </a:t>
            </a:r>
          </a:p>
        </p:txBody>
      </p:sp>
      <p:sp>
        <p:nvSpPr>
          <p:cNvPr id="35906" name="Rectangle 48"/>
          <p:cNvSpPr>
            <a:spLocks noChangeArrowheads="1"/>
          </p:cNvSpPr>
          <p:nvPr/>
        </p:nvSpPr>
        <p:spPr bwMode="auto">
          <a:xfrm>
            <a:off x="7596188" y="4706938"/>
            <a:ext cx="1490662" cy="19843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 b="0"/>
              <a:t>KKEFEETAKKVRRAIEQLAAMD </a:t>
            </a:r>
          </a:p>
        </p:txBody>
      </p:sp>
      <p:sp>
        <p:nvSpPr>
          <p:cNvPr id="35907" name="Rectangle 49"/>
          <p:cNvSpPr>
            <a:spLocks noChangeArrowheads="1"/>
          </p:cNvSpPr>
          <p:nvPr/>
        </p:nvSpPr>
        <p:spPr bwMode="auto">
          <a:xfrm>
            <a:off x="827088" y="4706938"/>
            <a:ext cx="1368425" cy="198437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/>
              <a:t>PAWQPFLKDHRISTFKNWP </a:t>
            </a:r>
          </a:p>
        </p:txBody>
      </p:sp>
      <p:sp>
        <p:nvSpPr>
          <p:cNvPr id="35908" name="Rectangle 53"/>
          <p:cNvSpPr>
            <a:spLocks noChangeArrowheads="1"/>
          </p:cNvSpPr>
          <p:nvPr/>
        </p:nvSpPr>
        <p:spPr bwMode="auto">
          <a:xfrm>
            <a:off x="395288" y="3763963"/>
            <a:ext cx="8726487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nl-NL" sz="700"/>
              <a:t>MGAPTLPPAWQPFLKDHRISTFKNWPFLEGCACTPERMAEAGFIHCPTENEPDLAQCFFCFKELEGWEPDDDPIEEHKKHSSGCAFLSVKKQFEELTLGEFLKLDRERAKNKIAKETNNKKKEFEETAKKVRRAIEQLAAMD</a:t>
            </a:r>
          </a:p>
        </p:txBody>
      </p:sp>
      <p:sp>
        <p:nvSpPr>
          <p:cNvPr id="35909" name="Line 54"/>
          <p:cNvSpPr>
            <a:spLocks noChangeShapeType="1"/>
          </p:cNvSpPr>
          <p:nvPr/>
        </p:nvSpPr>
        <p:spPr bwMode="auto">
          <a:xfrm>
            <a:off x="1077913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0" name="Line 55"/>
          <p:cNvSpPr>
            <a:spLocks noChangeShapeType="1"/>
          </p:cNvSpPr>
          <p:nvPr/>
        </p:nvSpPr>
        <p:spPr bwMode="auto">
          <a:xfrm>
            <a:off x="1673225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1" name="Line 56"/>
          <p:cNvSpPr>
            <a:spLocks noChangeShapeType="1"/>
          </p:cNvSpPr>
          <p:nvPr/>
        </p:nvSpPr>
        <p:spPr bwMode="auto">
          <a:xfrm>
            <a:off x="2276475" y="36941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2" name="Line 57"/>
          <p:cNvSpPr>
            <a:spLocks noChangeShapeType="1"/>
          </p:cNvSpPr>
          <p:nvPr/>
        </p:nvSpPr>
        <p:spPr bwMode="auto">
          <a:xfrm>
            <a:off x="2897188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3" name="Line 58"/>
          <p:cNvSpPr>
            <a:spLocks noChangeShapeType="1"/>
          </p:cNvSpPr>
          <p:nvPr/>
        </p:nvSpPr>
        <p:spPr bwMode="auto">
          <a:xfrm>
            <a:off x="3473450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4" name="Line 59"/>
          <p:cNvSpPr>
            <a:spLocks noChangeShapeType="1"/>
          </p:cNvSpPr>
          <p:nvPr/>
        </p:nvSpPr>
        <p:spPr bwMode="auto">
          <a:xfrm>
            <a:off x="5297488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5" name="Line 60"/>
          <p:cNvSpPr>
            <a:spLocks noChangeShapeType="1"/>
          </p:cNvSpPr>
          <p:nvPr/>
        </p:nvSpPr>
        <p:spPr bwMode="auto">
          <a:xfrm>
            <a:off x="4711700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6" name="Line 62"/>
          <p:cNvSpPr>
            <a:spLocks noChangeShapeType="1"/>
          </p:cNvSpPr>
          <p:nvPr/>
        </p:nvSpPr>
        <p:spPr bwMode="auto">
          <a:xfrm>
            <a:off x="4337050" y="45624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7" name="Line 63"/>
          <p:cNvSpPr>
            <a:spLocks noChangeShapeType="1"/>
          </p:cNvSpPr>
          <p:nvPr/>
        </p:nvSpPr>
        <p:spPr bwMode="auto">
          <a:xfrm>
            <a:off x="4086225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8" name="Line 64"/>
          <p:cNvSpPr>
            <a:spLocks noChangeShapeType="1"/>
          </p:cNvSpPr>
          <p:nvPr/>
        </p:nvSpPr>
        <p:spPr bwMode="auto">
          <a:xfrm>
            <a:off x="7073900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19" name="Line 65"/>
          <p:cNvSpPr>
            <a:spLocks noChangeShapeType="1"/>
          </p:cNvSpPr>
          <p:nvPr/>
        </p:nvSpPr>
        <p:spPr bwMode="auto">
          <a:xfrm>
            <a:off x="6491288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20" name="Line 66"/>
          <p:cNvSpPr>
            <a:spLocks noChangeShapeType="1"/>
          </p:cNvSpPr>
          <p:nvPr/>
        </p:nvSpPr>
        <p:spPr bwMode="auto">
          <a:xfrm>
            <a:off x="5902325" y="36941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21" name="Line 67"/>
          <p:cNvSpPr>
            <a:spLocks noChangeShapeType="1"/>
          </p:cNvSpPr>
          <p:nvPr/>
        </p:nvSpPr>
        <p:spPr bwMode="auto">
          <a:xfrm>
            <a:off x="7667625" y="3694113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22" name="Line 69"/>
          <p:cNvSpPr>
            <a:spLocks noChangeShapeType="1"/>
          </p:cNvSpPr>
          <p:nvPr/>
        </p:nvSpPr>
        <p:spPr bwMode="auto">
          <a:xfrm>
            <a:off x="8839200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23" name="Line 70"/>
          <p:cNvSpPr>
            <a:spLocks noChangeShapeType="1"/>
          </p:cNvSpPr>
          <p:nvPr/>
        </p:nvSpPr>
        <p:spPr bwMode="auto">
          <a:xfrm>
            <a:off x="8281988" y="3698875"/>
            <a:ext cx="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35924" name="Text Box 71"/>
          <p:cNvSpPr txBox="1">
            <a:spLocks noChangeArrowheads="1"/>
          </p:cNvSpPr>
          <p:nvPr/>
        </p:nvSpPr>
        <p:spPr bwMode="auto">
          <a:xfrm>
            <a:off x="928688" y="3509963"/>
            <a:ext cx="2825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10</a:t>
            </a:r>
          </a:p>
        </p:txBody>
      </p:sp>
      <p:sp>
        <p:nvSpPr>
          <p:cNvPr id="35925" name="Text Box 72"/>
          <p:cNvSpPr txBox="1">
            <a:spLocks noChangeArrowheads="1"/>
          </p:cNvSpPr>
          <p:nvPr/>
        </p:nvSpPr>
        <p:spPr bwMode="auto">
          <a:xfrm>
            <a:off x="1552575" y="3536950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20</a:t>
            </a:r>
          </a:p>
        </p:txBody>
      </p:sp>
      <p:sp>
        <p:nvSpPr>
          <p:cNvPr id="35926" name="Text Box 73"/>
          <p:cNvSpPr txBox="1">
            <a:spLocks noChangeArrowheads="1"/>
          </p:cNvSpPr>
          <p:nvPr/>
        </p:nvSpPr>
        <p:spPr bwMode="auto">
          <a:xfrm>
            <a:off x="2138363" y="3516313"/>
            <a:ext cx="2825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30</a:t>
            </a:r>
          </a:p>
        </p:txBody>
      </p:sp>
      <p:sp>
        <p:nvSpPr>
          <p:cNvPr id="35927" name="Text Box 74"/>
          <p:cNvSpPr txBox="1">
            <a:spLocks noChangeArrowheads="1"/>
          </p:cNvSpPr>
          <p:nvPr/>
        </p:nvSpPr>
        <p:spPr bwMode="auto">
          <a:xfrm>
            <a:off x="2771775" y="3536950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40</a:t>
            </a:r>
          </a:p>
        </p:txBody>
      </p:sp>
      <p:sp>
        <p:nvSpPr>
          <p:cNvPr id="35928" name="Text Box 75"/>
          <p:cNvSpPr txBox="1">
            <a:spLocks noChangeArrowheads="1"/>
          </p:cNvSpPr>
          <p:nvPr/>
        </p:nvSpPr>
        <p:spPr bwMode="auto">
          <a:xfrm>
            <a:off x="3338513" y="3525838"/>
            <a:ext cx="2825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50</a:t>
            </a:r>
          </a:p>
        </p:txBody>
      </p:sp>
      <p:sp>
        <p:nvSpPr>
          <p:cNvPr id="35929" name="Text Box 76"/>
          <p:cNvSpPr txBox="1">
            <a:spLocks noChangeArrowheads="1"/>
          </p:cNvSpPr>
          <p:nvPr/>
        </p:nvSpPr>
        <p:spPr bwMode="auto">
          <a:xfrm>
            <a:off x="3948113" y="3511550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60</a:t>
            </a:r>
          </a:p>
        </p:txBody>
      </p:sp>
      <p:sp>
        <p:nvSpPr>
          <p:cNvPr id="35930" name="Text Box 77"/>
          <p:cNvSpPr txBox="1">
            <a:spLocks noChangeArrowheads="1"/>
          </p:cNvSpPr>
          <p:nvPr/>
        </p:nvSpPr>
        <p:spPr bwMode="auto">
          <a:xfrm>
            <a:off x="4576763" y="3511550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70</a:t>
            </a:r>
          </a:p>
        </p:txBody>
      </p:sp>
      <p:sp>
        <p:nvSpPr>
          <p:cNvPr id="35931" name="Text Box 78"/>
          <p:cNvSpPr txBox="1">
            <a:spLocks noChangeArrowheads="1"/>
          </p:cNvSpPr>
          <p:nvPr/>
        </p:nvSpPr>
        <p:spPr bwMode="auto">
          <a:xfrm>
            <a:off x="5162550" y="3511550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80</a:t>
            </a:r>
          </a:p>
        </p:txBody>
      </p:sp>
      <p:sp>
        <p:nvSpPr>
          <p:cNvPr id="35932" name="Text Box 79"/>
          <p:cNvSpPr txBox="1">
            <a:spLocks noChangeArrowheads="1"/>
          </p:cNvSpPr>
          <p:nvPr/>
        </p:nvSpPr>
        <p:spPr bwMode="auto">
          <a:xfrm>
            <a:off x="5767388" y="3502025"/>
            <a:ext cx="282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90</a:t>
            </a:r>
          </a:p>
        </p:txBody>
      </p:sp>
      <p:sp>
        <p:nvSpPr>
          <p:cNvPr id="35933" name="Text Box 80"/>
          <p:cNvSpPr txBox="1">
            <a:spLocks noChangeArrowheads="1"/>
          </p:cNvSpPr>
          <p:nvPr/>
        </p:nvSpPr>
        <p:spPr bwMode="auto">
          <a:xfrm>
            <a:off x="6329363" y="3527425"/>
            <a:ext cx="3317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100</a:t>
            </a:r>
          </a:p>
        </p:txBody>
      </p:sp>
      <p:sp>
        <p:nvSpPr>
          <p:cNvPr id="35934" name="Text Box 81"/>
          <p:cNvSpPr txBox="1">
            <a:spLocks noChangeArrowheads="1"/>
          </p:cNvSpPr>
          <p:nvPr/>
        </p:nvSpPr>
        <p:spPr bwMode="auto">
          <a:xfrm>
            <a:off x="6904038" y="3527425"/>
            <a:ext cx="3317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110</a:t>
            </a:r>
          </a:p>
        </p:txBody>
      </p:sp>
      <p:sp>
        <p:nvSpPr>
          <p:cNvPr id="35935" name="Text Box 82"/>
          <p:cNvSpPr txBox="1">
            <a:spLocks noChangeArrowheads="1"/>
          </p:cNvSpPr>
          <p:nvPr/>
        </p:nvSpPr>
        <p:spPr bwMode="auto">
          <a:xfrm>
            <a:off x="7515225" y="3525838"/>
            <a:ext cx="33178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120</a:t>
            </a:r>
          </a:p>
        </p:txBody>
      </p:sp>
      <p:sp>
        <p:nvSpPr>
          <p:cNvPr id="35936" name="Text Box 83"/>
          <p:cNvSpPr txBox="1">
            <a:spLocks noChangeArrowheads="1"/>
          </p:cNvSpPr>
          <p:nvPr/>
        </p:nvSpPr>
        <p:spPr bwMode="auto">
          <a:xfrm>
            <a:off x="8128000" y="3517900"/>
            <a:ext cx="331788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130</a:t>
            </a:r>
          </a:p>
        </p:txBody>
      </p:sp>
      <p:sp>
        <p:nvSpPr>
          <p:cNvPr id="35937" name="Text Box 84"/>
          <p:cNvSpPr txBox="1">
            <a:spLocks noChangeArrowheads="1"/>
          </p:cNvSpPr>
          <p:nvPr/>
        </p:nvSpPr>
        <p:spPr bwMode="auto">
          <a:xfrm>
            <a:off x="8675688" y="3536950"/>
            <a:ext cx="35718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700"/>
              <a:t>140 </a:t>
            </a:r>
          </a:p>
        </p:txBody>
      </p:sp>
      <p:sp>
        <p:nvSpPr>
          <p:cNvPr id="35938" name="Text Box 48"/>
          <p:cNvSpPr txBox="1">
            <a:spLocks noChangeArrowheads="1"/>
          </p:cNvSpPr>
          <p:nvPr/>
        </p:nvSpPr>
        <p:spPr bwMode="auto">
          <a:xfrm>
            <a:off x="0" y="0"/>
            <a:ext cx="278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Supplementary Figure 1</a:t>
            </a:r>
          </a:p>
        </p:txBody>
      </p:sp>
      <p:sp>
        <p:nvSpPr>
          <p:cNvPr id="35939" name="Text Box 46"/>
          <p:cNvSpPr txBox="1">
            <a:spLocks noChangeArrowheads="1"/>
          </p:cNvSpPr>
          <p:nvPr/>
        </p:nvSpPr>
        <p:spPr bwMode="auto">
          <a:xfrm>
            <a:off x="-36513" y="3775075"/>
            <a:ext cx="438151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Mix</a:t>
            </a:r>
          </a:p>
        </p:txBody>
      </p:sp>
      <p:sp>
        <p:nvSpPr>
          <p:cNvPr id="35940" name="Text Box 47"/>
          <p:cNvSpPr txBox="1">
            <a:spLocks noChangeArrowheads="1"/>
          </p:cNvSpPr>
          <p:nvPr/>
        </p:nvSpPr>
        <p:spPr bwMode="auto">
          <a:xfrm>
            <a:off x="0" y="402113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A</a:t>
            </a:r>
          </a:p>
        </p:txBody>
      </p:sp>
      <p:sp>
        <p:nvSpPr>
          <p:cNvPr id="35941" name="Text Box 48"/>
          <p:cNvSpPr txBox="1">
            <a:spLocks noChangeArrowheads="1"/>
          </p:cNvSpPr>
          <p:nvPr/>
        </p:nvSpPr>
        <p:spPr bwMode="auto">
          <a:xfrm>
            <a:off x="0" y="4246563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B</a:t>
            </a:r>
          </a:p>
        </p:txBody>
      </p:sp>
      <p:sp>
        <p:nvSpPr>
          <p:cNvPr id="35942" name="Text Box 49"/>
          <p:cNvSpPr txBox="1">
            <a:spLocks noChangeArrowheads="1"/>
          </p:cNvSpPr>
          <p:nvPr/>
        </p:nvSpPr>
        <p:spPr bwMode="auto">
          <a:xfrm>
            <a:off x="-9525" y="445928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C</a:t>
            </a:r>
          </a:p>
        </p:txBody>
      </p:sp>
      <p:sp>
        <p:nvSpPr>
          <p:cNvPr id="35943" name="Text Box 50"/>
          <p:cNvSpPr txBox="1">
            <a:spLocks noChangeArrowheads="1"/>
          </p:cNvSpPr>
          <p:nvPr/>
        </p:nvSpPr>
        <p:spPr bwMode="auto">
          <a:xfrm>
            <a:off x="-1588" y="466883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/>
              <a:t>D</a:t>
            </a:r>
          </a:p>
        </p:txBody>
      </p:sp>
      <p:sp>
        <p:nvSpPr>
          <p:cNvPr id="35944" name="TextBox 9"/>
          <p:cNvSpPr txBox="1">
            <a:spLocks noChangeArrowheads="1"/>
          </p:cNvSpPr>
          <p:nvPr/>
        </p:nvSpPr>
        <p:spPr bwMode="auto">
          <a:xfrm>
            <a:off x="107950" y="306863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800"/>
              <a:t>C</a:t>
            </a:r>
          </a:p>
        </p:txBody>
      </p:sp>
      <p:sp>
        <p:nvSpPr>
          <p:cNvPr id="35945" name="Rectangle 31"/>
          <p:cNvSpPr>
            <a:spLocks noChangeArrowheads="1"/>
          </p:cNvSpPr>
          <p:nvPr/>
        </p:nvSpPr>
        <p:spPr bwMode="auto">
          <a:xfrm>
            <a:off x="4211638" y="1301750"/>
            <a:ext cx="4318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graphicFrame>
        <p:nvGraphicFramePr>
          <p:cNvPr id="35894" name="Object 54"/>
          <p:cNvGraphicFramePr>
            <a:graphicFrameLocks noChangeAspect="1"/>
          </p:cNvGraphicFramePr>
          <p:nvPr/>
        </p:nvGraphicFramePr>
        <p:xfrm>
          <a:off x="4427538" y="508000"/>
          <a:ext cx="4643437" cy="2957513"/>
        </p:xfrm>
        <a:graphic>
          <a:graphicData uri="http://schemas.openxmlformats.org/presentationml/2006/ole">
            <p:oleObj spid="_x0000_s35894" name="Grafiek" r:id="rId4" imgW="5886450" imgH="3752850" progId="Excel.Chart.8">
              <p:embed/>
            </p:oleObj>
          </a:graphicData>
        </a:graphic>
      </p:graphicFrame>
      <p:sp>
        <p:nvSpPr>
          <p:cNvPr id="35946" name="Text Box 55"/>
          <p:cNvSpPr txBox="1">
            <a:spLocks noChangeArrowheads="1"/>
          </p:cNvSpPr>
          <p:nvPr/>
        </p:nvSpPr>
        <p:spPr bwMode="auto">
          <a:xfrm>
            <a:off x="87313" y="4968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800"/>
              <a:t>A</a:t>
            </a:r>
          </a:p>
        </p:txBody>
      </p:sp>
      <p:sp>
        <p:nvSpPr>
          <p:cNvPr id="35947" name="Text Box 56"/>
          <p:cNvSpPr txBox="1">
            <a:spLocks noChangeArrowheads="1"/>
          </p:cNvSpPr>
          <p:nvPr/>
        </p:nvSpPr>
        <p:spPr bwMode="auto">
          <a:xfrm>
            <a:off x="4427538" y="47625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800"/>
              <a:t>B</a:t>
            </a:r>
          </a:p>
        </p:txBody>
      </p:sp>
      <p:sp>
        <p:nvSpPr>
          <p:cNvPr id="35948" name="Text Box 109"/>
          <p:cNvSpPr txBox="1">
            <a:spLocks noChangeArrowheads="1"/>
          </p:cNvSpPr>
          <p:nvPr/>
        </p:nvSpPr>
        <p:spPr bwMode="auto">
          <a:xfrm>
            <a:off x="179388" y="5189538"/>
            <a:ext cx="8713787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Supplementary Figure 1</a:t>
            </a:r>
          </a:p>
          <a:p>
            <a:r>
              <a:rPr lang="en-US" b="0"/>
              <a:t>A-B) T cells stimulated with survivin/IL21-DC from two donors were tested in an IFN-y ELIspot assay. Autologous mature DC loaded with survivin overlapping long-peptides were used as antigen presenting cells. The long peptides were pooled in four different mixes; Mix A, B, C and D (details in Supplementary Figure 1C).The number of spots against the mixes A-D and of the irrelevant HPV long peptide are shown on the Y-axis. On the X-axis the number of spots per well are indicated. A) The number of INF-y spots for donor 2. B) The number of INF-y spots for donor 3. C) The aminoacid sequence of full-length wild-type survivin is depicted. The long-peptides grouped into mix A,B,C and D used in the ELIspot assay are depicted underneath. </a:t>
            </a:r>
            <a:endParaRPr lang="nl-NL"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2989</TotalTime>
  <Words>167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Ontwerpsjabloon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Standaardontwerp</vt:lpstr>
      <vt:lpstr>Grafiek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A.Turksma</dc:creator>
  <cp:lastModifiedBy>A.Turksma</cp:lastModifiedBy>
  <cp:revision>95</cp:revision>
  <dcterms:created xsi:type="dcterms:W3CDTF">2012-04-08T12:37:58Z</dcterms:created>
  <dcterms:modified xsi:type="dcterms:W3CDTF">2013-02-22T13:59:54Z</dcterms:modified>
</cp:coreProperties>
</file>