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</p:sldIdLst>
  <p:sldSz cx="9144000" cy="6858000" type="screen4x3"/>
  <p:notesSz cx="9926638" cy="666908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D7890-BF14-4871-906A-C164CE10BE5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DB8DF-8BF4-4F5B-9E29-6E9AB23FD9A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2F706-D4B7-4F56-A634-709E80D9FA6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B58A1-B37E-4BEA-A231-8001388DDBC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7F41E-FD48-47E2-932F-432A630E1FA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259DF-EA4C-498A-BAF0-4426CC56B081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A703-A943-46DE-B5B8-3D105CE1324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5EDB28-1D38-476A-AF62-201B0BC20652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58534-6B56-4146-A81B-C29B6A55744D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EB9075-85D3-4BCC-BE6C-CCC60751C2A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F7B8D-533E-492B-BC96-C2B75C9DEB45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342900" y="366713"/>
            <a:ext cx="6172200" cy="7800975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315D5-A496-41F9-AFF2-DC8A6285052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het opmaakprofiel te bewerken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FAF94C7-1A23-4A3C-A74F-6D6E833F120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25"/>
          <p:cNvSpPr txBox="1">
            <a:spLocks noChangeArrowheads="1"/>
          </p:cNvSpPr>
          <p:nvPr/>
        </p:nvSpPr>
        <p:spPr bwMode="auto">
          <a:xfrm>
            <a:off x="0" y="23813"/>
            <a:ext cx="1503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600"/>
              <a:t>Suppl Figure 1</a:t>
            </a:r>
          </a:p>
        </p:txBody>
      </p:sp>
      <p:graphicFrame>
        <p:nvGraphicFramePr>
          <p:cNvPr id="6147" name="Object 4"/>
          <p:cNvGraphicFramePr>
            <a:graphicFrameLocks noChangeAspect="1"/>
          </p:cNvGraphicFramePr>
          <p:nvPr/>
        </p:nvGraphicFramePr>
        <p:xfrm>
          <a:off x="231775" y="654050"/>
          <a:ext cx="3381375" cy="2586038"/>
        </p:xfrm>
        <a:graphic>
          <a:graphicData uri="http://schemas.openxmlformats.org/presentationml/2006/ole">
            <p:oleObj spid="_x0000_s6147" name="Prism Project" r:id="rId3" imgW="6781680" imgH="5190480" progId="Prism5.Document">
              <p:embed/>
            </p:oleObj>
          </a:graphicData>
        </a:graphic>
      </p:graphicFrame>
      <p:sp>
        <p:nvSpPr>
          <p:cNvPr id="6162" name="Rectangle 13"/>
          <p:cNvSpPr>
            <a:spLocks noChangeArrowheads="1"/>
          </p:cNvSpPr>
          <p:nvPr/>
        </p:nvSpPr>
        <p:spPr bwMode="auto">
          <a:xfrm>
            <a:off x="260350" y="2806700"/>
            <a:ext cx="316865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3" name="Text Box 6"/>
          <p:cNvSpPr txBox="1">
            <a:spLocks noChangeArrowheads="1"/>
          </p:cNvSpPr>
          <p:nvPr/>
        </p:nvSpPr>
        <p:spPr bwMode="auto">
          <a:xfrm>
            <a:off x="369888" y="2771775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Ep.Ag.</a:t>
            </a:r>
          </a:p>
        </p:txBody>
      </p:sp>
      <p:sp>
        <p:nvSpPr>
          <p:cNvPr id="6164" name="Text Box 7"/>
          <p:cNvSpPr txBox="1">
            <a:spLocks noChangeArrowheads="1"/>
          </p:cNvSpPr>
          <p:nvPr/>
        </p:nvSpPr>
        <p:spPr bwMode="auto">
          <a:xfrm>
            <a:off x="815975" y="2771775"/>
            <a:ext cx="6683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CD45</a:t>
            </a:r>
          </a:p>
        </p:txBody>
      </p:sp>
      <p:sp>
        <p:nvSpPr>
          <p:cNvPr id="6165" name="Text Box 8"/>
          <p:cNvSpPr txBox="1">
            <a:spLocks noChangeArrowheads="1"/>
          </p:cNvSpPr>
          <p:nvPr/>
        </p:nvSpPr>
        <p:spPr bwMode="auto">
          <a:xfrm>
            <a:off x="1284288" y="2771775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CD3</a:t>
            </a:r>
          </a:p>
        </p:txBody>
      </p:sp>
      <p:sp>
        <p:nvSpPr>
          <p:cNvPr id="6166" name="Text Box 9"/>
          <p:cNvSpPr txBox="1">
            <a:spLocks noChangeArrowheads="1"/>
          </p:cNvSpPr>
          <p:nvPr/>
        </p:nvSpPr>
        <p:spPr bwMode="auto">
          <a:xfrm>
            <a:off x="1520825" y="2771775"/>
            <a:ext cx="7921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900"/>
              <a:t>CD4+/</a:t>
            </a:r>
          </a:p>
          <a:p>
            <a:pPr algn="ctr"/>
            <a:r>
              <a:rPr lang="nl-NL" sz="900"/>
              <a:t>FoxP3+</a:t>
            </a:r>
          </a:p>
        </p:txBody>
      </p:sp>
      <p:sp>
        <p:nvSpPr>
          <p:cNvPr id="6167" name="Text Box 10"/>
          <p:cNvSpPr txBox="1">
            <a:spLocks noChangeArrowheads="1"/>
          </p:cNvSpPr>
          <p:nvPr/>
        </p:nvSpPr>
        <p:spPr bwMode="auto">
          <a:xfrm>
            <a:off x="2025650" y="2771775"/>
            <a:ext cx="720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900"/>
              <a:t>CD3-/</a:t>
            </a:r>
          </a:p>
          <a:p>
            <a:pPr algn="ctr"/>
            <a:r>
              <a:rPr lang="nl-NL" sz="900"/>
              <a:t>CD56+</a:t>
            </a:r>
          </a:p>
        </p:txBody>
      </p:sp>
      <p:sp>
        <p:nvSpPr>
          <p:cNvPr id="6168" name="Text Box 11"/>
          <p:cNvSpPr txBox="1">
            <a:spLocks noChangeArrowheads="1"/>
          </p:cNvSpPr>
          <p:nvPr/>
        </p:nvSpPr>
        <p:spPr bwMode="auto">
          <a:xfrm>
            <a:off x="2976563" y="2771775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CD19</a:t>
            </a:r>
          </a:p>
        </p:txBody>
      </p:sp>
      <p:sp>
        <p:nvSpPr>
          <p:cNvPr id="6169" name="Text Box 12"/>
          <p:cNvSpPr txBox="1">
            <a:spLocks noChangeArrowheads="1"/>
          </p:cNvSpPr>
          <p:nvPr/>
        </p:nvSpPr>
        <p:spPr bwMode="auto">
          <a:xfrm>
            <a:off x="2528888" y="2771775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CD14</a:t>
            </a:r>
          </a:p>
        </p:txBody>
      </p:sp>
      <p:sp>
        <p:nvSpPr>
          <p:cNvPr id="6170" name="Text Box 26"/>
          <p:cNvSpPr txBox="1">
            <a:spLocks noChangeArrowheads="1"/>
          </p:cNvSpPr>
          <p:nvPr/>
        </p:nvSpPr>
        <p:spPr bwMode="auto">
          <a:xfrm>
            <a:off x="92075" y="417513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200" b="1"/>
              <a:t>A</a:t>
            </a:r>
          </a:p>
        </p:txBody>
      </p:sp>
      <p:graphicFrame>
        <p:nvGraphicFramePr>
          <p:cNvPr id="6146" name="Object 5"/>
          <p:cNvGraphicFramePr>
            <a:graphicFrameLocks noChangeAspect="1"/>
          </p:cNvGraphicFramePr>
          <p:nvPr/>
        </p:nvGraphicFramePr>
        <p:xfrm>
          <a:off x="3421063" y="668338"/>
          <a:ext cx="3679825" cy="2554287"/>
        </p:xfrm>
        <a:graphic>
          <a:graphicData uri="http://schemas.openxmlformats.org/presentationml/2006/ole">
            <p:oleObj spid="_x0000_s6146" name="Prism Project" r:id="rId4" imgW="7249320" imgH="5032080" progId="Prism5.Document">
              <p:embed/>
            </p:oleObj>
          </a:graphicData>
        </a:graphic>
      </p:graphicFrame>
      <p:sp>
        <p:nvSpPr>
          <p:cNvPr id="6153" name="Rectangle 14"/>
          <p:cNvSpPr>
            <a:spLocks noChangeArrowheads="1"/>
          </p:cNvSpPr>
          <p:nvPr/>
        </p:nvSpPr>
        <p:spPr bwMode="auto">
          <a:xfrm>
            <a:off x="3648075" y="2784475"/>
            <a:ext cx="3168650" cy="396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4" name="Text Box 15"/>
          <p:cNvSpPr txBox="1">
            <a:spLocks noChangeArrowheads="1"/>
          </p:cNvSpPr>
          <p:nvPr/>
        </p:nvSpPr>
        <p:spPr bwMode="auto">
          <a:xfrm>
            <a:off x="3757613" y="2749550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Ep.Ag.</a:t>
            </a:r>
          </a:p>
        </p:txBody>
      </p:sp>
      <p:sp>
        <p:nvSpPr>
          <p:cNvPr id="6155" name="Text Box 16"/>
          <p:cNvSpPr txBox="1">
            <a:spLocks noChangeArrowheads="1"/>
          </p:cNvSpPr>
          <p:nvPr/>
        </p:nvSpPr>
        <p:spPr bwMode="auto">
          <a:xfrm>
            <a:off x="4203700" y="2749550"/>
            <a:ext cx="6683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CD45</a:t>
            </a:r>
          </a:p>
        </p:txBody>
      </p:sp>
      <p:sp>
        <p:nvSpPr>
          <p:cNvPr id="6156" name="Text Box 17"/>
          <p:cNvSpPr txBox="1">
            <a:spLocks noChangeArrowheads="1"/>
          </p:cNvSpPr>
          <p:nvPr/>
        </p:nvSpPr>
        <p:spPr bwMode="auto">
          <a:xfrm>
            <a:off x="4672013" y="2749550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CD3</a:t>
            </a:r>
          </a:p>
        </p:txBody>
      </p:sp>
      <p:sp>
        <p:nvSpPr>
          <p:cNvPr id="6157" name="Text Box 18"/>
          <p:cNvSpPr txBox="1">
            <a:spLocks noChangeArrowheads="1"/>
          </p:cNvSpPr>
          <p:nvPr/>
        </p:nvSpPr>
        <p:spPr bwMode="auto">
          <a:xfrm>
            <a:off x="4872038" y="2749550"/>
            <a:ext cx="79216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900"/>
              <a:t>CD4+/</a:t>
            </a:r>
          </a:p>
          <a:p>
            <a:pPr algn="ctr"/>
            <a:r>
              <a:rPr lang="nl-NL" sz="900"/>
              <a:t>FoxP3+</a:t>
            </a:r>
          </a:p>
        </p:txBody>
      </p:sp>
      <p:sp>
        <p:nvSpPr>
          <p:cNvPr id="6158" name="Text Box 19"/>
          <p:cNvSpPr txBox="1">
            <a:spLocks noChangeArrowheads="1"/>
          </p:cNvSpPr>
          <p:nvPr/>
        </p:nvSpPr>
        <p:spPr bwMode="auto">
          <a:xfrm>
            <a:off x="5375275" y="2749550"/>
            <a:ext cx="7207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nl-NL" sz="900"/>
              <a:t>CD3-/</a:t>
            </a:r>
          </a:p>
          <a:p>
            <a:pPr algn="ctr"/>
            <a:r>
              <a:rPr lang="nl-NL" sz="900"/>
              <a:t>CD56+</a:t>
            </a:r>
          </a:p>
        </p:txBody>
      </p:sp>
      <p:sp>
        <p:nvSpPr>
          <p:cNvPr id="6159" name="Text Box 20"/>
          <p:cNvSpPr txBox="1">
            <a:spLocks noChangeArrowheads="1"/>
          </p:cNvSpPr>
          <p:nvPr/>
        </p:nvSpPr>
        <p:spPr bwMode="auto">
          <a:xfrm>
            <a:off x="6240463" y="2749550"/>
            <a:ext cx="66833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CD19</a:t>
            </a:r>
          </a:p>
        </p:txBody>
      </p:sp>
      <p:sp>
        <p:nvSpPr>
          <p:cNvPr id="6160" name="Text Box 21"/>
          <p:cNvSpPr txBox="1">
            <a:spLocks noChangeArrowheads="1"/>
          </p:cNvSpPr>
          <p:nvPr/>
        </p:nvSpPr>
        <p:spPr bwMode="auto">
          <a:xfrm>
            <a:off x="5880100" y="2749550"/>
            <a:ext cx="66833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nl-NL" sz="900"/>
              <a:t>CD14</a:t>
            </a:r>
          </a:p>
        </p:txBody>
      </p:sp>
      <p:sp>
        <p:nvSpPr>
          <p:cNvPr id="6161" name="Text Box 27"/>
          <p:cNvSpPr txBox="1">
            <a:spLocks noChangeArrowheads="1"/>
          </p:cNvSpPr>
          <p:nvPr/>
        </p:nvSpPr>
        <p:spPr bwMode="auto">
          <a:xfrm>
            <a:off x="3432175" y="39528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200" b="1"/>
              <a:t>B</a:t>
            </a:r>
          </a:p>
        </p:txBody>
      </p:sp>
      <p:sp>
        <p:nvSpPr>
          <p:cNvPr id="6151" name="Text Box 32"/>
          <p:cNvSpPr txBox="1">
            <a:spLocks noChangeArrowheads="1"/>
          </p:cNvSpPr>
          <p:nvPr/>
        </p:nvSpPr>
        <p:spPr bwMode="auto">
          <a:xfrm>
            <a:off x="1557338" y="539750"/>
            <a:ext cx="1439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sz="1400"/>
              <a:t>NSCLC</a:t>
            </a:r>
          </a:p>
        </p:txBody>
      </p:sp>
      <p:sp>
        <p:nvSpPr>
          <p:cNvPr id="6152" name="Text Box 33"/>
          <p:cNvSpPr txBox="1">
            <a:spLocks noChangeArrowheads="1"/>
          </p:cNvSpPr>
          <p:nvPr/>
        </p:nvSpPr>
        <p:spPr bwMode="auto">
          <a:xfrm>
            <a:off x="4940300" y="539750"/>
            <a:ext cx="720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nl-NL" sz="1400"/>
              <a:t>OvCa</a:t>
            </a:r>
          </a:p>
        </p:txBody>
      </p:sp>
      <p:sp>
        <p:nvSpPr>
          <p:cNvPr id="25" name="Tekstvak 24"/>
          <p:cNvSpPr txBox="1"/>
          <p:nvPr/>
        </p:nvSpPr>
        <p:spPr>
          <a:xfrm>
            <a:off x="251520" y="3140968"/>
            <a:ext cx="655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Figure S1. Phenotypic analysis of NSCLC and </a:t>
            </a:r>
            <a:r>
              <a:rPr lang="en-US" sz="1000" b="1" dirty="0" err="1"/>
              <a:t>OvCa</a:t>
            </a:r>
            <a:r>
              <a:rPr lang="en-US" sz="1000" b="1" dirty="0"/>
              <a:t> tumor digests. </a:t>
            </a:r>
            <a:r>
              <a:rPr lang="en-US" sz="1000" dirty="0"/>
              <a:t>Single cell suspensions were prepared from NSCLC and </a:t>
            </a:r>
            <a:r>
              <a:rPr lang="en-US" sz="1000" dirty="0" err="1"/>
              <a:t>OvCa</a:t>
            </a:r>
            <a:r>
              <a:rPr lang="en-US" sz="1000" dirty="0"/>
              <a:t> tumor samples through enzymatic digestion. Tumor digests were characterized by </a:t>
            </a:r>
            <a:r>
              <a:rPr lang="en-US" sz="1000" dirty="0" err="1"/>
              <a:t>flowcytometry</a:t>
            </a:r>
            <a:r>
              <a:rPr lang="en-US" sz="1000" dirty="0"/>
              <a:t>. Percentage of tumor cells (Epithelial antigen</a:t>
            </a:r>
            <a:r>
              <a:rPr lang="en-US" sz="1000" baseline="30000" dirty="0"/>
              <a:t>+</a:t>
            </a:r>
            <a:r>
              <a:rPr lang="en-US" sz="1000" dirty="0"/>
              <a:t> (</a:t>
            </a:r>
            <a:r>
              <a:rPr lang="en-US" sz="1000" dirty="0" err="1"/>
              <a:t>Ep.Ag</a:t>
            </a:r>
            <a:r>
              <a:rPr lang="en-US" sz="1000" baseline="30000" dirty="0"/>
              <a:t>+</a:t>
            </a:r>
            <a:r>
              <a:rPr lang="en-US" sz="1000" dirty="0"/>
              <a:t>)), white blood cells (CD45</a:t>
            </a:r>
            <a:r>
              <a:rPr lang="en-US" sz="1000" baseline="30000" dirty="0"/>
              <a:t>+</a:t>
            </a:r>
            <a:r>
              <a:rPr lang="en-US" sz="1000" dirty="0"/>
              <a:t>), and CD3</a:t>
            </a:r>
            <a:r>
              <a:rPr lang="en-US" sz="1000" baseline="30000" dirty="0"/>
              <a:t>+</a:t>
            </a:r>
            <a:r>
              <a:rPr lang="en-US" sz="1000" dirty="0"/>
              <a:t> T cells, CD4</a:t>
            </a:r>
            <a:r>
              <a:rPr lang="en-US" sz="1000" baseline="30000" dirty="0"/>
              <a:t>+</a:t>
            </a:r>
            <a:r>
              <a:rPr lang="en-US" sz="1000" dirty="0"/>
              <a:t>FoxP3</a:t>
            </a:r>
            <a:r>
              <a:rPr lang="en-US" sz="1000" baseline="30000" dirty="0"/>
              <a:t>+</a:t>
            </a:r>
            <a:r>
              <a:rPr lang="en-US" sz="1000" dirty="0"/>
              <a:t> regulatory T cells, CD3</a:t>
            </a:r>
            <a:r>
              <a:rPr lang="en-US" sz="1000" baseline="30000" dirty="0"/>
              <a:t>-</a:t>
            </a:r>
            <a:r>
              <a:rPr lang="en-US" sz="1000" dirty="0"/>
              <a:t>CD56</a:t>
            </a:r>
            <a:r>
              <a:rPr lang="en-US" sz="1000" baseline="30000" dirty="0"/>
              <a:t>+</a:t>
            </a:r>
            <a:r>
              <a:rPr lang="en-US" sz="1000" dirty="0"/>
              <a:t> NK cells, CD14</a:t>
            </a:r>
            <a:r>
              <a:rPr lang="en-US" sz="1000" baseline="30000" dirty="0"/>
              <a:t>+</a:t>
            </a:r>
            <a:r>
              <a:rPr lang="en-US" sz="1000" dirty="0"/>
              <a:t> </a:t>
            </a:r>
            <a:r>
              <a:rPr lang="en-US" sz="1000" dirty="0" err="1"/>
              <a:t>monocytes</a:t>
            </a:r>
            <a:r>
              <a:rPr lang="en-US" sz="1000" dirty="0"/>
              <a:t> and CD19</a:t>
            </a:r>
            <a:r>
              <a:rPr lang="en-US" sz="1000" baseline="30000" dirty="0"/>
              <a:t>+</a:t>
            </a:r>
            <a:r>
              <a:rPr lang="en-US" sz="1000" dirty="0"/>
              <a:t> B cells within total cell suspension is given for </a:t>
            </a:r>
            <a:r>
              <a:rPr lang="en-US" sz="1000" b="1" dirty="0"/>
              <a:t>A)</a:t>
            </a:r>
            <a:r>
              <a:rPr lang="en-US" sz="1000" dirty="0"/>
              <a:t> 11 NSCLC samples and </a:t>
            </a:r>
            <a:r>
              <a:rPr lang="en-US" sz="1000" b="1" dirty="0"/>
              <a:t>B) </a:t>
            </a:r>
            <a:r>
              <a:rPr lang="en-US" sz="1000" dirty="0"/>
              <a:t>five </a:t>
            </a:r>
            <a:r>
              <a:rPr lang="en-US" sz="1000" dirty="0" err="1"/>
              <a:t>OvCa</a:t>
            </a:r>
            <a:r>
              <a:rPr lang="en-US" sz="1000" dirty="0"/>
              <a:t> samples.</a:t>
            </a:r>
            <a:endParaRPr lang="nl-NL" sz="1000" dirty="0"/>
          </a:p>
          <a:p>
            <a:endParaRPr 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25"/>
          <p:cNvSpPr txBox="1">
            <a:spLocks noChangeArrowheads="1"/>
          </p:cNvSpPr>
          <p:nvPr/>
        </p:nvSpPr>
        <p:spPr bwMode="auto">
          <a:xfrm>
            <a:off x="0" y="23813"/>
            <a:ext cx="1503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600"/>
              <a:t>Suppl Figure 2</a:t>
            </a:r>
          </a:p>
        </p:txBody>
      </p:sp>
      <p:graphicFrame>
        <p:nvGraphicFramePr>
          <p:cNvPr id="7170" name="Object 8"/>
          <p:cNvGraphicFramePr>
            <a:graphicFrameLocks noChangeAspect="1"/>
          </p:cNvGraphicFramePr>
          <p:nvPr/>
        </p:nvGraphicFramePr>
        <p:xfrm>
          <a:off x="179388" y="908050"/>
          <a:ext cx="3173412" cy="2212975"/>
        </p:xfrm>
        <a:graphic>
          <a:graphicData uri="http://schemas.openxmlformats.org/presentationml/2006/ole">
            <p:oleObj spid="_x0000_s7170" name="Prism Project" r:id="rId3" imgW="4284000" imgH="2988000" progId="Prism5.Document">
              <p:embed/>
            </p:oleObj>
          </a:graphicData>
        </a:graphic>
      </p:graphicFrame>
      <p:graphicFrame>
        <p:nvGraphicFramePr>
          <p:cNvPr id="7171" name="Object 9"/>
          <p:cNvGraphicFramePr>
            <a:graphicFrameLocks noChangeAspect="1"/>
          </p:cNvGraphicFramePr>
          <p:nvPr/>
        </p:nvGraphicFramePr>
        <p:xfrm>
          <a:off x="3132138" y="908050"/>
          <a:ext cx="3224212" cy="2193925"/>
        </p:xfrm>
        <a:graphic>
          <a:graphicData uri="http://schemas.openxmlformats.org/presentationml/2006/ole">
            <p:oleObj spid="_x0000_s7171" name="Prism Project" r:id="rId4" imgW="4284000" imgH="2916000" progId="Prism5.Document">
              <p:embed/>
            </p:oleObj>
          </a:graphicData>
        </a:graphic>
      </p:graphicFrame>
      <p:sp>
        <p:nvSpPr>
          <p:cNvPr id="7174" name="Text Box 26"/>
          <p:cNvSpPr txBox="1">
            <a:spLocks noChangeArrowheads="1"/>
          </p:cNvSpPr>
          <p:nvPr/>
        </p:nvSpPr>
        <p:spPr bwMode="auto">
          <a:xfrm>
            <a:off x="92075" y="417513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200" b="1"/>
              <a:t>A</a:t>
            </a:r>
          </a:p>
        </p:txBody>
      </p:sp>
      <p:sp>
        <p:nvSpPr>
          <p:cNvPr id="7175" name="Text Box 27"/>
          <p:cNvSpPr txBox="1">
            <a:spLocks noChangeArrowheads="1"/>
          </p:cNvSpPr>
          <p:nvPr/>
        </p:nvSpPr>
        <p:spPr bwMode="auto">
          <a:xfrm>
            <a:off x="6223000" y="395288"/>
            <a:ext cx="29368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l-NL" sz="1200" b="1"/>
              <a:t>B</a:t>
            </a:r>
          </a:p>
        </p:txBody>
      </p:sp>
      <p:graphicFrame>
        <p:nvGraphicFramePr>
          <p:cNvPr id="7176" name="Object 8"/>
          <p:cNvGraphicFramePr>
            <a:graphicFrameLocks/>
          </p:cNvGraphicFramePr>
          <p:nvPr/>
        </p:nvGraphicFramePr>
        <p:xfrm>
          <a:off x="6156325" y="981075"/>
          <a:ext cx="3171825" cy="2111375"/>
        </p:xfrm>
        <a:graphic>
          <a:graphicData uri="http://schemas.openxmlformats.org/presentationml/2006/ole">
            <p:oleObj spid="_x0000_s7176" name="Prism Project" r:id="rId5" imgW="4284000" imgH="3132000" progId="Prism5.Document">
              <p:embed/>
            </p:oleObj>
          </a:graphicData>
        </a:graphic>
      </p:graphicFrame>
      <p:sp>
        <p:nvSpPr>
          <p:cNvPr id="8" name="Tekstvak 7"/>
          <p:cNvSpPr txBox="1"/>
          <p:nvPr/>
        </p:nvSpPr>
        <p:spPr>
          <a:xfrm>
            <a:off x="251520" y="3212976"/>
            <a:ext cx="878497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Figure S2. </a:t>
            </a:r>
            <a:r>
              <a:rPr lang="en-US" sz="1000" b="1" dirty="0" err="1"/>
              <a:t>Cytotoxic</a:t>
            </a:r>
            <a:r>
              <a:rPr lang="en-US" sz="1000" b="1" dirty="0"/>
              <a:t> capacity of TIL and NK cells co-expanded with IL-15, IL-21 or no cytokine producing </a:t>
            </a:r>
            <a:r>
              <a:rPr lang="en-US" sz="1000" b="1" dirty="0" err="1"/>
              <a:t>aAPC</a:t>
            </a:r>
            <a:r>
              <a:rPr lang="en-US" sz="1000" b="1" dirty="0"/>
              <a:t>. A) </a:t>
            </a:r>
            <a:r>
              <a:rPr lang="en-US" sz="1000" dirty="0"/>
              <a:t>Percentage of </a:t>
            </a:r>
            <a:r>
              <a:rPr lang="en-US" sz="1000" dirty="0" err="1"/>
              <a:t>granzyme</a:t>
            </a:r>
            <a:r>
              <a:rPr lang="en-US" sz="1000" dirty="0"/>
              <a:t> B- or </a:t>
            </a:r>
            <a:r>
              <a:rPr lang="en-US" sz="1000" dirty="0" err="1"/>
              <a:t>perforin</a:t>
            </a:r>
            <a:r>
              <a:rPr lang="en-US" sz="1000" dirty="0"/>
              <a:t>-expressing CD4</a:t>
            </a:r>
            <a:r>
              <a:rPr lang="en-US" sz="1000" baseline="30000" dirty="0"/>
              <a:t>+ </a:t>
            </a:r>
            <a:r>
              <a:rPr lang="en-US" sz="1000" dirty="0"/>
              <a:t>T cells was determined by flow </a:t>
            </a:r>
            <a:r>
              <a:rPr lang="en-US" sz="1000" dirty="0" err="1"/>
              <a:t>cytometry</a:t>
            </a:r>
            <a:r>
              <a:rPr lang="en-US" sz="1000" dirty="0"/>
              <a:t>. Percentage of </a:t>
            </a:r>
            <a:r>
              <a:rPr lang="en-US" sz="1000" dirty="0" err="1"/>
              <a:t>granzyme</a:t>
            </a:r>
            <a:r>
              <a:rPr lang="en-US" sz="1000" dirty="0"/>
              <a:t> B</a:t>
            </a:r>
            <a:r>
              <a:rPr lang="en-US" sz="1000" baseline="30000" dirty="0"/>
              <a:t>+</a:t>
            </a:r>
            <a:r>
              <a:rPr lang="en-US" sz="1000" dirty="0"/>
              <a:t> cells (left) and </a:t>
            </a:r>
            <a:r>
              <a:rPr lang="en-US" sz="1000" dirty="0" err="1"/>
              <a:t>perforin</a:t>
            </a:r>
            <a:r>
              <a:rPr lang="en-US" sz="1000" baseline="30000" dirty="0"/>
              <a:t>+</a:t>
            </a:r>
            <a:r>
              <a:rPr lang="en-US" sz="1000" dirty="0"/>
              <a:t> cells (right) within the CD4</a:t>
            </a:r>
            <a:r>
              <a:rPr lang="en-US" sz="1000" baseline="30000" dirty="0"/>
              <a:t>+</a:t>
            </a:r>
            <a:r>
              <a:rPr lang="en-US" sz="1000" dirty="0"/>
              <a:t> T cell population is shown for 12 patients. </a:t>
            </a:r>
            <a:r>
              <a:rPr lang="en-US" sz="1000" b="1" dirty="0"/>
              <a:t>B)</a:t>
            </a:r>
            <a:r>
              <a:rPr lang="en-US" sz="1000" dirty="0"/>
              <a:t> Percentage of </a:t>
            </a:r>
            <a:r>
              <a:rPr lang="en-US" sz="1000" dirty="0" err="1"/>
              <a:t>perforin</a:t>
            </a:r>
            <a:r>
              <a:rPr lang="en-US" sz="1000" baseline="30000" dirty="0"/>
              <a:t>+</a:t>
            </a:r>
            <a:r>
              <a:rPr lang="en-US" sz="1000" dirty="0"/>
              <a:t> cells within the CD3</a:t>
            </a:r>
            <a:r>
              <a:rPr lang="en-US" sz="1000" baseline="30000" dirty="0"/>
              <a:t>+</a:t>
            </a:r>
            <a:r>
              <a:rPr lang="en-US" sz="1000" dirty="0"/>
              <a:t>CD56</a:t>
            </a:r>
            <a:r>
              <a:rPr lang="en-US" sz="1000" baseline="30000" dirty="0"/>
              <a:t>-</a:t>
            </a:r>
            <a:r>
              <a:rPr lang="en-US" sz="1000" dirty="0"/>
              <a:t> NK cell population is shown for six patients. Differences were compared using repeated measures ANOVA’s with a </a:t>
            </a:r>
            <a:r>
              <a:rPr lang="en-US" sz="1000" dirty="0" err="1"/>
              <a:t>Tukey</a:t>
            </a:r>
            <a:r>
              <a:rPr lang="en-US" sz="1000" dirty="0"/>
              <a:t> post test when data followed Gaussian distribution and by using a Friedman test with a Dunn’s post test when data did not pass the normality test. Differences were considered significant when p&lt;0.05, as indicated with an asterisk (* p&lt;0.05, ** p&lt;0.01), *** p&lt;0.001).</a:t>
            </a:r>
            <a:endParaRPr lang="nl-NL" sz="1000" dirty="0"/>
          </a:p>
          <a:p>
            <a:endParaRPr 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6566</TotalTime>
  <Words>280</Words>
  <Application>Microsoft Office PowerPoint</Application>
  <PresentationFormat>Diavoorstelling (4:3)</PresentationFormat>
  <Paragraphs>28</Paragraphs>
  <Slides>2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Standaardontwerp</vt:lpstr>
      <vt:lpstr>GraphPad Prism 5 Project</vt:lpstr>
      <vt:lpstr>Dia 1</vt:lpstr>
      <vt:lpstr>Dia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Sas</dc:creator>
  <cp:lastModifiedBy>Phil en Sas</cp:lastModifiedBy>
  <cp:revision>190</cp:revision>
  <dcterms:created xsi:type="dcterms:W3CDTF">2010-02-28T13:48:14Z</dcterms:created>
  <dcterms:modified xsi:type="dcterms:W3CDTF">2012-09-07T12:04:27Z</dcterms:modified>
</cp:coreProperties>
</file>