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2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asalos" initials="SD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3211"/>
    <a:srgbClr val="AD1515"/>
    <a:srgbClr val="C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51" autoAdjust="0"/>
    <p:restoredTop sz="87089" autoAdjust="0"/>
  </p:normalViewPr>
  <p:slideViewPr>
    <p:cSldViewPr snapToGrid="0">
      <p:cViewPr>
        <p:scale>
          <a:sx n="70" d="100"/>
          <a:sy n="70" d="100"/>
        </p:scale>
        <p:origin x="-13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A995BFA1-F32F-4F63-890F-68149B31FCA8}" type="datetimeFigureOut">
              <a:rPr lang="en-US"/>
              <a:pPr/>
              <a:t>1/27/2013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6C154181-1B0D-406F-A62A-30D5F0295F8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436248-AF50-4A50-A2C4-63B69649F608}" type="datetimeFigureOut">
              <a:rPr lang="en-US"/>
              <a:pPr/>
              <a:t>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8B2C05-5E64-4910-A71B-A0399F5DCF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B65C8E-F215-408E-BBA3-52CEE37CEED0}" type="datetimeFigureOut">
              <a:rPr lang="en-US"/>
              <a:pPr/>
              <a:t>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A94E8-3831-4B2B-B958-3B4A3C7761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DE76AA-9379-44DD-8C90-A947370193EF}" type="datetimeFigureOut">
              <a:rPr lang="en-US"/>
              <a:pPr/>
              <a:t>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A8C3A-2EBE-4452-8E4F-A2BB0BE9B8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0A771D-576C-4154-B7ED-AB71E6F0AFF0}" type="datetimeFigureOut">
              <a:rPr lang="en-US"/>
              <a:pPr/>
              <a:t>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3C7C7B-B37D-445D-B4A8-6A7ADD968C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0401D6-8FD4-44A1-8AF6-D78637C1E41C}" type="datetimeFigureOut">
              <a:rPr lang="en-US"/>
              <a:pPr/>
              <a:t>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8EC08-793B-4483-BBA7-021A5EBB0A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283DF52-EC81-4B1F-864E-402AB357BC5E}" type="datetimeFigureOut">
              <a:rPr lang="en-US"/>
              <a:pPr/>
              <a:t>1/27/2013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7A07D-F40A-4D8F-BF79-1CC9693B40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032C91-877B-48A4-BC18-CDF2D6F9998B}" type="datetimeFigureOut">
              <a:rPr lang="en-US"/>
              <a:pPr/>
              <a:t>1/27/2013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462E09-5354-4D26-91D9-2F174C6F46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A6E7C88-9500-47C9-A0CD-CDD3C0CF3CBC}" type="datetimeFigureOut">
              <a:rPr lang="en-US"/>
              <a:pPr/>
              <a:t>1/27/2013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C78D4-3F09-4F3B-A8E4-1ED3A0E155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2C25EF-2FBB-40FD-BF18-09F48F190BC5}" type="datetimeFigureOut">
              <a:rPr lang="en-US"/>
              <a:pPr/>
              <a:t>1/27/2013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CA502-0B95-4F6D-8BB1-8D4F2B9FE0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0FD9F2-4F9B-4D0B-9C43-EEC552EC710F}" type="datetimeFigureOut">
              <a:rPr lang="en-US"/>
              <a:pPr/>
              <a:t>1/27/2013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5E092C-F3F4-4F2D-A72A-EDDF0D9D06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8614F7-B340-4149-A2F3-4937476F6C78}" type="datetimeFigureOut">
              <a:rPr lang="en-US"/>
              <a:pPr/>
              <a:t>1/27/2013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90EABA-3FBE-4646-8B20-A020297E16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A4440006-D531-4681-BFC9-84D90E724E53}" type="datetimeFigureOut">
              <a:rPr lang="en-US"/>
              <a:pPr/>
              <a:t>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F8E4A345-2845-4531-9874-07C6745953C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Supplemental Figure 1. ROC plot of CD177 expression as a predictor of GI irAE </a:t>
            </a:r>
            <a:endParaRPr lang="en-US" sz="32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1799236" y="1487605"/>
            <a:ext cx="5543259" cy="5001624"/>
            <a:chOff x="1799236" y="1487605"/>
            <a:chExt cx="5543259" cy="5001624"/>
          </a:xfrm>
        </p:grpSpPr>
        <p:pic>
          <p:nvPicPr>
            <p:cNvPr id="3" name="Picture 2" descr="New Image.PNG"/>
            <p:cNvPicPr>
              <a:picLocks noChangeAspect="1"/>
            </p:cNvPicPr>
            <p:nvPr/>
          </p:nvPicPr>
          <p:blipFill>
            <a:blip r:embed="rId2" cstate="print"/>
            <a:srcRect l="7815" t="8895" r="3194" b="10433"/>
            <a:stretch>
              <a:fillRect/>
            </a:stretch>
          </p:blipFill>
          <p:spPr>
            <a:xfrm>
              <a:off x="2524836" y="1501251"/>
              <a:ext cx="4817659" cy="4367286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930552" y="6150675"/>
              <a:ext cx="19768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False positive rate</a:t>
              </a:r>
              <a:endParaRPr lang="en-US" sz="1600" b="1" dirty="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2579427" y="5841242"/>
              <a:ext cx="4700806" cy="353943"/>
              <a:chOff x="2565779" y="5854890"/>
              <a:chExt cx="4700806" cy="353943"/>
            </a:xfrm>
          </p:grpSpPr>
          <p:sp>
            <p:nvSpPr>
              <p:cNvPr id="5" name="TextBox 4"/>
              <p:cNvSpPr txBox="1"/>
              <p:nvPr/>
            </p:nvSpPr>
            <p:spPr>
              <a:xfrm rot="10800000" flipV="1">
                <a:off x="2565779" y="5870279"/>
                <a:ext cx="5052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/>
                  <a:t>0.0</a:t>
                </a:r>
                <a:endParaRPr lang="en-US" sz="1600" b="1" dirty="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411940" y="5854890"/>
                <a:ext cx="4700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/>
                  <a:t>0.2</a:t>
                </a:r>
                <a:endParaRPr lang="en-US" sz="1600" b="1" dirty="0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4258101" y="5854890"/>
                <a:ext cx="4700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/>
                  <a:t>0.4</a:t>
                </a:r>
                <a:endParaRPr lang="en-US" sz="1600" b="1" dirty="0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104262" y="5854890"/>
                <a:ext cx="4700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/>
                  <a:t>0.6</a:t>
                </a:r>
                <a:endParaRPr lang="en-US" sz="1600" b="1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950423" y="5854890"/>
                <a:ext cx="4700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/>
                  <a:t>0.8</a:t>
                </a:r>
                <a:endParaRPr lang="en-US" sz="1600" b="1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796585" y="5854890"/>
                <a:ext cx="4700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/>
                  <a:t>1.0</a:t>
                </a:r>
                <a:endParaRPr lang="en-US" sz="1600" b="1" dirty="0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 rot="16200000">
              <a:off x="1025851" y="3375634"/>
              <a:ext cx="188532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True positive rate</a:t>
              </a:r>
              <a:endParaRPr lang="en-US" sz="1600" b="1" dirty="0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2203013" y="1487605"/>
              <a:ext cx="353943" cy="4331153"/>
              <a:chOff x="2148421" y="1487605"/>
              <a:chExt cx="353943" cy="4331153"/>
            </a:xfrm>
          </p:grpSpPr>
          <p:sp>
            <p:nvSpPr>
              <p:cNvPr id="15" name="TextBox 14"/>
              <p:cNvSpPr txBox="1"/>
              <p:nvPr/>
            </p:nvSpPr>
            <p:spPr>
              <a:xfrm rot="5400000" flipV="1">
                <a:off x="2087117" y="5403511"/>
                <a:ext cx="4919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/>
                  <a:t>0.0</a:t>
                </a:r>
                <a:endParaRPr lang="en-US" sz="1600" b="1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 rot="16200000">
                <a:off x="2088896" y="4618502"/>
                <a:ext cx="4576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/>
                  <a:t>0.2</a:t>
                </a:r>
                <a:endParaRPr lang="en-US" sz="1600" b="1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 rot="16200000">
                <a:off x="2088896" y="3850659"/>
                <a:ext cx="4576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/>
                  <a:t>0.4</a:t>
                </a:r>
                <a:endParaRPr lang="en-US" sz="1600" b="1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 rot="16200000">
                <a:off x="2088896" y="3082816"/>
                <a:ext cx="4576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/>
                  <a:t>0.6</a:t>
                </a:r>
                <a:endParaRPr lang="en-US" sz="1600" b="1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 rot="16200000">
                <a:off x="2088896" y="2314973"/>
                <a:ext cx="4576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/>
                  <a:t>0.8</a:t>
                </a:r>
                <a:endParaRPr lang="en-US" sz="1600" b="1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 rot="16200000">
                <a:off x="2088896" y="1547130"/>
                <a:ext cx="4576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/>
                  <a:t>1.0</a:t>
                </a:r>
                <a:endParaRPr lang="en-US" sz="1600" b="1" dirty="0"/>
              </a:p>
            </p:txBody>
          </p:sp>
        </p:grpSp>
        <p:cxnSp>
          <p:nvCxnSpPr>
            <p:cNvPr id="23" name="Straight Connector 22"/>
            <p:cNvCxnSpPr/>
            <p:nvPr/>
          </p:nvCxnSpPr>
          <p:spPr>
            <a:xfrm flipV="1">
              <a:off x="2634018" y="1569492"/>
              <a:ext cx="4585648" cy="417621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3177</TotalTime>
  <Words>33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Supplemental Figure 1. ROC plot of CD177 expression as a predictor of GI irAE </vt:lpstr>
    </vt:vector>
  </TitlesOfParts>
  <Company>Bristol-Myers Squibb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shahabiv</dc:creator>
  <cp:lastModifiedBy>jiru</cp:lastModifiedBy>
  <cp:revision>225</cp:revision>
  <cp:lastPrinted>2012-03-19T17:40:43Z</cp:lastPrinted>
  <dcterms:created xsi:type="dcterms:W3CDTF">2011-08-23T20:27:23Z</dcterms:created>
  <dcterms:modified xsi:type="dcterms:W3CDTF">2013-01-27T10:16:27Z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-356476829</vt:i4>
  </property>
  <property fmtid="{D5CDD505-2E9C-101B-9397-08002B2CF9AE}" pid="3" name="_NewReviewCycle">
    <vt:lpwstr/>
  </property>
  <property fmtid="{D5CDD505-2E9C-101B-9397-08002B2CF9AE}" pid="4" name="_EmailSubject">
    <vt:lpwstr>Request for Approval by  : {DocType} GENE EXPRESSION PROFILING OF WHOLE BLOOD IN IPILIMUMAB TREATED PATIENTS FOR IDENTIFICATION OF POTENTIAL BIOMARKERS OF IMMUNE-RELATED GASTROINTESTINAL ADVERSE E...</vt:lpwstr>
  </property>
  <property fmtid="{D5CDD505-2E9C-101B-9397-08002B2CF9AE}" pid="5" name="_AuthorEmail">
    <vt:lpwstr>Vafa.Shahabi@bms.com</vt:lpwstr>
  </property>
  <property fmtid="{D5CDD505-2E9C-101B-9397-08002B2CF9AE}" pid="6" name="_AuthorEmailDisplayName">
    <vt:lpwstr>Shahabi, Vafa</vt:lpwstr>
  </property>
  <property fmtid="{D5CDD505-2E9C-101B-9397-08002B2CF9AE}" pid="7" name="_PreviousAdHocReviewCycleID">
    <vt:i4>1771888551</vt:i4>
  </property>
</Properties>
</file>