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1416" y="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E96E-DCDF-2F47-A598-7B1BCAF3EDC9}" type="datetimeFigureOut">
              <a:rPr lang="de-DE" smtClean="0"/>
              <a:t>16.08.13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F002-FEA0-3A44-AB7E-0463F861F7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2610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E96E-DCDF-2F47-A598-7B1BCAF3EDC9}" type="datetimeFigureOut">
              <a:rPr lang="de-DE" smtClean="0"/>
              <a:t>16.08.13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F002-FEA0-3A44-AB7E-0463F861F7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6065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E96E-DCDF-2F47-A598-7B1BCAF3EDC9}" type="datetimeFigureOut">
              <a:rPr lang="de-DE" smtClean="0"/>
              <a:t>16.08.13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F002-FEA0-3A44-AB7E-0463F861F7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211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E96E-DCDF-2F47-A598-7B1BCAF3EDC9}" type="datetimeFigureOut">
              <a:rPr lang="de-DE" smtClean="0"/>
              <a:t>16.08.13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F002-FEA0-3A44-AB7E-0463F861F7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0873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E96E-DCDF-2F47-A598-7B1BCAF3EDC9}" type="datetimeFigureOut">
              <a:rPr lang="de-DE" smtClean="0"/>
              <a:t>16.08.13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F002-FEA0-3A44-AB7E-0463F861F7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8585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E96E-DCDF-2F47-A598-7B1BCAF3EDC9}" type="datetimeFigureOut">
              <a:rPr lang="de-DE" smtClean="0"/>
              <a:t>16.08.13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F002-FEA0-3A44-AB7E-0463F861F7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5942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E96E-DCDF-2F47-A598-7B1BCAF3EDC9}" type="datetimeFigureOut">
              <a:rPr lang="de-DE" smtClean="0"/>
              <a:t>16.08.13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F002-FEA0-3A44-AB7E-0463F861F7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402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E96E-DCDF-2F47-A598-7B1BCAF3EDC9}" type="datetimeFigureOut">
              <a:rPr lang="de-DE" smtClean="0"/>
              <a:t>16.08.13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F002-FEA0-3A44-AB7E-0463F861F7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7534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E96E-DCDF-2F47-A598-7B1BCAF3EDC9}" type="datetimeFigureOut">
              <a:rPr lang="de-DE" smtClean="0"/>
              <a:t>16.08.13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F002-FEA0-3A44-AB7E-0463F861F7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26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E96E-DCDF-2F47-A598-7B1BCAF3EDC9}" type="datetimeFigureOut">
              <a:rPr lang="de-DE" smtClean="0"/>
              <a:t>16.08.13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F002-FEA0-3A44-AB7E-0463F861F7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9160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E96E-DCDF-2F47-A598-7B1BCAF3EDC9}" type="datetimeFigureOut">
              <a:rPr lang="de-DE" smtClean="0"/>
              <a:t>16.08.13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F002-FEA0-3A44-AB7E-0463F861F7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2771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CE96E-DCDF-2F47-A598-7B1BCAF3EDC9}" type="datetimeFigureOut">
              <a:rPr lang="de-DE" smtClean="0"/>
              <a:t>16.08.13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F002-FEA0-3A44-AB7E-0463F861F7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5116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Gerade Verbindung mit Pfeil 23"/>
          <p:cNvCxnSpPr/>
          <p:nvPr/>
        </p:nvCxnSpPr>
        <p:spPr>
          <a:xfrm rot="6360000">
            <a:off x="6678027" y="4974821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 rot="21240000">
            <a:off x="6673467" y="4974821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rot="14580000">
            <a:off x="6673467" y="4974821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 rot="7920000">
            <a:off x="6673467" y="4998154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 rot="11460000">
            <a:off x="6679383" y="4993564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rot="4740000">
            <a:off x="6679384" y="4993562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rot="19680000">
            <a:off x="6679384" y="4993562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rot="13020000">
            <a:off x="6679385" y="4993563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rot="16560000">
            <a:off x="6659540" y="4940410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rot="9840000">
            <a:off x="6659541" y="4952446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rot="3180000">
            <a:off x="6659541" y="4957097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rot="18120000">
            <a:off x="6670412" y="4957098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mit Pfeil 5"/>
          <p:cNvCxnSpPr/>
          <p:nvPr/>
        </p:nvCxnSpPr>
        <p:spPr>
          <a:xfrm>
            <a:off x="6617704" y="4973720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/>
          <p:nvPr/>
        </p:nvCxnSpPr>
        <p:spPr>
          <a:xfrm rot="14940000">
            <a:off x="6617704" y="4973720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rot="8280000">
            <a:off x="6617704" y="4973720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rot="1620000">
            <a:off x="6617704" y="4965370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/>
          <p:cNvCxnSpPr/>
          <p:nvPr/>
        </p:nvCxnSpPr>
        <p:spPr>
          <a:xfrm rot="16200000">
            <a:off x="-411125" y="5419056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Bild 30" descr="si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376" y="1238400"/>
            <a:ext cx="7938791" cy="3598202"/>
          </a:xfrm>
          <a:prstGeom prst="rect">
            <a:avLst/>
          </a:prstGeom>
        </p:spPr>
      </p:pic>
      <p:cxnSp>
        <p:nvCxnSpPr>
          <p:cNvPr id="35" name="Gerade Verbindung mit Pfeil 34"/>
          <p:cNvCxnSpPr/>
          <p:nvPr/>
        </p:nvCxnSpPr>
        <p:spPr>
          <a:xfrm rot="16200000">
            <a:off x="986400" y="5420830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 rot="16200000">
            <a:off x="2379600" y="5420830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/>
          <p:cNvCxnSpPr/>
          <p:nvPr/>
        </p:nvCxnSpPr>
        <p:spPr>
          <a:xfrm rot="16200000">
            <a:off x="3772800" y="5420830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/>
          <p:nvPr/>
        </p:nvCxnSpPr>
        <p:spPr>
          <a:xfrm>
            <a:off x="668875" y="4974350"/>
            <a:ext cx="1397524" cy="0"/>
          </a:xfrm>
          <a:prstGeom prst="straightConnector1">
            <a:avLst/>
          </a:prstGeom>
          <a:ln w="50800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feld 39"/>
          <p:cNvSpPr txBox="1"/>
          <p:nvPr/>
        </p:nvSpPr>
        <p:spPr>
          <a:xfrm>
            <a:off x="935704" y="5002083"/>
            <a:ext cx="749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latin typeface="Arial"/>
                <a:cs typeface="Arial"/>
              </a:rPr>
              <a:t>T</a:t>
            </a:r>
            <a:r>
              <a:rPr lang="de-DE" sz="2800" baseline="-25000" dirty="0" smtClean="0">
                <a:latin typeface="Arial"/>
                <a:cs typeface="Arial"/>
              </a:rPr>
              <a:t>RR</a:t>
            </a:r>
            <a:endParaRPr lang="de-DE" sz="2800" baseline="-25000" dirty="0">
              <a:latin typeface="Arial"/>
              <a:cs typeface="Arial"/>
            </a:endParaRPr>
          </a:p>
        </p:txBody>
      </p:sp>
      <p:cxnSp>
        <p:nvCxnSpPr>
          <p:cNvPr id="41" name="Gerade Verbindung mit Pfeil 40"/>
          <p:cNvCxnSpPr/>
          <p:nvPr/>
        </p:nvCxnSpPr>
        <p:spPr>
          <a:xfrm>
            <a:off x="2062076" y="4974350"/>
            <a:ext cx="1397524" cy="0"/>
          </a:xfrm>
          <a:prstGeom prst="straightConnector1">
            <a:avLst/>
          </a:prstGeom>
          <a:ln w="50800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feld 41"/>
          <p:cNvSpPr txBox="1"/>
          <p:nvPr/>
        </p:nvSpPr>
        <p:spPr>
          <a:xfrm>
            <a:off x="2274443" y="5007277"/>
            <a:ext cx="749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latin typeface="Arial"/>
                <a:cs typeface="Arial"/>
              </a:rPr>
              <a:t>T</a:t>
            </a:r>
            <a:r>
              <a:rPr lang="de-DE" sz="2800" baseline="-25000" dirty="0" smtClean="0">
                <a:latin typeface="Arial"/>
                <a:cs typeface="Arial"/>
              </a:rPr>
              <a:t>RR</a:t>
            </a:r>
            <a:endParaRPr lang="de-DE" sz="2800" baseline="-25000" dirty="0">
              <a:latin typeface="Arial"/>
              <a:cs typeface="Arial"/>
            </a:endParaRPr>
          </a:p>
        </p:txBody>
      </p:sp>
      <p:cxnSp>
        <p:nvCxnSpPr>
          <p:cNvPr id="43" name="Gerade Verbindung mit Pfeil 42"/>
          <p:cNvCxnSpPr/>
          <p:nvPr/>
        </p:nvCxnSpPr>
        <p:spPr>
          <a:xfrm>
            <a:off x="3455276" y="4974350"/>
            <a:ext cx="1397524" cy="0"/>
          </a:xfrm>
          <a:prstGeom prst="straightConnector1">
            <a:avLst/>
          </a:prstGeom>
          <a:ln w="50800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feld 43"/>
          <p:cNvSpPr txBox="1"/>
          <p:nvPr/>
        </p:nvSpPr>
        <p:spPr>
          <a:xfrm>
            <a:off x="3629891" y="5051547"/>
            <a:ext cx="749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latin typeface="Arial"/>
                <a:cs typeface="Arial"/>
              </a:rPr>
              <a:t>T</a:t>
            </a:r>
            <a:r>
              <a:rPr lang="de-DE" sz="2800" baseline="-25000" dirty="0" smtClean="0">
                <a:latin typeface="Arial"/>
                <a:cs typeface="Arial"/>
              </a:rPr>
              <a:t>RR</a:t>
            </a:r>
            <a:endParaRPr lang="de-DE" sz="2800" baseline="-25000" dirty="0">
              <a:latin typeface="Arial"/>
              <a:cs typeface="Arial"/>
            </a:endParaRPr>
          </a:p>
        </p:txBody>
      </p:sp>
      <p:sp>
        <p:nvSpPr>
          <p:cNvPr id="45" name="Textfeld 44"/>
          <p:cNvSpPr txBox="1"/>
          <p:nvPr/>
        </p:nvSpPr>
        <p:spPr>
          <a:xfrm>
            <a:off x="6063012" y="1788135"/>
            <a:ext cx="282210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dirty="0" smtClean="0">
                <a:latin typeface="Arial"/>
                <a:cs typeface="Arial"/>
              </a:rPr>
              <a:t>1. </a:t>
            </a:r>
            <a:r>
              <a:rPr lang="de-DE" sz="5000" dirty="0" err="1" smtClean="0">
                <a:latin typeface="Arial"/>
                <a:cs typeface="Arial"/>
              </a:rPr>
              <a:t>Sublist</a:t>
            </a:r>
            <a:endParaRPr lang="de-DE" sz="5000" dirty="0">
              <a:latin typeface="Arial"/>
              <a:cs typeface="Arial"/>
            </a:endParaRPr>
          </a:p>
        </p:txBody>
      </p:sp>
      <p:cxnSp>
        <p:nvCxnSpPr>
          <p:cNvPr id="46" name="Gerade Verbindung mit Pfeil 45"/>
          <p:cNvCxnSpPr/>
          <p:nvPr/>
        </p:nvCxnSpPr>
        <p:spPr>
          <a:xfrm rot="16200000">
            <a:off x="-61200" y="5420830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feld 46"/>
          <p:cNvSpPr txBox="1"/>
          <p:nvPr/>
        </p:nvSpPr>
        <p:spPr>
          <a:xfrm>
            <a:off x="6069488" y="1788135"/>
            <a:ext cx="282210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dirty="0" smtClean="0">
                <a:solidFill>
                  <a:srgbClr val="FF0000"/>
                </a:solidFill>
                <a:latin typeface="Arial"/>
                <a:cs typeface="Arial"/>
              </a:rPr>
              <a:t>2. </a:t>
            </a:r>
            <a:r>
              <a:rPr lang="de-DE" sz="5000" dirty="0" err="1" smtClean="0">
                <a:solidFill>
                  <a:srgbClr val="FF0000"/>
                </a:solidFill>
                <a:latin typeface="Arial"/>
                <a:cs typeface="Arial"/>
              </a:rPr>
              <a:t>Sublist</a:t>
            </a:r>
            <a:endParaRPr lang="de-DE" sz="5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48" name="Gerade Verbindung mit Pfeil 47"/>
          <p:cNvCxnSpPr/>
          <p:nvPr/>
        </p:nvCxnSpPr>
        <p:spPr>
          <a:xfrm rot="16200000">
            <a:off x="1335600" y="5420830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 rot="16200000">
            <a:off x="2728800" y="5420830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mit Pfeil 49"/>
          <p:cNvCxnSpPr/>
          <p:nvPr/>
        </p:nvCxnSpPr>
        <p:spPr>
          <a:xfrm rot="16200000">
            <a:off x="4122000" y="5420830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>
            <a:off x="574556" y="6586434"/>
            <a:ext cx="459389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feld 55"/>
          <p:cNvSpPr txBox="1"/>
          <p:nvPr/>
        </p:nvSpPr>
        <p:spPr>
          <a:xfrm>
            <a:off x="541138" y="6597344"/>
            <a:ext cx="44108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500" dirty="0" smtClean="0">
                <a:latin typeface="Arial"/>
                <a:cs typeface="Arial"/>
              </a:rPr>
              <a:t>TR</a:t>
            </a:r>
            <a:endParaRPr lang="de-DE" sz="1500" baseline="-25000" dirty="0">
              <a:latin typeface="Arial"/>
              <a:cs typeface="Arial"/>
            </a:endParaRPr>
          </a:p>
        </p:txBody>
      </p:sp>
      <p:cxnSp>
        <p:nvCxnSpPr>
          <p:cNvPr id="57" name="Gerade Verbindung mit Pfeil 56"/>
          <p:cNvCxnSpPr/>
          <p:nvPr/>
        </p:nvCxnSpPr>
        <p:spPr>
          <a:xfrm rot="16200000">
            <a:off x="288000" y="5420830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feld 57"/>
          <p:cNvSpPr txBox="1"/>
          <p:nvPr/>
        </p:nvSpPr>
        <p:spPr>
          <a:xfrm>
            <a:off x="6061478" y="1788135"/>
            <a:ext cx="282210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dirty="0" smtClean="0">
                <a:solidFill>
                  <a:srgbClr val="0000FF"/>
                </a:solidFill>
                <a:latin typeface="Arial"/>
                <a:cs typeface="Arial"/>
              </a:rPr>
              <a:t>3. </a:t>
            </a:r>
            <a:r>
              <a:rPr lang="de-DE" sz="5000" dirty="0" err="1" smtClean="0">
                <a:solidFill>
                  <a:srgbClr val="0000FF"/>
                </a:solidFill>
                <a:latin typeface="Arial"/>
                <a:cs typeface="Arial"/>
              </a:rPr>
              <a:t>Sublist</a:t>
            </a:r>
            <a:endParaRPr lang="de-DE" sz="5000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59" name="Textfeld 58"/>
          <p:cNvSpPr txBox="1"/>
          <p:nvPr/>
        </p:nvSpPr>
        <p:spPr>
          <a:xfrm>
            <a:off x="882000" y="6597344"/>
            <a:ext cx="44108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500" dirty="0" smtClean="0">
                <a:latin typeface="Arial"/>
                <a:cs typeface="Arial"/>
              </a:rPr>
              <a:t>TR</a:t>
            </a:r>
            <a:endParaRPr lang="de-DE" sz="1500" baseline="-25000" dirty="0">
              <a:latin typeface="Arial"/>
              <a:cs typeface="Arial"/>
            </a:endParaRPr>
          </a:p>
        </p:txBody>
      </p:sp>
      <p:cxnSp>
        <p:nvCxnSpPr>
          <p:cNvPr id="60" name="Gerade Verbindung mit Pfeil 59"/>
          <p:cNvCxnSpPr/>
          <p:nvPr/>
        </p:nvCxnSpPr>
        <p:spPr>
          <a:xfrm>
            <a:off x="954732" y="6586434"/>
            <a:ext cx="459389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mit Pfeil 60"/>
          <p:cNvCxnSpPr/>
          <p:nvPr/>
        </p:nvCxnSpPr>
        <p:spPr>
          <a:xfrm rot="16200000">
            <a:off x="1684800" y="5420830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/>
          <p:cNvCxnSpPr/>
          <p:nvPr/>
        </p:nvCxnSpPr>
        <p:spPr>
          <a:xfrm rot="16200000">
            <a:off x="3078000" y="5420830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mit Pfeil 62"/>
          <p:cNvCxnSpPr/>
          <p:nvPr/>
        </p:nvCxnSpPr>
        <p:spPr>
          <a:xfrm rot="16200000">
            <a:off x="4471200" y="5420830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feld 63"/>
          <p:cNvSpPr txBox="1"/>
          <p:nvPr/>
        </p:nvSpPr>
        <p:spPr>
          <a:xfrm>
            <a:off x="6061478" y="1788135"/>
            <a:ext cx="282210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dirty="0" smtClean="0">
                <a:solidFill>
                  <a:srgbClr val="008000"/>
                </a:solidFill>
                <a:latin typeface="Arial"/>
                <a:cs typeface="Arial"/>
              </a:rPr>
              <a:t>4. </a:t>
            </a:r>
            <a:r>
              <a:rPr lang="de-DE" sz="5000" dirty="0" err="1" smtClean="0">
                <a:solidFill>
                  <a:srgbClr val="008000"/>
                </a:solidFill>
                <a:latin typeface="Arial"/>
                <a:cs typeface="Arial"/>
              </a:rPr>
              <a:t>Sublist</a:t>
            </a:r>
            <a:endParaRPr lang="de-DE" sz="5000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cxnSp>
        <p:nvCxnSpPr>
          <p:cNvPr id="65" name="Gerade Verbindung mit Pfeil 64"/>
          <p:cNvCxnSpPr/>
          <p:nvPr/>
        </p:nvCxnSpPr>
        <p:spPr>
          <a:xfrm rot="16200000">
            <a:off x="637200" y="5419056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mit Pfeil 65"/>
          <p:cNvCxnSpPr/>
          <p:nvPr/>
        </p:nvCxnSpPr>
        <p:spPr>
          <a:xfrm>
            <a:off x="1270653" y="6597344"/>
            <a:ext cx="459389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feld 66"/>
          <p:cNvSpPr txBox="1"/>
          <p:nvPr/>
        </p:nvSpPr>
        <p:spPr>
          <a:xfrm>
            <a:off x="1188014" y="6597344"/>
            <a:ext cx="44108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500" dirty="0" smtClean="0">
                <a:latin typeface="Arial"/>
                <a:cs typeface="Arial"/>
              </a:rPr>
              <a:t>TR</a:t>
            </a:r>
            <a:endParaRPr lang="de-DE" sz="1500" baseline="-25000" dirty="0">
              <a:latin typeface="Arial"/>
              <a:cs typeface="Arial"/>
            </a:endParaRPr>
          </a:p>
        </p:txBody>
      </p:sp>
      <p:cxnSp>
        <p:nvCxnSpPr>
          <p:cNvPr id="68" name="Gerade Verbindung mit Pfeil 67"/>
          <p:cNvCxnSpPr/>
          <p:nvPr/>
        </p:nvCxnSpPr>
        <p:spPr>
          <a:xfrm rot="16200000">
            <a:off x="2037600" y="5420830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Gerade Verbindung mit Pfeil 68"/>
          <p:cNvCxnSpPr/>
          <p:nvPr/>
        </p:nvCxnSpPr>
        <p:spPr>
          <a:xfrm rot="16200000">
            <a:off x="3427200" y="5420830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Gerade Verbindung mit Pfeil 69"/>
          <p:cNvCxnSpPr/>
          <p:nvPr/>
        </p:nvCxnSpPr>
        <p:spPr>
          <a:xfrm rot="16200000">
            <a:off x="4820400" y="5420830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feld 70"/>
          <p:cNvSpPr txBox="1"/>
          <p:nvPr/>
        </p:nvSpPr>
        <p:spPr>
          <a:xfrm>
            <a:off x="113339" y="1089790"/>
            <a:ext cx="90306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dirty="0" err="1" smtClean="0">
                <a:latin typeface="Arial"/>
                <a:cs typeface="Arial"/>
              </a:rPr>
              <a:t>Expected</a:t>
            </a:r>
            <a:r>
              <a:rPr lang="de-DE" sz="2500" dirty="0" smtClean="0">
                <a:latin typeface="Arial"/>
                <a:cs typeface="Arial"/>
              </a:rPr>
              <a:t> </a:t>
            </a:r>
            <a:r>
              <a:rPr lang="de-DE" sz="2500" dirty="0" err="1" smtClean="0">
                <a:latin typeface="Arial"/>
                <a:cs typeface="Arial"/>
              </a:rPr>
              <a:t>Cardiac</a:t>
            </a:r>
            <a:r>
              <a:rPr lang="de-DE" sz="2500" dirty="0" smtClean="0">
                <a:latin typeface="Arial"/>
                <a:cs typeface="Arial"/>
              </a:rPr>
              <a:t> </a:t>
            </a:r>
            <a:r>
              <a:rPr lang="de-DE" sz="2500" dirty="0" smtClean="0">
                <a:latin typeface="Arial"/>
                <a:cs typeface="Arial"/>
              </a:rPr>
              <a:t>Signal (</a:t>
            </a:r>
            <a:r>
              <a:rPr lang="de-DE" sz="2500" dirty="0" err="1" smtClean="0">
                <a:latin typeface="Arial"/>
                <a:cs typeface="Arial"/>
              </a:rPr>
              <a:t>estimated</a:t>
            </a:r>
            <a:r>
              <a:rPr lang="de-DE" sz="2500" dirty="0" smtClean="0">
                <a:latin typeface="Arial"/>
                <a:cs typeface="Arial"/>
              </a:rPr>
              <a:t> </a:t>
            </a:r>
            <a:r>
              <a:rPr lang="de-DE" sz="2500" dirty="0" err="1" smtClean="0">
                <a:latin typeface="Arial"/>
                <a:cs typeface="Arial"/>
              </a:rPr>
              <a:t>from</a:t>
            </a:r>
            <a:r>
              <a:rPr lang="de-DE" sz="2500" dirty="0" smtClean="0">
                <a:latin typeface="Arial"/>
                <a:cs typeface="Arial"/>
              </a:rPr>
              <a:t> </a:t>
            </a:r>
            <a:r>
              <a:rPr lang="de-DE" sz="2500" dirty="0" err="1" smtClean="0">
                <a:latin typeface="Arial"/>
                <a:cs typeface="Arial"/>
              </a:rPr>
              <a:t>average</a:t>
            </a:r>
            <a:r>
              <a:rPr lang="de-DE" sz="2500" dirty="0" smtClean="0">
                <a:latin typeface="Arial"/>
                <a:cs typeface="Arial"/>
              </a:rPr>
              <a:t> </a:t>
            </a:r>
            <a:r>
              <a:rPr lang="de-DE" sz="2500" dirty="0" err="1" smtClean="0">
                <a:latin typeface="Arial"/>
                <a:cs typeface="Arial"/>
              </a:rPr>
              <a:t>interval</a:t>
            </a:r>
            <a:r>
              <a:rPr lang="de-DE" sz="2500" dirty="0" smtClean="0">
                <a:latin typeface="Arial"/>
                <a:cs typeface="Arial"/>
              </a:rPr>
              <a:t> </a:t>
            </a:r>
            <a:r>
              <a:rPr lang="de-DE" sz="2500" dirty="0" smtClean="0">
                <a:latin typeface="Arial"/>
                <a:cs typeface="Arial"/>
              </a:rPr>
              <a:t>T</a:t>
            </a:r>
            <a:r>
              <a:rPr lang="de-DE" sz="2500" baseline="-25000" dirty="0" smtClean="0">
                <a:latin typeface="Arial"/>
                <a:cs typeface="Arial"/>
              </a:rPr>
              <a:t>RR</a:t>
            </a:r>
            <a:r>
              <a:rPr lang="de-DE" sz="2500" dirty="0" smtClean="0">
                <a:latin typeface="Arial"/>
                <a:cs typeface="Arial"/>
              </a:rPr>
              <a:t>)</a:t>
            </a:r>
            <a:endParaRPr lang="de-DE" sz="2500" dirty="0">
              <a:latin typeface="Arial"/>
              <a:cs typeface="Arial"/>
            </a:endParaRPr>
          </a:p>
        </p:txBody>
      </p:sp>
      <p:sp>
        <p:nvSpPr>
          <p:cNvPr id="72" name="Textfeld 71"/>
          <p:cNvSpPr txBox="1"/>
          <p:nvPr/>
        </p:nvSpPr>
        <p:spPr>
          <a:xfrm>
            <a:off x="-40536" y="-148609"/>
            <a:ext cx="90717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rabicPeriod"/>
            </a:pPr>
            <a:r>
              <a:rPr lang="de-DE" sz="4000" dirty="0" err="1" smtClean="0">
                <a:latin typeface="Arial"/>
                <a:cs typeface="Arial"/>
              </a:rPr>
              <a:t>Precalculation</a:t>
            </a:r>
            <a:r>
              <a:rPr lang="de-DE" sz="4000" dirty="0" smtClean="0">
                <a:latin typeface="Arial"/>
                <a:cs typeface="Arial"/>
              </a:rPr>
              <a:t> </a:t>
            </a:r>
            <a:r>
              <a:rPr lang="de-DE" sz="4000" dirty="0" err="1" smtClean="0">
                <a:latin typeface="Arial"/>
                <a:cs typeface="Arial"/>
              </a:rPr>
              <a:t>of</a:t>
            </a:r>
            <a:r>
              <a:rPr lang="de-DE" sz="4000" dirty="0" smtClean="0">
                <a:latin typeface="Arial"/>
                <a:cs typeface="Arial"/>
              </a:rPr>
              <a:t> a </a:t>
            </a:r>
            <a:r>
              <a:rPr lang="de-DE" sz="4000" dirty="0" err="1" smtClean="0">
                <a:latin typeface="Arial"/>
                <a:cs typeface="Arial"/>
              </a:rPr>
              <a:t>modified</a:t>
            </a:r>
            <a:r>
              <a:rPr lang="de-DE" sz="4000" dirty="0">
                <a:latin typeface="Arial"/>
                <a:cs typeface="Arial"/>
              </a:rPr>
              <a:t> </a:t>
            </a:r>
            <a:r>
              <a:rPr lang="de-DE" sz="4000" dirty="0" smtClean="0">
                <a:latin typeface="Arial"/>
                <a:cs typeface="Arial"/>
              </a:rPr>
              <a:t>golden-</a:t>
            </a:r>
          </a:p>
          <a:p>
            <a:r>
              <a:rPr lang="de-DE" sz="4000" dirty="0" err="1">
                <a:latin typeface="Arial"/>
                <a:cs typeface="Arial"/>
              </a:rPr>
              <a:t>r</a:t>
            </a:r>
            <a:r>
              <a:rPr lang="de-DE" sz="4000" dirty="0" err="1" smtClean="0">
                <a:latin typeface="Arial"/>
                <a:cs typeface="Arial"/>
              </a:rPr>
              <a:t>atio</a:t>
            </a:r>
            <a:r>
              <a:rPr lang="de-DE" sz="4000" dirty="0" err="1">
                <a:latin typeface="Arial"/>
                <a:cs typeface="Arial"/>
              </a:rPr>
              <a:t>-</a:t>
            </a:r>
            <a:r>
              <a:rPr lang="de-DE" sz="4000" dirty="0" err="1" smtClean="0">
                <a:latin typeface="Arial"/>
                <a:cs typeface="Arial"/>
              </a:rPr>
              <a:t>based</a:t>
            </a:r>
            <a:r>
              <a:rPr lang="de-DE" sz="4000" dirty="0" smtClean="0">
                <a:latin typeface="Arial"/>
                <a:cs typeface="Arial"/>
              </a:rPr>
              <a:t> </a:t>
            </a:r>
            <a:r>
              <a:rPr lang="de-DE" sz="4000" dirty="0" smtClean="0">
                <a:latin typeface="Arial"/>
                <a:cs typeface="Arial"/>
              </a:rPr>
              <a:t>angular </a:t>
            </a:r>
            <a:r>
              <a:rPr lang="de-DE" sz="4000" dirty="0" err="1" smtClean="0">
                <a:latin typeface="Arial"/>
                <a:cs typeface="Arial"/>
              </a:rPr>
              <a:t>distribution</a:t>
            </a:r>
            <a:endParaRPr lang="de-DE" sz="4000" dirty="0">
              <a:latin typeface="Arial"/>
              <a:cs typeface="Arial"/>
            </a:endParaRPr>
          </a:p>
        </p:txBody>
      </p:sp>
      <p:sp>
        <p:nvSpPr>
          <p:cNvPr id="73" name="Textfeld 72"/>
          <p:cNvSpPr txBox="1"/>
          <p:nvPr/>
        </p:nvSpPr>
        <p:spPr>
          <a:xfrm>
            <a:off x="6935191" y="5938760"/>
            <a:ext cx="17248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smtClean="0">
                <a:latin typeface="Arial"/>
                <a:cs typeface="Arial"/>
              </a:rPr>
              <a:t>Golden Angle</a:t>
            </a:r>
          </a:p>
          <a:p>
            <a:r>
              <a:rPr lang="de-DE" sz="2000" dirty="0" smtClean="0">
                <a:latin typeface="Arial"/>
                <a:cs typeface="Arial"/>
              </a:rPr>
              <a:t> </a:t>
            </a:r>
            <a:r>
              <a:rPr lang="de-DE" sz="2000" dirty="0" err="1" smtClean="0">
                <a:latin typeface="Arial"/>
                <a:cs typeface="Arial"/>
              </a:rPr>
              <a:t>Projections</a:t>
            </a:r>
            <a:endParaRPr lang="de-DE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5003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500"/>
                            </p:stCondLst>
                            <p:childTnLst>
                              <p:par>
                                <p:cTn id="15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500"/>
                            </p:stCondLst>
                            <p:childTnLst>
                              <p:par>
                                <p:cTn id="2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500"/>
                            </p:stCondLst>
                            <p:childTnLst>
                              <p:par>
                                <p:cTn id="21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000"/>
                            </p:stCondLst>
                            <p:childTnLst>
                              <p:par>
                                <p:cTn id="2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0" grpId="1"/>
      <p:bldP spid="42" grpId="0"/>
      <p:bldP spid="42" grpId="1"/>
      <p:bldP spid="44" grpId="0"/>
      <p:bldP spid="44" grpId="1"/>
      <p:bldP spid="45" grpId="0"/>
      <p:bldP spid="45" grpId="1"/>
      <p:bldP spid="47" grpId="0"/>
      <p:bldP spid="47" grpId="1"/>
      <p:bldP spid="56" grpId="0"/>
      <p:bldP spid="56" grpId="1"/>
      <p:bldP spid="58" grpId="0"/>
      <p:bldP spid="58" grpId="1"/>
      <p:bldP spid="59" grpId="0"/>
      <p:bldP spid="59" grpId="1"/>
      <p:bldP spid="64" grpId="0"/>
      <p:bldP spid="6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Gerade Verbindung mit Pfeil 23"/>
          <p:cNvCxnSpPr/>
          <p:nvPr/>
        </p:nvCxnSpPr>
        <p:spPr>
          <a:xfrm rot="6360000">
            <a:off x="6678027" y="4974821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 rot="21240000">
            <a:off x="6673467" y="4974821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rot="14580000">
            <a:off x="6673467" y="4974821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 rot="7920000">
            <a:off x="6673467" y="4998154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 rot="11460000">
            <a:off x="6679383" y="4993564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rot="4740000">
            <a:off x="6679384" y="4993562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rot="19680000">
            <a:off x="6679384" y="4993562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rot="13020000">
            <a:off x="6679385" y="4993563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rot="16560000">
            <a:off x="6659540" y="4940410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rot="9840000">
            <a:off x="6659541" y="4952446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rot="3180000">
            <a:off x="6659541" y="4957097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rot="18120000">
            <a:off x="6670412" y="4957098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mit Pfeil 5"/>
          <p:cNvCxnSpPr/>
          <p:nvPr/>
        </p:nvCxnSpPr>
        <p:spPr>
          <a:xfrm>
            <a:off x="6617704" y="4973720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/>
          <p:nvPr/>
        </p:nvCxnSpPr>
        <p:spPr>
          <a:xfrm rot="14940000">
            <a:off x="6617704" y="4973720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rot="8280000">
            <a:off x="6617704" y="4973720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rot="1620000">
            <a:off x="6617704" y="4965370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/>
          <p:cNvCxnSpPr/>
          <p:nvPr/>
        </p:nvCxnSpPr>
        <p:spPr>
          <a:xfrm rot="16200000">
            <a:off x="-411125" y="5419002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Bild 30" descr="si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376" y="1236657"/>
            <a:ext cx="7938791" cy="3598202"/>
          </a:xfrm>
          <a:prstGeom prst="rect">
            <a:avLst/>
          </a:prstGeom>
        </p:spPr>
      </p:pic>
      <p:cxnSp>
        <p:nvCxnSpPr>
          <p:cNvPr id="35" name="Gerade Verbindung mit Pfeil 34"/>
          <p:cNvCxnSpPr/>
          <p:nvPr/>
        </p:nvCxnSpPr>
        <p:spPr>
          <a:xfrm rot="16200000">
            <a:off x="986400" y="5420776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 rot="16200000">
            <a:off x="2379600" y="5420776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/>
          <p:cNvCxnSpPr/>
          <p:nvPr/>
        </p:nvCxnSpPr>
        <p:spPr>
          <a:xfrm rot="16200000">
            <a:off x="3772800" y="5420776"/>
            <a:ext cx="216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45"/>
          <p:cNvCxnSpPr/>
          <p:nvPr/>
        </p:nvCxnSpPr>
        <p:spPr>
          <a:xfrm rot="16200000">
            <a:off x="-61200" y="5420776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/>
          <p:cNvCxnSpPr/>
          <p:nvPr/>
        </p:nvCxnSpPr>
        <p:spPr>
          <a:xfrm rot="16200000">
            <a:off x="1335600" y="5420776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 rot="16200000">
            <a:off x="2728800" y="5420776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mit Pfeil 49"/>
          <p:cNvCxnSpPr/>
          <p:nvPr/>
        </p:nvCxnSpPr>
        <p:spPr>
          <a:xfrm rot="16200000">
            <a:off x="4122000" y="5420776"/>
            <a:ext cx="2160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>
            <a:off x="574556" y="6586380"/>
            <a:ext cx="459389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feld 55"/>
          <p:cNvSpPr txBox="1"/>
          <p:nvPr/>
        </p:nvSpPr>
        <p:spPr>
          <a:xfrm>
            <a:off x="574556" y="6589079"/>
            <a:ext cx="44108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500" dirty="0" smtClean="0">
                <a:latin typeface="Arial"/>
                <a:cs typeface="Arial"/>
              </a:rPr>
              <a:t>TR</a:t>
            </a:r>
            <a:endParaRPr lang="de-DE" sz="1500" baseline="-25000" dirty="0">
              <a:latin typeface="Arial"/>
              <a:cs typeface="Arial"/>
            </a:endParaRPr>
          </a:p>
        </p:txBody>
      </p:sp>
      <p:cxnSp>
        <p:nvCxnSpPr>
          <p:cNvPr id="57" name="Gerade Verbindung mit Pfeil 56"/>
          <p:cNvCxnSpPr/>
          <p:nvPr/>
        </p:nvCxnSpPr>
        <p:spPr>
          <a:xfrm rot="16200000">
            <a:off x="288000" y="5420776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feld 58"/>
          <p:cNvSpPr txBox="1"/>
          <p:nvPr/>
        </p:nvSpPr>
        <p:spPr>
          <a:xfrm>
            <a:off x="926916" y="6591778"/>
            <a:ext cx="44108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500" dirty="0" smtClean="0">
                <a:latin typeface="Arial"/>
                <a:cs typeface="Arial"/>
              </a:rPr>
              <a:t>TR</a:t>
            </a:r>
            <a:endParaRPr lang="de-DE" sz="1500" baseline="-25000" dirty="0">
              <a:latin typeface="Arial"/>
              <a:cs typeface="Arial"/>
            </a:endParaRPr>
          </a:p>
        </p:txBody>
      </p:sp>
      <p:cxnSp>
        <p:nvCxnSpPr>
          <p:cNvPr id="60" name="Gerade Verbindung mit Pfeil 59"/>
          <p:cNvCxnSpPr/>
          <p:nvPr/>
        </p:nvCxnSpPr>
        <p:spPr>
          <a:xfrm>
            <a:off x="954732" y="6586380"/>
            <a:ext cx="459389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mit Pfeil 60"/>
          <p:cNvCxnSpPr/>
          <p:nvPr/>
        </p:nvCxnSpPr>
        <p:spPr>
          <a:xfrm rot="16200000">
            <a:off x="1684800" y="5420776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/>
          <p:cNvCxnSpPr/>
          <p:nvPr/>
        </p:nvCxnSpPr>
        <p:spPr>
          <a:xfrm rot="16200000">
            <a:off x="3078000" y="5420776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mit Pfeil 62"/>
          <p:cNvCxnSpPr/>
          <p:nvPr/>
        </p:nvCxnSpPr>
        <p:spPr>
          <a:xfrm rot="16200000">
            <a:off x="4471200" y="5420776"/>
            <a:ext cx="2160000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/>
          <p:cNvCxnSpPr/>
          <p:nvPr/>
        </p:nvCxnSpPr>
        <p:spPr>
          <a:xfrm rot="16200000">
            <a:off x="637200" y="5419002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mit Pfeil 65"/>
          <p:cNvCxnSpPr/>
          <p:nvPr/>
        </p:nvCxnSpPr>
        <p:spPr>
          <a:xfrm>
            <a:off x="1270653" y="6597290"/>
            <a:ext cx="459389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feld 66"/>
          <p:cNvSpPr txBox="1"/>
          <p:nvPr/>
        </p:nvSpPr>
        <p:spPr>
          <a:xfrm>
            <a:off x="1288958" y="6597290"/>
            <a:ext cx="44108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500" dirty="0" smtClean="0">
                <a:latin typeface="Arial"/>
                <a:cs typeface="Arial"/>
              </a:rPr>
              <a:t>TR</a:t>
            </a:r>
            <a:endParaRPr lang="de-DE" sz="1500" baseline="-25000" dirty="0">
              <a:latin typeface="Arial"/>
              <a:cs typeface="Arial"/>
            </a:endParaRPr>
          </a:p>
        </p:txBody>
      </p:sp>
      <p:cxnSp>
        <p:nvCxnSpPr>
          <p:cNvPr id="68" name="Gerade Verbindung mit Pfeil 67"/>
          <p:cNvCxnSpPr/>
          <p:nvPr/>
        </p:nvCxnSpPr>
        <p:spPr>
          <a:xfrm rot="16200000">
            <a:off x="2037600" y="5420776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Gerade Verbindung mit Pfeil 68"/>
          <p:cNvCxnSpPr/>
          <p:nvPr/>
        </p:nvCxnSpPr>
        <p:spPr>
          <a:xfrm rot="16200000">
            <a:off x="3427200" y="5420776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Gerade Verbindung mit Pfeil 69"/>
          <p:cNvCxnSpPr/>
          <p:nvPr/>
        </p:nvCxnSpPr>
        <p:spPr>
          <a:xfrm rot="16200000">
            <a:off x="4820400" y="5420776"/>
            <a:ext cx="2160000" cy="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feld 70"/>
          <p:cNvSpPr txBox="1"/>
          <p:nvPr/>
        </p:nvSpPr>
        <p:spPr>
          <a:xfrm>
            <a:off x="442889" y="1075074"/>
            <a:ext cx="58156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 smtClean="0">
                <a:latin typeface="Arial"/>
                <a:cs typeface="Arial"/>
              </a:rPr>
              <a:t>Real Time </a:t>
            </a:r>
            <a:r>
              <a:rPr lang="de-DE" sz="2500" dirty="0" err="1" smtClean="0">
                <a:latin typeface="Arial"/>
                <a:cs typeface="Arial"/>
              </a:rPr>
              <a:t>Course</a:t>
            </a:r>
            <a:r>
              <a:rPr lang="de-DE" sz="2500" dirty="0" smtClean="0">
                <a:latin typeface="Arial"/>
                <a:cs typeface="Arial"/>
              </a:rPr>
              <a:t> </a:t>
            </a:r>
            <a:r>
              <a:rPr lang="de-DE" sz="2500" dirty="0" err="1" smtClean="0">
                <a:latin typeface="Arial"/>
                <a:cs typeface="Arial"/>
              </a:rPr>
              <a:t>of</a:t>
            </a:r>
            <a:r>
              <a:rPr lang="de-DE" sz="2500" dirty="0" smtClean="0">
                <a:latin typeface="Arial"/>
                <a:cs typeface="Arial"/>
              </a:rPr>
              <a:t> </a:t>
            </a:r>
            <a:r>
              <a:rPr lang="de-DE" sz="2500" dirty="0" err="1" smtClean="0">
                <a:latin typeface="Arial"/>
                <a:cs typeface="Arial"/>
              </a:rPr>
              <a:t>the</a:t>
            </a:r>
            <a:r>
              <a:rPr lang="de-DE" sz="2500" dirty="0" smtClean="0">
                <a:latin typeface="Arial"/>
                <a:cs typeface="Arial"/>
              </a:rPr>
              <a:t> </a:t>
            </a:r>
            <a:r>
              <a:rPr lang="de-DE" sz="2500" dirty="0" err="1" smtClean="0">
                <a:latin typeface="Arial"/>
                <a:cs typeface="Arial"/>
              </a:rPr>
              <a:t>Cardiac</a:t>
            </a:r>
            <a:r>
              <a:rPr lang="de-DE" sz="2500" dirty="0" smtClean="0">
                <a:latin typeface="Arial"/>
                <a:cs typeface="Arial"/>
              </a:rPr>
              <a:t> Signal</a:t>
            </a:r>
            <a:endParaRPr lang="de-DE" sz="2500" dirty="0">
              <a:latin typeface="Arial"/>
              <a:cs typeface="Arial"/>
            </a:endParaRPr>
          </a:p>
        </p:txBody>
      </p:sp>
      <p:sp>
        <p:nvSpPr>
          <p:cNvPr id="72" name="Textfeld 71"/>
          <p:cNvSpPr txBox="1"/>
          <p:nvPr/>
        </p:nvSpPr>
        <p:spPr>
          <a:xfrm>
            <a:off x="0" y="-16264"/>
            <a:ext cx="59444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 smtClean="0">
                <a:latin typeface="Arial"/>
                <a:cs typeface="Arial"/>
              </a:rPr>
              <a:t>2. </a:t>
            </a:r>
            <a:r>
              <a:rPr lang="de-DE" sz="4000" dirty="0" err="1" smtClean="0">
                <a:latin typeface="Arial"/>
                <a:cs typeface="Arial"/>
              </a:rPr>
              <a:t>Running</a:t>
            </a:r>
            <a:r>
              <a:rPr lang="de-DE" sz="4000" dirty="0" smtClean="0">
                <a:latin typeface="Arial"/>
                <a:cs typeface="Arial"/>
              </a:rPr>
              <a:t> Measurement</a:t>
            </a:r>
            <a:endParaRPr lang="de-DE" sz="4000" dirty="0">
              <a:latin typeface="Arial"/>
              <a:cs typeface="Arial"/>
            </a:endParaRPr>
          </a:p>
        </p:txBody>
      </p:sp>
      <p:sp>
        <p:nvSpPr>
          <p:cNvPr id="73" name="Textfeld 72"/>
          <p:cNvSpPr txBox="1"/>
          <p:nvPr/>
        </p:nvSpPr>
        <p:spPr>
          <a:xfrm>
            <a:off x="6935191" y="5938760"/>
            <a:ext cx="17248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smtClean="0">
                <a:latin typeface="Arial"/>
                <a:cs typeface="Arial"/>
              </a:rPr>
              <a:t>Golden Angle</a:t>
            </a:r>
          </a:p>
          <a:p>
            <a:r>
              <a:rPr lang="de-DE" sz="2000" dirty="0" smtClean="0">
                <a:latin typeface="Arial"/>
                <a:cs typeface="Arial"/>
              </a:rPr>
              <a:t> </a:t>
            </a:r>
            <a:r>
              <a:rPr lang="de-DE" sz="2000" dirty="0" err="1" smtClean="0">
                <a:latin typeface="Arial"/>
                <a:cs typeface="Arial"/>
              </a:rPr>
              <a:t>Projections</a:t>
            </a:r>
            <a:endParaRPr lang="de-DE" sz="2000" dirty="0">
              <a:latin typeface="Arial"/>
              <a:cs typeface="Arial"/>
            </a:endParaRPr>
          </a:p>
        </p:txBody>
      </p:sp>
      <p:cxnSp>
        <p:nvCxnSpPr>
          <p:cNvPr id="39" name="Gerade Verbindung mit Pfeil 38"/>
          <p:cNvCxnSpPr/>
          <p:nvPr/>
        </p:nvCxnSpPr>
        <p:spPr>
          <a:xfrm>
            <a:off x="668875" y="4974296"/>
            <a:ext cx="1397524" cy="0"/>
          </a:xfrm>
          <a:prstGeom prst="straightConnector1">
            <a:avLst/>
          </a:prstGeom>
          <a:ln w="50800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feld 39"/>
          <p:cNvSpPr txBox="1"/>
          <p:nvPr/>
        </p:nvSpPr>
        <p:spPr>
          <a:xfrm>
            <a:off x="935704" y="5002029"/>
            <a:ext cx="749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latin typeface="Arial"/>
                <a:cs typeface="Arial"/>
              </a:rPr>
              <a:t>T</a:t>
            </a:r>
            <a:r>
              <a:rPr lang="de-DE" sz="2800" baseline="-25000" dirty="0" smtClean="0">
                <a:latin typeface="Arial"/>
                <a:cs typeface="Arial"/>
              </a:rPr>
              <a:t>RR</a:t>
            </a:r>
            <a:endParaRPr lang="de-DE" sz="2800" baseline="-25000" dirty="0">
              <a:latin typeface="Arial"/>
              <a:cs typeface="Arial"/>
            </a:endParaRPr>
          </a:p>
        </p:txBody>
      </p:sp>
      <p:cxnSp>
        <p:nvCxnSpPr>
          <p:cNvPr id="41" name="Gerade Verbindung mit Pfeil 40"/>
          <p:cNvCxnSpPr/>
          <p:nvPr/>
        </p:nvCxnSpPr>
        <p:spPr>
          <a:xfrm>
            <a:off x="2062076" y="4974296"/>
            <a:ext cx="1397524" cy="0"/>
          </a:xfrm>
          <a:prstGeom prst="straightConnector1">
            <a:avLst/>
          </a:prstGeom>
          <a:ln w="50800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feld 41"/>
          <p:cNvSpPr txBox="1"/>
          <p:nvPr/>
        </p:nvSpPr>
        <p:spPr>
          <a:xfrm>
            <a:off x="2274443" y="5007223"/>
            <a:ext cx="749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latin typeface="Arial"/>
                <a:cs typeface="Arial"/>
              </a:rPr>
              <a:t>T</a:t>
            </a:r>
            <a:r>
              <a:rPr lang="de-DE" sz="2800" baseline="-25000" dirty="0" smtClean="0">
                <a:latin typeface="Arial"/>
                <a:cs typeface="Arial"/>
              </a:rPr>
              <a:t>RR</a:t>
            </a:r>
            <a:endParaRPr lang="de-DE" sz="2800" baseline="-25000" dirty="0">
              <a:latin typeface="Arial"/>
              <a:cs typeface="Arial"/>
            </a:endParaRPr>
          </a:p>
        </p:txBody>
      </p:sp>
      <p:cxnSp>
        <p:nvCxnSpPr>
          <p:cNvPr id="43" name="Gerade Verbindung mit Pfeil 42"/>
          <p:cNvCxnSpPr/>
          <p:nvPr/>
        </p:nvCxnSpPr>
        <p:spPr>
          <a:xfrm>
            <a:off x="3455276" y="4974296"/>
            <a:ext cx="1397524" cy="0"/>
          </a:xfrm>
          <a:prstGeom prst="straightConnector1">
            <a:avLst/>
          </a:prstGeom>
          <a:ln w="50800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feld 43"/>
          <p:cNvSpPr txBox="1"/>
          <p:nvPr/>
        </p:nvSpPr>
        <p:spPr>
          <a:xfrm>
            <a:off x="3629891" y="5051493"/>
            <a:ext cx="749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latin typeface="Arial"/>
                <a:cs typeface="Arial"/>
              </a:rPr>
              <a:t>T</a:t>
            </a:r>
            <a:r>
              <a:rPr lang="de-DE" sz="2800" baseline="-25000" dirty="0" smtClean="0">
                <a:latin typeface="Arial"/>
                <a:cs typeface="Arial"/>
              </a:rPr>
              <a:t>RR</a:t>
            </a:r>
            <a:endParaRPr lang="de-DE" sz="2800" baseline="-25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5856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9" grpId="0"/>
      <p:bldP spid="67" grpId="0"/>
      <p:bldP spid="40" grpId="0"/>
      <p:bldP spid="42" grpId="0"/>
      <p:bldP spid="44" grpId="0"/>
    </p:bld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Macintosh PowerPoint</Application>
  <PresentationFormat>Bildschirmpräsentation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Office-Design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Patrick Winter</dc:creator>
  <cp:lastModifiedBy>Patrick Winter</cp:lastModifiedBy>
  <cp:revision>22</cp:revision>
  <dcterms:created xsi:type="dcterms:W3CDTF">2013-08-13T08:07:22Z</dcterms:created>
  <dcterms:modified xsi:type="dcterms:W3CDTF">2013-08-19T14:38:04Z</dcterms:modified>
</cp:coreProperties>
</file>