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3" autoAdjust="0"/>
    <p:restoredTop sz="81350" autoAdjust="0"/>
  </p:normalViewPr>
  <p:slideViewPr>
    <p:cSldViewPr>
      <p:cViewPr>
        <p:scale>
          <a:sx n="100" d="100"/>
          <a:sy n="100" d="100"/>
        </p:scale>
        <p:origin x="-132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6D3418-D6E1-41A5-8630-ADE478312CCF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252D10-1455-422B-A4F8-7179F42A07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108D44-39F5-4B6A-8463-F3C411444F2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dirty="0" smtClean="0"/>
              <a:t>Edited by CQ for appearance.  Changed medians to means to match data in table. 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FQBSCA17_GDDY_AGE_DIAGNOSIS_VS_GHD_GROUP_PLOT.EMF.</a:t>
            </a:r>
          </a:p>
          <a:p>
            <a:pPr eaLnBrk="1" hangingPunct="1"/>
            <a:r>
              <a:rPr lang="en-US" dirty="0" smtClean="0"/>
              <a:t>Means are from FQBSCA11_GDDY_DESCRIPTIVESTATISTICS_FOR_POSTER.DOC, page 67 and 79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4A6AF-645C-404E-BE4D-A9203A9CAE8D}" type="datetimeFigureOut">
              <a:rPr lang="en-US" smtClean="0"/>
              <a:pPr/>
              <a:t>24-Oct-12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B3FAE-FB09-4A9E-B2FA-447E2BD773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7"/>
          <p:cNvSpPr>
            <a:spLocks noChangeShapeType="1"/>
          </p:cNvSpPr>
          <p:nvPr/>
        </p:nvSpPr>
        <p:spPr bwMode="auto">
          <a:xfrm>
            <a:off x="2814638" y="3548063"/>
            <a:ext cx="107632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7" name="Line 67"/>
          <p:cNvSpPr>
            <a:spLocks noChangeShapeType="1"/>
          </p:cNvSpPr>
          <p:nvPr/>
        </p:nvSpPr>
        <p:spPr bwMode="auto">
          <a:xfrm>
            <a:off x="5481638" y="2900363"/>
            <a:ext cx="1076325" cy="1587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8" name="Rectangle 81"/>
          <p:cNvSpPr>
            <a:spLocks noChangeArrowheads="1"/>
          </p:cNvSpPr>
          <p:nvPr/>
        </p:nvSpPr>
        <p:spPr bwMode="auto">
          <a:xfrm>
            <a:off x="2152650" y="1242331"/>
            <a:ext cx="15850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</a:rPr>
              <a:t>Idiopathic (N=54</a:t>
            </a:r>
            <a:r>
              <a:rPr lang="en-US" sz="1600" b="1" dirty="0" smtClean="0">
                <a:solidFill>
                  <a:srgbClr val="000000"/>
                </a:solidFill>
              </a:rPr>
              <a:t>)</a:t>
            </a:r>
            <a:r>
              <a:rPr lang="en-US" baseline="30000" dirty="0" smtClean="0"/>
              <a:t>#</a:t>
            </a:r>
            <a:endParaRPr lang="en-US" b="1" dirty="0"/>
          </a:p>
        </p:txBody>
      </p:sp>
      <p:sp>
        <p:nvSpPr>
          <p:cNvPr id="6149" name="Rectangle 82"/>
          <p:cNvSpPr>
            <a:spLocks noChangeArrowheads="1"/>
          </p:cNvSpPr>
          <p:nvPr/>
        </p:nvSpPr>
        <p:spPr bwMode="auto">
          <a:xfrm>
            <a:off x="2147888" y="1585913"/>
            <a:ext cx="14668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Organic (N=18)</a:t>
            </a:r>
            <a:endParaRPr lang="en-US" b="1"/>
          </a:p>
        </p:txBody>
      </p:sp>
      <p:sp>
        <p:nvSpPr>
          <p:cNvPr id="6150" name="Freeform 83"/>
          <p:cNvSpPr>
            <a:spLocks/>
          </p:cNvSpPr>
          <p:nvPr/>
        </p:nvSpPr>
        <p:spPr bwMode="auto">
          <a:xfrm>
            <a:off x="1790700" y="1333500"/>
            <a:ext cx="76200" cy="66675"/>
          </a:xfrm>
          <a:custGeom>
            <a:avLst/>
            <a:gdLst>
              <a:gd name="T0" fmla="*/ 2147483647 w 48"/>
              <a:gd name="T1" fmla="*/ 2147483647 h 42"/>
              <a:gd name="T2" fmla="*/ 2147483647 w 48"/>
              <a:gd name="T3" fmla="*/ 2147483647 h 42"/>
              <a:gd name="T4" fmla="*/ 2147483647 w 48"/>
              <a:gd name="T5" fmla="*/ 2147483647 h 42"/>
              <a:gd name="T6" fmla="*/ 2147483647 w 48"/>
              <a:gd name="T7" fmla="*/ 2147483647 h 42"/>
              <a:gd name="T8" fmla="*/ 2147483647 w 48"/>
              <a:gd name="T9" fmla="*/ 2147483647 h 42"/>
              <a:gd name="T10" fmla="*/ 2147483647 w 48"/>
              <a:gd name="T11" fmla="*/ 2147483647 h 42"/>
              <a:gd name="T12" fmla="*/ 2147483647 w 48"/>
              <a:gd name="T13" fmla="*/ 0 h 42"/>
              <a:gd name="T14" fmla="*/ 2147483647 w 48"/>
              <a:gd name="T15" fmla="*/ 0 h 42"/>
              <a:gd name="T16" fmla="*/ 2147483647 w 48"/>
              <a:gd name="T17" fmla="*/ 2147483647 h 42"/>
              <a:gd name="T18" fmla="*/ 2147483647 w 48"/>
              <a:gd name="T19" fmla="*/ 2147483647 h 42"/>
              <a:gd name="T20" fmla="*/ 2147483647 w 48"/>
              <a:gd name="T21" fmla="*/ 2147483647 h 42"/>
              <a:gd name="T22" fmla="*/ 2147483647 w 48"/>
              <a:gd name="T23" fmla="*/ 2147483647 h 42"/>
              <a:gd name="T24" fmla="*/ 0 w 48"/>
              <a:gd name="T25" fmla="*/ 2147483647 h 42"/>
              <a:gd name="T26" fmla="*/ 0 w 48"/>
              <a:gd name="T27" fmla="*/ 2147483647 h 42"/>
              <a:gd name="T28" fmla="*/ 2147483647 w 48"/>
              <a:gd name="T29" fmla="*/ 2147483647 h 42"/>
              <a:gd name="T30" fmla="*/ 2147483647 w 48"/>
              <a:gd name="T31" fmla="*/ 2147483647 h 42"/>
              <a:gd name="T32" fmla="*/ 2147483647 w 48"/>
              <a:gd name="T33" fmla="*/ 2147483647 h 42"/>
              <a:gd name="T34" fmla="*/ 2147483647 w 48"/>
              <a:gd name="T35" fmla="*/ 2147483647 h 42"/>
              <a:gd name="T36" fmla="*/ 2147483647 w 48"/>
              <a:gd name="T37" fmla="*/ 2147483647 h 42"/>
              <a:gd name="T38" fmla="*/ 2147483647 w 48"/>
              <a:gd name="T39" fmla="*/ 2147483647 h 42"/>
              <a:gd name="T40" fmla="*/ 2147483647 w 48"/>
              <a:gd name="T41" fmla="*/ 2147483647 h 42"/>
              <a:gd name="T42" fmla="*/ 2147483647 w 48"/>
              <a:gd name="T43" fmla="*/ 2147483647 h 42"/>
              <a:gd name="T44" fmla="*/ 2147483647 w 48"/>
              <a:gd name="T45" fmla="*/ 2147483647 h 4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48"/>
              <a:gd name="T70" fmla="*/ 0 h 42"/>
              <a:gd name="T71" fmla="*/ 48 w 48"/>
              <a:gd name="T72" fmla="*/ 42 h 42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48" h="42">
                <a:moveTo>
                  <a:pt x="48" y="24"/>
                </a:moveTo>
                <a:lnTo>
                  <a:pt x="48" y="18"/>
                </a:lnTo>
                <a:lnTo>
                  <a:pt x="42" y="18"/>
                </a:lnTo>
                <a:lnTo>
                  <a:pt x="42" y="12"/>
                </a:lnTo>
                <a:lnTo>
                  <a:pt x="36" y="6"/>
                </a:lnTo>
                <a:lnTo>
                  <a:pt x="30" y="6"/>
                </a:lnTo>
                <a:lnTo>
                  <a:pt x="30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30"/>
                </a:lnTo>
                <a:lnTo>
                  <a:pt x="6" y="30"/>
                </a:lnTo>
                <a:lnTo>
                  <a:pt x="6" y="36"/>
                </a:lnTo>
                <a:lnTo>
                  <a:pt x="12" y="42"/>
                </a:lnTo>
                <a:lnTo>
                  <a:pt x="36" y="42"/>
                </a:lnTo>
                <a:lnTo>
                  <a:pt x="42" y="36"/>
                </a:lnTo>
                <a:lnTo>
                  <a:pt x="42" y="30"/>
                </a:lnTo>
                <a:lnTo>
                  <a:pt x="48" y="30"/>
                </a:lnTo>
                <a:lnTo>
                  <a:pt x="48" y="24"/>
                </a:lnTo>
                <a:lnTo>
                  <a:pt x="48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Freeform 84"/>
          <p:cNvSpPr>
            <a:spLocks/>
          </p:cNvSpPr>
          <p:nvPr/>
        </p:nvSpPr>
        <p:spPr bwMode="auto">
          <a:xfrm>
            <a:off x="1895475" y="1333500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0 w 42"/>
              <a:gd name="T19" fmla="*/ 2147483647 h 42"/>
              <a:gd name="T20" fmla="*/ 0 w 42"/>
              <a:gd name="T21" fmla="*/ 2147483647 h 42"/>
              <a:gd name="T22" fmla="*/ 2147483647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2147483647 w 42"/>
              <a:gd name="T33" fmla="*/ 2147483647 h 4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2"/>
              <a:gd name="T52" fmla="*/ 0 h 42"/>
              <a:gd name="T53" fmla="*/ 42 w 42"/>
              <a:gd name="T54" fmla="*/ 42 h 4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2" h="42">
                <a:moveTo>
                  <a:pt x="42" y="24"/>
                </a:moveTo>
                <a:lnTo>
                  <a:pt x="42" y="18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0" y="12"/>
                </a:lnTo>
                <a:lnTo>
                  <a:pt x="0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0"/>
                </a:lnTo>
                <a:lnTo>
                  <a:pt x="42" y="24"/>
                </a:lnTo>
                <a:lnTo>
                  <a:pt x="42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2" name="Freeform 85"/>
          <p:cNvSpPr>
            <a:spLocks/>
          </p:cNvSpPr>
          <p:nvPr/>
        </p:nvSpPr>
        <p:spPr bwMode="auto">
          <a:xfrm>
            <a:off x="1990725" y="1333500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2147483647 w 42"/>
              <a:gd name="T19" fmla="*/ 2147483647 h 42"/>
              <a:gd name="T20" fmla="*/ 0 w 42"/>
              <a:gd name="T21" fmla="*/ 2147483647 h 42"/>
              <a:gd name="T22" fmla="*/ 0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2147483647 w 42"/>
              <a:gd name="T33" fmla="*/ 2147483647 h 42"/>
              <a:gd name="T34" fmla="*/ 2147483647 w 42"/>
              <a:gd name="T35" fmla="*/ 2147483647 h 42"/>
              <a:gd name="T36" fmla="*/ 2147483647 w 42"/>
              <a:gd name="T37" fmla="*/ 2147483647 h 42"/>
              <a:gd name="T38" fmla="*/ 2147483647 w 42"/>
              <a:gd name="T39" fmla="*/ 2147483647 h 4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42"/>
              <a:gd name="T61" fmla="*/ 0 h 42"/>
              <a:gd name="T62" fmla="*/ 42 w 42"/>
              <a:gd name="T63" fmla="*/ 42 h 42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42" h="42">
                <a:moveTo>
                  <a:pt x="42" y="24"/>
                </a:moveTo>
                <a:lnTo>
                  <a:pt x="42" y="12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36"/>
                </a:lnTo>
                <a:lnTo>
                  <a:pt x="6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6"/>
                </a:lnTo>
                <a:lnTo>
                  <a:pt x="42" y="30"/>
                </a:lnTo>
                <a:lnTo>
                  <a:pt x="42" y="24"/>
                </a:lnTo>
                <a:lnTo>
                  <a:pt x="42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3" name="Freeform 86"/>
          <p:cNvSpPr>
            <a:spLocks/>
          </p:cNvSpPr>
          <p:nvPr/>
        </p:nvSpPr>
        <p:spPr bwMode="auto">
          <a:xfrm>
            <a:off x="1795463" y="1633538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0 w 42"/>
              <a:gd name="T19" fmla="*/ 2147483647 h 42"/>
              <a:gd name="T20" fmla="*/ 0 w 42"/>
              <a:gd name="T21" fmla="*/ 2147483647 h 42"/>
              <a:gd name="T22" fmla="*/ 2147483647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42"/>
              <a:gd name="T49" fmla="*/ 0 h 42"/>
              <a:gd name="T50" fmla="*/ 42 w 42"/>
              <a:gd name="T51" fmla="*/ 42 h 42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42" h="42">
                <a:moveTo>
                  <a:pt x="42" y="24"/>
                </a:moveTo>
                <a:lnTo>
                  <a:pt x="42" y="18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0" y="12"/>
                </a:lnTo>
                <a:lnTo>
                  <a:pt x="0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0"/>
                </a:lnTo>
                <a:lnTo>
                  <a:pt x="42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Freeform 87"/>
          <p:cNvSpPr>
            <a:spLocks/>
          </p:cNvSpPr>
          <p:nvPr/>
        </p:nvSpPr>
        <p:spPr bwMode="auto">
          <a:xfrm>
            <a:off x="1890713" y="1633538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2147483647 w 42"/>
              <a:gd name="T19" fmla="*/ 2147483647 h 42"/>
              <a:gd name="T20" fmla="*/ 0 w 42"/>
              <a:gd name="T21" fmla="*/ 2147483647 h 42"/>
              <a:gd name="T22" fmla="*/ 0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2147483647 w 42"/>
              <a:gd name="T33" fmla="*/ 2147483647 h 42"/>
              <a:gd name="T34" fmla="*/ 2147483647 w 42"/>
              <a:gd name="T35" fmla="*/ 2147483647 h 42"/>
              <a:gd name="T36" fmla="*/ 2147483647 w 42"/>
              <a:gd name="T37" fmla="*/ 2147483647 h 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2"/>
              <a:gd name="T58" fmla="*/ 0 h 42"/>
              <a:gd name="T59" fmla="*/ 42 w 42"/>
              <a:gd name="T60" fmla="*/ 42 h 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2" h="42">
                <a:moveTo>
                  <a:pt x="42" y="24"/>
                </a:moveTo>
                <a:lnTo>
                  <a:pt x="42" y="12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36"/>
                </a:lnTo>
                <a:lnTo>
                  <a:pt x="6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6"/>
                </a:lnTo>
                <a:lnTo>
                  <a:pt x="42" y="30"/>
                </a:lnTo>
                <a:lnTo>
                  <a:pt x="42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5" name="Freeform 88"/>
          <p:cNvSpPr>
            <a:spLocks/>
          </p:cNvSpPr>
          <p:nvPr/>
        </p:nvSpPr>
        <p:spPr bwMode="auto">
          <a:xfrm>
            <a:off x="1985963" y="1633538"/>
            <a:ext cx="66675" cy="66675"/>
          </a:xfrm>
          <a:custGeom>
            <a:avLst/>
            <a:gdLst>
              <a:gd name="T0" fmla="*/ 2147483647 w 42"/>
              <a:gd name="T1" fmla="*/ 2147483647 h 42"/>
              <a:gd name="T2" fmla="*/ 2147483647 w 42"/>
              <a:gd name="T3" fmla="*/ 2147483647 h 42"/>
              <a:gd name="T4" fmla="*/ 2147483647 w 42"/>
              <a:gd name="T5" fmla="*/ 2147483647 h 42"/>
              <a:gd name="T6" fmla="*/ 2147483647 w 42"/>
              <a:gd name="T7" fmla="*/ 2147483647 h 42"/>
              <a:gd name="T8" fmla="*/ 2147483647 w 42"/>
              <a:gd name="T9" fmla="*/ 2147483647 h 42"/>
              <a:gd name="T10" fmla="*/ 2147483647 w 42"/>
              <a:gd name="T11" fmla="*/ 0 h 42"/>
              <a:gd name="T12" fmla="*/ 2147483647 w 42"/>
              <a:gd name="T13" fmla="*/ 0 h 42"/>
              <a:gd name="T14" fmla="*/ 2147483647 w 42"/>
              <a:gd name="T15" fmla="*/ 2147483647 h 42"/>
              <a:gd name="T16" fmla="*/ 2147483647 w 42"/>
              <a:gd name="T17" fmla="*/ 2147483647 h 42"/>
              <a:gd name="T18" fmla="*/ 2147483647 w 42"/>
              <a:gd name="T19" fmla="*/ 2147483647 h 42"/>
              <a:gd name="T20" fmla="*/ 0 w 42"/>
              <a:gd name="T21" fmla="*/ 2147483647 h 42"/>
              <a:gd name="T22" fmla="*/ 0 w 42"/>
              <a:gd name="T23" fmla="*/ 2147483647 h 42"/>
              <a:gd name="T24" fmla="*/ 2147483647 w 42"/>
              <a:gd name="T25" fmla="*/ 2147483647 h 42"/>
              <a:gd name="T26" fmla="*/ 2147483647 w 42"/>
              <a:gd name="T27" fmla="*/ 2147483647 h 42"/>
              <a:gd name="T28" fmla="*/ 2147483647 w 42"/>
              <a:gd name="T29" fmla="*/ 2147483647 h 42"/>
              <a:gd name="T30" fmla="*/ 2147483647 w 42"/>
              <a:gd name="T31" fmla="*/ 2147483647 h 42"/>
              <a:gd name="T32" fmla="*/ 2147483647 w 42"/>
              <a:gd name="T33" fmla="*/ 2147483647 h 42"/>
              <a:gd name="T34" fmla="*/ 2147483647 w 42"/>
              <a:gd name="T35" fmla="*/ 2147483647 h 42"/>
              <a:gd name="T36" fmla="*/ 2147483647 w 42"/>
              <a:gd name="T37" fmla="*/ 2147483647 h 4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42"/>
              <a:gd name="T58" fmla="*/ 0 h 42"/>
              <a:gd name="T59" fmla="*/ 42 w 42"/>
              <a:gd name="T60" fmla="*/ 42 h 42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42" h="42">
                <a:moveTo>
                  <a:pt x="42" y="24"/>
                </a:moveTo>
                <a:lnTo>
                  <a:pt x="42" y="12"/>
                </a:lnTo>
                <a:lnTo>
                  <a:pt x="36" y="12"/>
                </a:lnTo>
                <a:lnTo>
                  <a:pt x="36" y="6"/>
                </a:lnTo>
                <a:lnTo>
                  <a:pt x="30" y="6"/>
                </a:lnTo>
                <a:lnTo>
                  <a:pt x="24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36"/>
                </a:lnTo>
                <a:lnTo>
                  <a:pt x="6" y="36"/>
                </a:lnTo>
                <a:lnTo>
                  <a:pt x="6" y="42"/>
                </a:lnTo>
                <a:lnTo>
                  <a:pt x="36" y="42"/>
                </a:lnTo>
                <a:lnTo>
                  <a:pt x="36" y="36"/>
                </a:lnTo>
                <a:lnTo>
                  <a:pt x="42" y="36"/>
                </a:lnTo>
                <a:lnTo>
                  <a:pt x="42" y="30"/>
                </a:lnTo>
                <a:lnTo>
                  <a:pt x="42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Line 89"/>
          <p:cNvSpPr>
            <a:spLocks noChangeShapeType="1"/>
          </p:cNvSpPr>
          <p:nvPr/>
        </p:nvSpPr>
        <p:spPr bwMode="auto">
          <a:xfrm>
            <a:off x="1681163" y="1223963"/>
            <a:ext cx="1587" cy="3657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7" name="Line 90"/>
          <p:cNvSpPr>
            <a:spLocks noChangeShapeType="1"/>
          </p:cNvSpPr>
          <p:nvPr/>
        </p:nvSpPr>
        <p:spPr bwMode="auto">
          <a:xfrm flipH="1">
            <a:off x="1662113" y="4814888"/>
            <a:ext cx="190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Line 91"/>
          <p:cNvSpPr>
            <a:spLocks noChangeShapeType="1"/>
          </p:cNvSpPr>
          <p:nvPr/>
        </p:nvSpPr>
        <p:spPr bwMode="auto">
          <a:xfrm flipH="1">
            <a:off x="1662113" y="4110038"/>
            <a:ext cx="190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9" name="Line 92"/>
          <p:cNvSpPr>
            <a:spLocks noChangeShapeType="1"/>
          </p:cNvSpPr>
          <p:nvPr/>
        </p:nvSpPr>
        <p:spPr bwMode="auto">
          <a:xfrm flipH="1">
            <a:off x="1662113" y="3405188"/>
            <a:ext cx="190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0" name="Line 93"/>
          <p:cNvSpPr>
            <a:spLocks noChangeShapeType="1"/>
          </p:cNvSpPr>
          <p:nvPr/>
        </p:nvSpPr>
        <p:spPr bwMode="auto">
          <a:xfrm flipH="1">
            <a:off x="1662113" y="2700338"/>
            <a:ext cx="190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1" name="Line 94"/>
          <p:cNvSpPr>
            <a:spLocks noChangeShapeType="1"/>
          </p:cNvSpPr>
          <p:nvPr/>
        </p:nvSpPr>
        <p:spPr bwMode="auto">
          <a:xfrm flipH="1">
            <a:off x="1662113" y="1995488"/>
            <a:ext cx="1905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3" name="Rectangle 96"/>
          <p:cNvSpPr>
            <a:spLocks noChangeArrowheads="1"/>
          </p:cNvSpPr>
          <p:nvPr/>
        </p:nvSpPr>
        <p:spPr bwMode="auto">
          <a:xfrm rot="-5400000">
            <a:off x="-123224" y="3293631"/>
            <a:ext cx="274344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</a:rPr>
              <a:t>Age at Original Diagnosis </a:t>
            </a:r>
            <a:r>
              <a:rPr lang="en-US" sz="1600" b="1">
                <a:solidFill>
                  <a:srgbClr val="000000"/>
                </a:solidFill>
              </a:rPr>
              <a:t>(</a:t>
            </a:r>
            <a:r>
              <a:rPr lang="en-US" sz="1600" b="1" smtClean="0">
                <a:solidFill>
                  <a:srgbClr val="000000"/>
                </a:solidFill>
              </a:rPr>
              <a:t>years)</a:t>
            </a:r>
            <a:endParaRPr lang="en-US" sz="1600" b="1" dirty="0"/>
          </a:p>
        </p:txBody>
      </p:sp>
      <p:sp>
        <p:nvSpPr>
          <p:cNvPr id="6164" name="Rectangle 97"/>
          <p:cNvSpPr>
            <a:spLocks noChangeArrowheads="1"/>
          </p:cNvSpPr>
          <p:nvPr/>
        </p:nvSpPr>
        <p:spPr bwMode="auto">
          <a:xfrm>
            <a:off x="1404938" y="4710113"/>
            <a:ext cx="2270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 0</a:t>
            </a:r>
            <a:endParaRPr lang="en-US" sz="1600" b="1"/>
          </a:p>
        </p:txBody>
      </p:sp>
      <p:sp>
        <p:nvSpPr>
          <p:cNvPr id="6165" name="Rectangle 98"/>
          <p:cNvSpPr>
            <a:spLocks noChangeArrowheads="1"/>
          </p:cNvSpPr>
          <p:nvPr/>
        </p:nvSpPr>
        <p:spPr bwMode="auto">
          <a:xfrm>
            <a:off x="1404938" y="4005263"/>
            <a:ext cx="2270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 4</a:t>
            </a:r>
            <a:endParaRPr lang="en-US" sz="1600" b="1"/>
          </a:p>
        </p:txBody>
      </p:sp>
      <p:sp>
        <p:nvSpPr>
          <p:cNvPr id="6166" name="Rectangle 99"/>
          <p:cNvSpPr>
            <a:spLocks noChangeArrowheads="1"/>
          </p:cNvSpPr>
          <p:nvPr/>
        </p:nvSpPr>
        <p:spPr bwMode="auto">
          <a:xfrm>
            <a:off x="1404938" y="3300413"/>
            <a:ext cx="22701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 8</a:t>
            </a:r>
            <a:endParaRPr lang="en-US" sz="1600" b="1"/>
          </a:p>
        </p:txBody>
      </p:sp>
      <p:sp>
        <p:nvSpPr>
          <p:cNvPr id="6167" name="Rectangle 100"/>
          <p:cNvSpPr>
            <a:spLocks noChangeArrowheads="1"/>
          </p:cNvSpPr>
          <p:nvPr/>
        </p:nvSpPr>
        <p:spPr bwMode="auto">
          <a:xfrm>
            <a:off x="1347788" y="2595563"/>
            <a:ext cx="282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12</a:t>
            </a:r>
            <a:endParaRPr lang="en-US" sz="1600" b="1"/>
          </a:p>
        </p:txBody>
      </p:sp>
      <p:sp>
        <p:nvSpPr>
          <p:cNvPr id="6168" name="Rectangle 101"/>
          <p:cNvSpPr>
            <a:spLocks noChangeArrowheads="1"/>
          </p:cNvSpPr>
          <p:nvPr/>
        </p:nvSpPr>
        <p:spPr bwMode="auto">
          <a:xfrm>
            <a:off x="1347788" y="1890713"/>
            <a:ext cx="2825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sz="1600" b="1">
                <a:solidFill>
                  <a:srgbClr val="000000"/>
                </a:solidFill>
              </a:rPr>
              <a:t> 16</a:t>
            </a:r>
            <a:endParaRPr lang="en-US" sz="1600" b="1"/>
          </a:p>
        </p:txBody>
      </p:sp>
      <p:sp>
        <p:nvSpPr>
          <p:cNvPr id="6170" name="Line 103"/>
          <p:cNvSpPr>
            <a:spLocks noChangeShapeType="1"/>
          </p:cNvSpPr>
          <p:nvPr/>
        </p:nvSpPr>
        <p:spPr bwMode="auto">
          <a:xfrm flipH="1">
            <a:off x="1681163" y="4881563"/>
            <a:ext cx="651510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1" name="Rectangle 106"/>
          <p:cNvSpPr>
            <a:spLocks noChangeArrowheads="1"/>
          </p:cNvSpPr>
          <p:nvPr/>
        </p:nvSpPr>
        <p:spPr bwMode="auto">
          <a:xfrm>
            <a:off x="5135563" y="5067300"/>
            <a:ext cx="245368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Patients </a:t>
            </a:r>
            <a:r>
              <a:rPr lang="en-US" sz="1600" b="1" dirty="0">
                <a:solidFill>
                  <a:srgbClr val="000000"/>
                </a:solidFill>
              </a:rPr>
              <a:t>with </a:t>
            </a: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peak </a:t>
            </a:r>
            <a:r>
              <a:rPr lang="en-US" sz="1600" b="1" dirty="0">
                <a:solidFill>
                  <a:srgbClr val="000000"/>
                </a:solidFill>
              </a:rPr>
              <a:t>GH ≥5 </a:t>
            </a:r>
            <a:r>
              <a:rPr lang="en-US" sz="1600" b="1" dirty="0">
                <a:solidFill>
                  <a:srgbClr val="000000"/>
                </a:solidFill>
                <a:sym typeface="Symbol" pitchFamily="18" charset="2"/>
              </a:rPr>
              <a:t></a:t>
            </a:r>
            <a:r>
              <a:rPr lang="en-US" sz="1600" b="1" dirty="0" smtClean="0">
                <a:solidFill>
                  <a:srgbClr val="000000"/>
                </a:solidFill>
                <a:sym typeface="Symbol" pitchFamily="18" charset="2"/>
              </a:rPr>
              <a:t>g/L at </a:t>
            </a:r>
            <a:r>
              <a:rPr lang="en-US" sz="1600" b="1" dirty="0" smtClean="0">
                <a:solidFill>
                  <a:srgbClr val="000000"/>
                </a:solidFill>
              </a:rPr>
              <a:t>retest</a:t>
            </a:r>
            <a:endParaRPr lang="en-US" sz="1600" b="1" dirty="0">
              <a:sym typeface="Symbol" pitchFamily="18" charset="2"/>
            </a:endParaRPr>
          </a:p>
        </p:txBody>
      </p:sp>
      <p:sp>
        <p:nvSpPr>
          <p:cNvPr id="6172" name="Freeform 108"/>
          <p:cNvSpPr>
            <a:spLocks/>
          </p:cNvSpPr>
          <p:nvPr/>
        </p:nvSpPr>
        <p:spPr bwMode="auto">
          <a:xfrm>
            <a:off x="5805488" y="347186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54" y="24"/>
                </a:ln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3" name="Freeform 109"/>
          <p:cNvSpPr>
            <a:spLocks/>
          </p:cNvSpPr>
          <p:nvPr/>
        </p:nvSpPr>
        <p:spPr bwMode="auto">
          <a:xfrm>
            <a:off x="6227763" y="32527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4" name="Freeform 110"/>
          <p:cNvSpPr>
            <a:spLocks/>
          </p:cNvSpPr>
          <p:nvPr/>
        </p:nvSpPr>
        <p:spPr bwMode="auto">
          <a:xfrm>
            <a:off x="5719763" y="4062413"/>
            <a:ext cx="85725" cy="85725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5" name="Freeform 111"/>
          <p:cNvSpPr>
            <a:spLocks/>
          </p:cNvSpPr>
          <p:nvPr/>
        </p:nvSpPr>
        <p:spPr bwMode="auto">
          <a:xfrm>
            <a:off x="5757863" y="21288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6" name="Freeform 112"/>
          <p:cNvSpPr>
            <a:spLocks/>
          </p:cNvSpPr>
          <p:nvPr/>
        </p:nvSpPr>
        <p:spPr bwMode="auto">
          <a:xfrm>
            <a:off x="3414713" y="36528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7" name="Freeform 113"/>
          <p:cNvSpPr>
            <a:spLocks/>
          </p:cNvSpPr>
          <p:nvPr/>
        </p:nvSpPr>
        <p:spPr bwMode="auto">
          <a:xfrm>
            <a:off x="5967413" y="28908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8" name="Freeform 114"/>
          <p:cNvSpPr>
            <a:spLocks/>
          </p:cNvSpPr>
          <p:nvPr/>
        </p:nvSpPr>
        <p:spPr bwMode="auto">
          <a:xfrm>
            <a:off x="3643313" y="346233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2147483647 h 54"/>
              <a:gd name="T12" fmla="*/ 2147483647 w 60"/>
              <a:gd name="T13" fmla="*/ 0 h 54"/>
              <a:gd name="T14" fmla="*/ 2147483647 w 60"/>
              <a:gd name="T15" fmla="*/ 0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0 w 60"/>
              <a:gd name="T23" fmla="*/ 2147483647 h 54"/>
              <a:gd name="T24" fmla="*/ 0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0"/>
              <a:gd name="T64" fmla="*/ 0 h 54"/>
              <a:gd name="T65" fmla="*/ 60 w 60"/>
              <a:gd name="T66" fmla="*/ 54 h 5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0" h="54">
                <a:moveTo>
                  <a:pt x="60" y="24"/>
                </a:moveTo>
                <a:lnTo>
                  <a:pt x="54" y="24"/>
                </a:ln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9" name="Freeform 115"/>
          <p:cNvSpPr>
            <a:spLocks/>
          </p:cNvSpPr>
          <p:nvPr/>
        </p:nvSpPr>
        <p:spPr bwMode="auto">
          <a:xfrm>
            <a:off x="6338888" y="31956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0" name="Freeform 116"/>
          <p:cNvSpPr>
            <a:spLocks/>
          </p:cNvSpPr>
          <p:nvPr/>
        </p:nvSpPr>
        <p:spPr bwMode="auto">
          <a:xfrm>
            <a:off x="3748088" y="273843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2147483647 w 60"/>
              <a:gd name="T47" fmla="*/ 2147483647 h 5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54"/>
              <a:gd name="T74" fmla="*/ 60 w 60"/>
              <a:gd name="T75" fmla="*/ 54 h 54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1" name="Freeform 117"/>
          <p:cNvSpPr>
            <a:spLocks/>
          </p:cNvSpPr>
          <p:nvPr/>
        </p:nvSpPr>
        <p:spPr bwMode="auto">
          <a:xfrm>
            <a:off x="6005513" y="371951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0"/>
              <a:gd name="T58" fmla="*/ 0 h 54"/>
              <a:gd name="T59" fmla="*/ 60 w 60"/>
              <a:gd name="T60" fmla="*/ 54 h 5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6" y="36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2" name="Freeform 118"/>
          <p:cNvSpPr>
            <a:spLocks/>
          </p:cNvSpPr>
          <p:nvPr/>
        </p:nvSpPr>
        <p:spPr bwMode="auto">
          <a:xfrm>
            <a:off x="6319838" y="4395788"/>
            <a:ext cx="85725" cy="85725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0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3" name="Freeform 119"/>
          <p:cNvSpPr>
            <a:spLocks/>
          </p:cNvSpPr>
          <p:nvPr/>
        </p:nvSpPr>
        <p:spPr bwMode="auto">
          <a:xfrm>
            <a:off x="6348413" y="282416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4" name="Freeform 120"/>
          <p:cNvSpPr>
            <a:spLocks/>
          </p:cNvSpPr>
          <p:nvPr/>
        </p:nvSpPr>
        <p:spPr bwMode="auto">
          <a:xfrm>
            <a:off x="5776913" y="2624138"/>
            <a:ext cx="85725" cy="95250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2147483647 w 54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4"/>
              <a:gd name="T73" fmla="*/ 0 h 60"/>
              <a:gd name="T74" fmla="*/ 54 w 54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4" h="60">
                <a:moveTo>
                  <a:pt x="54" y="30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6" y="0"/>
                </a:lnTo>
                <a:lnTo>
                  <a:pt x="18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5" name="Freeform 121"/>
          <p:cNvSpPr>
            <a:spLocks/>
          </p:cNvSpPr>
          <p:nvPr/>
        </p:nvSpPr>
        <p:spPr bwMode="auto">
          <a:xfrm>
            <a:off x="6145213" y="275748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0"/>
              <a:gd name="T58" fmla="*/ 0 h 54"/>
              <a:gd name="T59" fmla="*/ 60 w 60"/>
              <a:gd name="T60" fmla="*/ 54 h 5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6" y="30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6" name="Freeform 122"/>
          <p:cNvSpPr>
            <a:spLocks/>
          </p:cNvSpPr>
          <p:nvPr/>
        </p:nvSpPr>
        <p:spPr bwMode="auto">
          <a:xfrm>
            <a:off x="3173413" y="3805238"/>
            <a:ext cx="85725" cy="95250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4"/>
              <a:gd name="T70" fmla="*/ 0 h 60"/>
              <a:gd name="T71" fmla="*/ 54 w 54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4" h="60">
                <a:moveTo>
                  <a:pt x="54" y="30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6" y="54"/>
                </a:lnTo>
                <a:lnTo>
                  <a:pt x="24" y="54"/>
                </a:lnTo>
                <a:lnTo>
                  <a:pt x="30" y="60"/>
                </a:lnTo>
                <a:lnTo>
                  <a:pt x="36" y="54"/>
                </a:lnTo>
                <a:lnTo>
                  <a:pt x="48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7" name="Freeform 123"/>
          <p:cNvSpPr>
            <a:spLocks/>
          </p:cNvSpPr>
          <p:nvPr/>
        </p:nvSpPr>
        <p:spPr bwMode="auto">
          <a:xfrm>
            <a:off x="5938838" y="3214688"/>
            <a:ext cx="85725" cy="85725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8" name="Freeform 124"/>
          <p:cNvSpPr>
            <a:spLocks/>
          </p:cNvSpPr>
          <p:nvPr/>
        </p:nvSpPr>
        <p:spPr bwMode="auto">
          <a:xfrm>
            <a:off x="6348413" y="238601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9" name="Freeform 125"/>
          <p:cNvSpPr>
            <a:spLocks/>
          </p:cNvSpPr>
          <p:nvPr/>
        </p:nvSpPr>
        <p:spPr bwMode="auto">
          <a:xfrm>
            <a:off x="5453063" y="314801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0" name="Freeform 126"/>
          <p:cNvSpPr>
            <a:spLocks/>
          </p:cNvSpPr>
          <p:nvPr/>
        </p:nvSpPr>
        <p:spPr bwMode="auto">
          <a:xfrm>
            <a:off x="5805488" y="378618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1" name="Freeform 127"/>
          <p:cNvSpPr>
            <a:spLocks/>
          </p:cNvSpPr>
          <p:nvPr/>
        </p:nvSpPr>
        <p:spPr bwMode="auto">
          <a:xfrm>
            <a:off x="5995988" y="265271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0"/>
              <a:gd name="T58" fmla="*/ 0 h 54"/>
              <a:gd name="T59" fmla="*/ 60 w 60"/>
              <a:gd name="T60" fmla="*/ 54 h 5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24"/>
                </a:lnTo>
                <a:lnTo>
                  <a:pt x="0" y="24"/>
                </a:lnTo>
                <a:lnTo>
                  <a:pt x="6" y="36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2" name="Freeform 128"/>
          <p:cNvSpPr>
            <a:spLocks/>
          </p:cNvSpPr>
          <p:nvPr/>
        </p:nvSpPr>
        <p:spPr bwMode="auto">
          <a:xfrm>
            <a:off x="5472113" y="34813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0 w 60"/>
              <a:gd name="T17" fmla="*/ 2147483647 h 60"/>
              <a:gd name="T18" fmla="*/ 0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3" name="Freeform 129"/>
          <p:cNvSpPr>
            <a:spLocks/>
          </p:cNvSpPr>
          <p:nvPr/>
        </p:nvSpPr>
        <p:spPr bwMode="auto">
          <a:xfrm>
            <a:off x="5948363" y="20716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4" name="Freeform 130"/>
          <p:cNvSpPr>
            <a:spLocks/>
          </p:cNvSpPr>
          <p:nvPr/>
        </p:nvSpPr>
        <p:spPr bwMode="auto">
          <a:xfrm>
            <a:off x="6186488" y="302418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5" name="Freeform 131"/>
          <p:cNvSpPr>
            <a:spLocks/>
          </p:cNvSpPr>
          <p:nvPr/>
        </p:nvSpPr>
        <p:spPr bwMode="auto">
          <a:xfrm>
            <a:off x="3490913" y="322421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0 h 60"/>
              <a:gd name="T12" fmla="*/ 2147483647 w 60"/>
              <a:gd name="T13" fmla="*/ 0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2147483647 w 60"/>
              <a:gd name="T53" fmla="*/ 2147483647 h 6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0"/>
              <a:gd name="T82" fmla="*/ 0 h 60"/>
              <a:gd name="T83" fmla="*/ 60 w 60"/>
              <a:gd name="T84" fmla="*/ 60 h 60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0" h="60">
                <a:moveTo>
                  <a:pt x="60" y="30"/>
                </a:moveTo>
                <a:lnTo>
                  <a:pt x="60" y="12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12" y="12"/>
                </a:lnTo>
                <a:lnTo>
                  <a:pt x="6" y="12"/>
                </a:lnTo>
                <a:lnTo>
                  <a:pt x="6" y="24"/>
                </a:lnTo>
                <a:lnTo>
                  <a:pt x="0" y="30"/>
                </a:lnTo>
                <a:lnTo>
                  <a:pt x="6" y="36"/>
                </a:lnTo>
                <a:lnTo>
                  <a:pt x="6" y="42"/>
                </a:lnTo>
                <a:lnTo>
                  <a:pt x="12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54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6" name="Freeform 132"/>
          <p:cNvSpPr>
            <a:spLocks/>
          </p:cNvSpPr>
          <p:nvPr/>
        </p:nvSpPr>
        <p:spPr bwMode="auto">
          <a:xfrm>
            <a:off x="6110288" y="26241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54" y="24"/>
                </a:ln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7" name="Freeform 133"/>
          <p:cNvSpPr>
            <a:spLocks/>
          </p:cNvSpPr>
          <p:nvPr/>
        </p:nvSpPr>
        <p:spPr bwMode="auto">
          <a:xfrm>
            <a:off x="5586413" y="2376488"/>
            <a:ext cx="85725" cy="95250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2147483647 w 54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4"/>
              <a:gd name="T73" fmla="*/ 0 h 60"/>
              <a:gd name="T74" fmla="*/ 54 w 54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4" h="60">
                <a:moveTo>
                  <a:pt x="54" y="30"/>
                </a:move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8" name="Freeform 134"/>
          <p:cNvSpPr>
            <a:spLocks/>
          </p:cNvSpPr>
          <p:nvPr/>
        </p:nvSpPr>
        <p:spPr bwMode="auto">
          <a:xfrm>
            <a:off x="5843588" y="28336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2147483647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0 w 60"/>
              <a:gd name="T27" fmla="*/ 2147483647 h 60"/>
              <a:gd name="T28" fmla="*/ 0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0" y="0"/>
                </a:lnTo>
                <a:lnTo>
                  <a:pt x="24" y="6"/>
                </a:lnTo>
                <a:lnTo>
                  <a:pt x="12" y="6"/>
                </a:lnTo>
                <a:lnTo>
                  <a:pt x="12" y="12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9" name="Freeform 135"/>
          <p:cNvSpPr>
            <a:spLocks/>
          </p:cNvSpPr>
          <p:nvPr/>
        </p:nvSpPr>
        <p:spPr bwMode="auto">
          <a:xfrm>
            <a:off x="3417888" y="38433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0" name="Freeform 136"/>
          <p:cNvSpPr>
            <a:spLocks/>
          </p:cNvSpPr>
          <p:nvPr/>
        </p:nvSpPr>
        <p:spPr bwMode="auto">
          <a:xfrm>
            <a:off x="3281363" y="3824288"/>
            <a:ext cx="85725" cy="95250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2147483647 w 54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54"/>
              <a:gd name="T73" fmla="*/ 0 h 60"/>
              <a:gd name="T74" fmla="*/ 54 w 54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54" h="60">
                <a:moveTo>
                  <a:pt x="54" y="30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6" y="0"/>
                </a:lnTo>
                <a:lnTo>
                  <a:pt x="18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54" y="30"/>
                </a:lnTo>
                <a:lnTo>
                  <a:pt x="54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1" name="Freeform 137"/>
          <p:cNvSpPr>
            <a:spLocks/>
          </p:cNvSpPr>
          <p:nvPr/>
        </p:nvSpPr>
        <p:spPr bwMode="auto">
          <a:xfrm>
            <a:off x="6024563" y="238601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2" name="Freeform 138"/>
          <p:cNvSpPr>
            <a:spLocks/>
          </p:cNvSpPr>
          <p:nvPr/>
        </p:nvSpPr>
        <p:spPr bwMode="auto">
          <a:xfrm>
            <a:off x="3529013" y="39766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2147483647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0 w 60"/>
              <a:gd name="T27" fmla="*/ 2147483647 h 60"/>
              <a:gd name="T28" fmla="*/ 0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2147483647 w 60"/>
              <a:gd name="T53" fmla="*/ 2147483647 h 6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0"/>
              <a:gd name="T82" fmla="*/ 0 h 60"/>
              <a:gd name="T83" fmla="*/ 60 w 60"/>
              <a:gd name="T84" fmla="*/ 60 h 60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0" y="0"/>
                </a:lnTo>
                <a:lnTo>
                  <a:pt x="24" y="6"/>
                </a:lnTo>
                <a:lnTo>
                  <a:pt x="18" y="6"/>
                </a:lnTo>
                <a:lnTo>
                  <a:pt x="12" y="12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3" name="Freeform 139"/>
          <p:cNvSpPr>
            <a:spLocks/>
          </p:cNvSpPr>
          <p:nvPr/>
        </p:nvSpPr>
        <p:spPr bwMode="auto">
          <a:xfrm>
            <a:off x="5929313" y="29860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4" name="Freeform 140"/>
          <p:cNvSpPr>
            <a:spLocks/>
          </p:cNvSpPr>
          <p:nvPr/>
        </p:nvSpPr>
        <p:spPr bwMode="auto">
          <a:xfrm>
            <a:off x="6300788" y="342423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36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5" name="Freeform 141"/>
          <p:cNvSpPr>
            <a:spLocks/>
          </p:cNvSpPr>
          <p:nvPr/>
        </p:nvSpPr>
        <p:spPr bwMode="auto">
          <a:xfrm>
            <a:off x="6015038" y="274796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2147483647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0 w 60"/>
              <a:gd name="T27" fmla="*/ 2147483647 h 60"/>
              <a:gd name="T28" fmla="*/ 0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12"/>
                </a:lnTo>
                <a:lnTo>
                  <a:pt x="42" y="6"/>
                </a:lnTo>
                <a:lnTo>
                  <a:pt x="36" y="6"/>
                </a:lnTo>
                <a:lnTo>
                  <a:pt x="30" y="0"/>
                </a:lnTo>
                <a:lnTo>
                  <a:pt x="24" y="6"/>
                </a:lnTo>
                <a:lnTo>
                  <a:pt x="12" y="6"/>
                </a:lnTo>
                <a:lnTo>
                  <a:pt x="12" y="12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6" name="Freeform 142"/>
          <p:cNvSpPr>
            <a:spLocks/>
          </p:cNvSpPr>
          <p:nvPr/>
        </p:nvSpPr>
        <p:spPr bwMode="auto">
          <a:xfrm>
            <a:off x="5767388" y="3157538"/>
            <a:ext cx="85725" cy="85725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7" name="Freeform 143"/>
          <p:cNvSpPr>
            <a:spLocks/>
          </p:cNvSpPr>
          <p:nvPr/>
        </p:nvSpPr>
        <p:spPr bwMode="auto">
          <a:xfrm>
            <a:off x="6376988" y="179546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8" name="Freeform 144"/>
          <p:cNvSpPr>
            <a:spLocks/>
          </p:cNvSpPr>
          <p:nvPr/>
        </p:nvSpPr>
        <p:spPr bwMode="auto">
          <a:xfrm>
            <a:off x="6205538" y="246221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9" name="Freeform 145"/>
          <p:cNvSpPr>
            <a:spLocks/>
          </p:cNvSpPr>
          <p:nvPr/>
        </p:nvSpPr>
        <p:spPr bwMode="auto">
          <a:xfrm>
            <a:off x="5653088" y="315753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0" name="Freeform 146"/>
          <p:cNvSpPr>
            <a:spLocks/>
          </p:cNvSpPr>
          <p:nvPr/>
        </p:nvSpPr>
        <p:spPr bwMode="auto">
          <a:xfrm>
            <a:off x="2814638" y="415766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1" name="Freeform 147"/>
          <p:cNvSpPr>
            <a:spLocks/>
          </p:cNvSpPr>
          <p:nvPr/>
        </p:nvSpPr>
        <p:spPr bwMode="auto">
          <a:xfrm>
            <a:off x="6481763" y="232886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2" name="Freeform 148"/>
          <p:cNvSpPr>
            <a:spLocks/>
          </p:cNvSpPr>
          <p:nvPr/>
        </p:nvSpPr>
        <p:spPr bwMode="auto">
          <a:xfrm>
            <a:off x="3157538" y="31956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3" name="Freeform 149"/>
          <p:cNvSpPr>
            <a:spLocks/>
          </p:cNvSpPr>
          <p:nvPr/>
        </p:nvSpPr>
        <p:spPr bwMode="auto">
          <a:xfrm>
            <a:off x="5910263" y="2147888"/>
            <a:ext cx="85725" cy="85725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54"/>
              <a:gd name="T49" fmla="*/ 0 h 54"/>
              <a:gd name="T50" fmla="*/ 54 w 54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lnTo>
                  <a:pt x="54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4" name="Freeform 150"/>
          <p:cNvSpPr>
            <a:spLocks/>
          </p:cNvSpPr>
          <p:nvPr/>
        </p:nvSpPr>
        <p:spPr bwMode="auto">
          <a:xfrm>
            <a:off x="5910263" y="27003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5" name="Freeform 151"/>
          <p:cNvSpPr>
            <a:spLocks/>
          </p:cNvSpPr>
          <p:nvPr/>
        </p:nvSpPr>
        <p:spPr bwMode="auto">
          <a:xfrm>
            <a:off x="3005138" y="476726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6" name="Freeform 152"/>
          <p:cNvSpPr>
            <a:spLocks/>
          </p:cNvSpPr>
          <p:nvPr/>
        </p:nvSpPr>
        <p:spPr bwMode="auto">
          <a:xfrm>
            <a:off x="2957513" y="461486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7" name="Freeform 153"/>
          <p:cNvSpPr>
            <a:spLocks/>
          </p:cNvSpPr>
          <p:nvPr/>
        </p:nvSpPr>
        <p:spPr bwMode="auto">
          <a:xfrm>
            <a:off x="2986088" y="392906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0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60"/>
              <a:gd name="T64" fmla="*/ 0 h 54"/>
              <a:gd name="T65" fmla="*/ 60 w 60"/>
              <a:gd name="T66" fmla="*/ 54 h 54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2" y="54"/>
                </a:lnTo>
                <a:lnTo>
                  <a:pt x="42" y="48"/>
                </a:lnTo>
                <a:lnTo>
                  <a:pt x="48" y="48"/>
                </a:lnTo>
                <a:lnTo>
                  <a:pt x="48" y="42"/>
                </a:lnTo>
                <a:lnTo>
                  <a:pt x="54" y="42"/>
                </a:lnTo>
                <a:lnTo>
                  <a:pt x="54" y="30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8" name="Freeform 154"/>
          <p:cNvSpPr>
            <a:spLocks/>
          </p:cNvSpPr>
          <p:nvPr/>
        </p:nvSpPr>
        <p:spPr bwMode="auto">
          <a:xfrm>
            <a:off x="6396038" y="328136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2147483647 w 60"/>
              <a:gd name="T53" fmla="*/ 2147483647 h 6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60"/>
              <a:gd name="T82" fmla="*/ 0 h 60"/>
              <a:gd name="T83" fmla="*/ 60 w 60"/>
              <a:gd name="T84" fmla="*/ 60 h 60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60" h="60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24" y="54"/>
                </a:lnTo>
                <a:lnTo>
                  <a:pt x="30" y="60"/>
                </a:lnTo>
                <a:lnTo>
                  <a:pt x="36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9" name="Freeform 155"/>
          <p:cNvSpPr>
            <a:spLocks/>
          </p:cNvSpPr>
          <p:nvPr/>
        </p:nvSpPr>
        <p:spPr bwMode="auto">
          <a:xfrm>
            <a:off x="3128963" y="463391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0 w 60"/>
              <a:gd name="T19" fmla="*/ 2147483647 h 54"/>
              <a:gd name="T20" fmla="*/ 0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0" name="Freeform 156"/>
          <p:cNvSpPr>
            <a:spLocks/>
          </p:cNvSpPr>
          <p:nvPr/>
        </p:nvSpPr>
        <p:spPr bwMode="auto">
          <a:xfrm>
            <a:off x="5791200" y="270986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54" y="24"/>
                </a:ln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36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6" y="54"/>
                </a:lnTo>
                <a:lnTo>
                  <a:pt x="12" y="54"/>
                </a:lnTo>
                <a:lnTo>
                  <a:pt x="18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1" name="Freeform 157"/>
          <p:cNvSpPr>
            <a:spLocks/>
          </p:cNvSpPr>
          <p:nvPr/>
        </p:nvSpPr>
        <p:spPr bwMode="auto">
          <a:xfrm>
            <a:off x="3033713" y="45100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2" name="Freeform 158"/>
          <p:cNvSpPr>
            <a:spLocks/>
          </p:cNvSpPr>
          <p:nvPr/>
        </p:nvSpPr>
        <p:spPr bwMode="auto">
          <a:xfrm>
            <a:off x="3071813" y="42624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0 w 60"/>
              <a:gd name="T17" fmla="*/ 2147483647 h 60"/>
              <a:gd name="T18" fmla="*/ 0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60"/>
              <a:gd name="T68" fmla="*/ 60 w 60"/>
              <a:gd name="T69" fmla="*/ 60 h 6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3" name="Freeform 159"/>
          <p:cNvSpPr>
            <a:spLocks/>
          </p:cNvSpPr>
          <p:nvPr/>
        </p:nvSpPr>
        <p:spPr bwMode="auto">
          <a:xfrm>
            <a:off x="2995613" y="470058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0 w 60"/>
              <a:gd name="T17" fmla="*/ 2147483647 h 54"/>
              <a:gd name="T18" fmla="*/ 0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60"/>
              <a:gd name="T58" fmla="*/ 0 h 54"/>
              <a:gd name="T59" fmla="*/ 60 w 60"/>
              <a:gd name="T60" fmla="*/ 54 h 5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60" h="54">
                <a:moveTo>
                  <a:pt x="60" y="24"/>
                </a:moveTo>
                <a:lnTo>
                  <a:pt x="54" y="24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4" name="Freeform 160"/>
          <p:cNvSpPr>
            <a:spLocks/>
          </p:cNvSpPr>
          <p:nvPr/>
        </p:nvSpPr>
        <p:spPr bwMode="auto">
          <a:xfrm>
            <a:off x="3243263" y="39576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2147483647 w 60"/>
              <a:gd name="T51" fmla="*/ 2147483647 h 6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60"/>
              <a:gd name="T79" fmla="*/ 0 h 60"/>
              <a:gd name="T80" fmla="*/ 60 w 60"/>
              <a:gd name="T81" fmla="*/ 60 h 60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lnTo>
                  <a:pt x="60" y="36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5" name="Freeform 161"/>
          <p:cNvSpPr>
            <a:spLocks/>
          </p:cNvSpPr>
          <p:nvPr/>
        </p:nvSpPr>
        <p:spPr bwMode="auto">
          <a:xfrm>
            <a:off x="3738563" y="453866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2147483647 w 60"/>
              <a:gd name="T45" fmla="*/ 2147483647 h 5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54"/>
              <a:gd name="T71" fmla="*/ 60 w 60"/>
              <a:gd name="T72" fmla="*/ 54 h 5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48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8"/>
                </a:lnTo>
                <a:lnTo>
                  <a:pt x="0" y="18"/>
                </a:lnTo>
                <a:lnTo>
                  <a:pt x="0" y="36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24"/>
                </a:lnTo>
                <a:lnTo>
                  <a:pt x="60" y="3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6" name="Freeform 162"/>
          <p:cNvSpPr>
            <a:spLocks/>
          </p:cNvSpPr>
          <p:nvPr/>
        </p:nvSpPr>
        <p:spPr bwMode="auto">
          <a:xfrm>
            <a:off x="2938463" y="3119438"/>
            <a:ext cx="85725" cy="95250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4"/>
              <a:gd name="T70" fmla="*/ 0 h 60"/>
              <a:gd name="T71" fmla="*/ 54 w 54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4" h="60">
                <a:moveTo>
                  <a:pt x="54" y="30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6" y="54"/>
                </a:lnTo>
                <a:lnTo>
                  <a:pt x="18" y="54"/>
                </a:lnTo>
                <a:lnTo>
                  <a:pt x="18" y="60"/>
                </a:lnTo>
                <a:lnTo>
                  <a:pt x="30" y="60"/>
                </a:lnTo>
                <a:lnTo>
                  <a:pt x="36" y="54"/>
                </a:lnTo>
                <a:lnTo>
                  <a:pt x="48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7" name="Freeform 163"/>
          <p:cNvSpPr>
            <a:spLocks/>
          </p:cNvSpPr>
          <p:nvPr/>
        </p:nvSpPr>
        <p:spPr bwMode="auto">
          <a:xfrm>
            <a:off x="3567113" y="2805113"/>
            <a:ext cx="85725" cy="85725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4"/>
              <a:gd name="T46" fmla="*/ 0 h 54"/>
              <a:gd name="T47" fmla="*/ 54 w 54"/>
              <a:gd name="T48" fmla="*/ 54 h 5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0"/>
                </a:lnTo>
                <a:lnTo>
                  <a:pt x="54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8" name="Freeform 164"/>
          <p:cNvSpPr>
            <a:spLocks/>
          </p:cNvSpPr>
          <p:nvPr/>
        </p:nvSpPr>
        <p:spPr bwMode="auto">
          <a:xfrm>
            <a:off x="3148013" y="36337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9" name="Freeform 165"/>
          <p:cNvSpPr>
            <a:spLocks/>
          </p:cNvSpPr>
          <p:nvPr/>
        </p:nvSpPr>
        <p:spPr bwMode="auto">
          <a:xfrm>
            <a:off x="3681413" y="303371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2147483647 w 60"/>
              <a:gd name="T23" fmla="*/ 2147483647 h 60"/>
              <a:gd name="T24" fmla="*/ 0 w 60"/>
              <a:gd name="T25" fmla="*/ 2147483647 h 60"/>
              <a:gd name="T26" fmla="*/ 0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0" name="Freeform 166"/>
          <p:cNvSpPr>
            <a:spLocks/>
          </p:cNvSpPr>
          <p:nvPr/>
        </p:nvSpPr>
        <p:spPr bwMode="auto">
          <a:xfrm>
            <a:off x="3224213" y="288131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6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1" name="Freeform 167"/>
          <p:cNvSpPr>
            <a:spLocks/>
          </p:cNvSpPr>
          <p:nvPr/>
        </p:nvSpPr>
        <p:spPr bwMode="auto">
          <a:xfrm>
            <a:off x="3471863" y="2871788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0 h 54"/>
              <a:gd name="T8" fmla="*/ 2147483647 w 60"/>
              <a:gd name="T9" fmla="*/ 0 h 54"/>
              <a:gd name="T10" fmla="*/ 2147483647 w 60"/>
              <a:gd name="T11" fmla="*/ 2147483647 h 54"/>
              <a:gd name="T12" fmla="*/ 2147483647 w 60"/>
              <a:gd name="T13" fmla="*/ 2147483647 h 54"/>
              <a:gd name="T14" fmla="*/ 2147483647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60"/>
              <a:gd name="T55" fmla="*/ 0 h 54"/>
              <a:gd name="T56" fmla="*/ 60 w 60"/>
              <a:gd name="T57" fmla="*/ 54 h 54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60" h="54">
                <a:moveTo>
                  <a:pt x="60" y="24"/>
                </a:moveTo>
                <a:lnTo>
                  <a:pt x="60" y="12"/>
                </a:lnTo>
                <a:lnTo>
                  <a:pt x="54" y="6"/>
                </a:lnTo>
                <a:lnTo>
                  <a:pt x="48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6" y="30"/>
                </a:lnTo>
                <a:lnTo>
                  <a:pt x="6" y="42"/>
                </a:lnTo>
                <a:lnTo>
                  <a:pt x="12" y="48"/>
                </a:lnTo>
                <a:lnTo>
                  <a:pt x="18" y="54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0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2" name="Freeform 168"/>
          <p:cNvSpPr>
            <a:spLocks/>
          </p:cNvSpPr>
          <p:nvPr/>
        </p:nvSpPr>
        <p:spPr bwMode="auto">
          <a:xfrm>
            <a:off x="3024188" y="36528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60"/>
              <a:gd name="T70" fmla="*/ 0 h 60"/>
              <a:gd name="T71" fmla="*/ 60 w 60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60" h="60">
                <a:moveTo>
                  <a:pt x="60" y="30"/>
                </a:moveTo>
                <a:lnTo>
                  <a:pt x="54" y="24"/>
                </a:lnTo>
                <a:lnTo>
                  <a:pt x="54" y="18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8"/>
                </a:lnTo>
                <a:lnTo>
                  <a:pt x="6" y="48"/>
                </a:lnTo>
                <a:lnTo>
                  <a:pt x="12" y="54"/>
                </a:lnTo>
                <a:lnTo>
                  <a:pt x="18" y="60"/>
                </a:lnTo>
                <a:lnTo>
                  <a:pt x="42" y="60"/>
                </a:lnTo>
                <a:lnTo>
                  <a:pt x="42" y="54"/>
                </a:lnTo>
                <a:lnTo>
                  <a:pt x="48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3" name="Freeform 169"/>
          <p:cNvSpPr>
            <a:spLocks/>
          </p:cNvSpPr>
          <p:nvPr/>
        </p:nvSpPr>
        <p:spPr bwMode="auto">
          <a:xfrm>
            <a:off x="3176588" y="26241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0 h 60"/>
              <a:gd name="T12" fmla="*/ 2147483647 w 60"/>
              <a:gd name="T13" fmla="*/ 0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24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8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4" name="Freeform 170"/>
          <p:cNvSpPr>
            <a:spLocks/>
          </p:cNvSpPr>
          <p:nvPr/>
        </p:nvSpPr>
        <p:spPr bwMode="auto">
          <a:xfrm>
            <a:off x="3624263" y="317658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5" name="Freeform 171"/>
          <p:cNvSpPr>
            <a:spLocks/>
          </p:cNvSpPr>
          <p:nvPr/>
        </p:nvSpPr>
        <p:spPr bwMode="auto">
          <a:xfrm>
            <a:off x="3843338" y="350996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0 h 54"/>
              <a:gd name="T10" fmla="*/ 2147483647 w 60"/>
              <a:gd name="T11" fmla="*/ 0 h 54"/>
              <a:gd name="T12" fmla="*/ 2147483647 w 60"/>
              <a:gd name="T13" fmla="*/ 2147483647 h 54"/>
              <a:gd name="T14" fmla="*/ 0 w 60"/>
              <a:gd name="T15" fmla="*/ 2147483647 h 54"/>
              <a:gd name="T16" fmla="*/ 0 w 60"/>
              <a:gd name="T17" fmla="*/ 2147483647 h 54"/>
              <a:gd name="T18" fmla="*/ 2147483647 w 60"/>
              <a:gd name="T19" fmla="*/ 2147483647 h 54"/>
              <a:gd name="T20" fmla="*/ 2147483647 w 60"/>
              <a:gd name="T21" fmla="*/ 2147483647 h 54"/>
              <a:gd name="T22" fmla="*/ 2147483647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60"/>
              <a:gd name="T49" fmla="*/ 0 h 54"/>
              <a:gd name="T50" fmla="*/ 60 w 60"/>
              <a:gd name="T51" fmla="*/ 54 h 5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60" h="54">
                <a:moveTo>
                  <a:pt x="60" y="24"/>
                </a:moveTo>
                <a:lnTo>
                  <a:pt x="54" y="24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6" name="Freeform 172"/>
          <p:cNvSpPr>
            <a:spLocks/>
          </p:cNvSpPr>
          <p:nvPr/>
        </p:nvSpPr>
        <p:spPr bwMode="auto">
          <a:xfrm>
            <a:off x="3490913" y="3548063"/>
            <a:ext cx="85725" cy="85725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2147483647 h 54"/>
              <a:gd name="T8" fmla="*/ 2147483647 w 54"/>
              <a:gd name="T9" fmla="*/ 0 h 54"/>
              <a:gd name="T10" fmla="*/ 2147483647 w 54"/>
              <a:gd name="T11" fmla="*/ 0 h 54"/>
              <a:gd name="T12" fmla="*/ 2147483647 w 54"/>
              <a:gd name="T13" fmla="*/ 2147483647 h 54"/>
              <a:gd name="T14" fmla="*/ 2147483647 w 54"/>
              <a:gd name="T15" fmla="*/ 2147483647 h 54"/>
              <a:gd name="T16" fmla="*/ 0 w 54"/>
              <a:gd name="T17" fmla="*/ 2147483647 h 54"/>
              <a:gd name="T18" fmla="*/ 0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2147483647 w 54"/>
              <a:gd name="T31" fmla="*/ 2147483647 h 54"/>
              <a:gd name="T32" fmla="*/ 2147483647 w 54"/>
              <a:gd name="T33" fmla="*/ 2147483647 h 5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54"/>
              <a:gd name="T52" fmla="*/ 0 h 54"/>
              <a:gd name="T53" fmla="*/ 54 w 54"/>
              <a:gd name="T54" fmla="*/ 54 h 5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7" name="Freeform 173"/>
          <p:cNvSpPr>
            <a:spLocks/>
          </p:cNvSpPr>
          <p:nvPr/>
        </p:nvSpPr>
        <p:spPr bwMode="auto">
          <a:xfrm>
            <a:off x="2938463" y="293846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0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8" y="0"/>
                </a:lnTo>
                <a:lnTo>
                  <a:pt x="18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8" name="Freeform 174"/>
          <p:cNvSpPr>
            <a:spLocks/>
          </p:cNvSpPr>
          <p:nvPr/>
        </p:nvSpPr>
        <p:spPr bwMode="auto">
          <a:xfrm>
            <a:off x="3795713" y="234791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0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36" y="6"/>
                </a:lnTo>
                <a:lnTo>
                  <a:pt x="30" y="0"/>
                </a:lnTo>
                <a:lnTo>
                  <a:pt x="24" y="6"/>
                </a:lnTo>
                <a:lnTo>
                  <a:pt x="12" y="6"/>
                </a:lnTo>
                <a:lnTo>
                  <a:pt x="6" y="12"/>
                </a:lnTo>
                <a:lnTo>
                  <a:pt x="6" y="18"/>
                </a:lnTo>
                <a:lnTo>
                  <a:pt x="0" y="24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48"/>
                </a:lnTo>
                <a:lnTo>
                  <a:pt x="60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9" name="Freeform 175"/>
          <p:cNvSpPr>
            <a:spLocks/>
          </p:cNvSpPr>
          <p:nvPr/>
        </p:nvSpPr>
        <p:spPr bwMode="auto">
          <a:xfrm>
            <a:off x="3452813" y="2700338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0 h 60"/>
              <a:gd name="T12" fmla="*/ 2147483647 w 60"/>
              <a:gd name="T13" fmla="*/ 2147483647 h 60"/>
              <a:gd name="T14" fmla="*/ 2147483647 w 60"/>
              <a:gd name="T15" fmla="*/ 2147483647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2147483647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2147483647 w 60"/>
              <a:gd name="T49" fmla="*/ 2147483647 h 6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60"/>
              <a:gd name="T76" fmla="*/ 0 h 60"/>
              <a:gd name="T77" fmla="*/ 60 w 60"/>
              <a:gd name="T78" fmla="*/ 60 h 6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60" h="60">
                <a:moveTo>
                  <a:pt x="60" y="30"/>
                </a:moveTo>
                <a:lnTo>
                  <a:pt x="60" y="18"/>
                </a:lnTo>
                <a:lnTo>
                  <a:pt x="54" y="12"/>
                </a:lnTo>
                <a:lnTo>
                  <a:pt x="54" y="6"/>
                </a:lnTo>
                <a:lnTo>
                  <a:pt x="36" y="6"/>
                </a:lnTo>
                <a:lnTo>
                  <a:pt x="36" y="0"/>
                </a:lnTo>
                <a:lnTo>
                  <a:pt x="24" y="6"/>
                </a:lnTo>
                <a:lnTo>
                  <a:pt x="12" y="6"/>
                </a:lnTo>
                <a:lnTo>
                  <a:pt x="12" y="12"/>
                </a:lnTo>
                <a:lnTo>
                  <a:pt x="6" y="18"/>
                </a:lnTo>
                <a:lnTo>
                  <a:pt x="6" y="24"/>
                </a:lnTo>
                <a:lnTo>
                  <a:pt x="0" y="30"/>
                </a:lnTo>
                <a:lnTo>
                  <a:pt x="6" y="36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18" y="54"/>
                </a:lnTo>
                <a:lnTo>
                  <a:pt x="18" y="60"/>
                </a:lnTo>
                <a:lnTo>
                  <a:pt x="42" y="60"/>
                </a:lnTo>
                <a:lnTo>
                  <a:pt x="48" y="54"/>
                </a:lnTo>
                <a:lnTo>
                  <a:pt x="54" y="54"/>
                </a:lnTo>
                <a:lnTo>
                  <a:pt x="54" y="48"/>
                </a:lnTo>
                <a:lnTo>
                  <a:pt x="60" y="48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0" name="Freeform 176"/>
          <p:cNvSpPr>
            <a:spLocks/>
          </p:cNvSpPr>
          <p:nvPr/>
        </p:nvSpPr>
        <p:spPr bwMode="auto">
          <a:xfrm>
            <a:off x="3071813" y="2662238"/>
            <a:ext cx="85725" cy="85725"/>
          </a:xfrm>
          <a:custGeom>
            <a:avLst/>
            <a:gdLst>
              <a:gd name="T0" fmla="*/ 2147483647 w 54"/>
              <a:gd name="T1" fmla="*/ 2147483647 h 54"/>
              <a:gd name="T2" fmla="*/ 2147483647 w 54"/>
              <a:gd name="T3" fmla="*/ 2147483647 h 54"/>
              <a:gd name="T4" fmla="*/ 2147483647 w 54"/>
              <a:gd name="T5" fmla="*/ 2147483647 h 54"/>
              <a:gd name="T6" fmla="*/ 2147483647 w 54"/>
              <a:gd name="T7" fmla="*/ 0 h 54"/>
              <a:gd name="T8" fmla="*/ 2147483647 w 54"/>
              <a:gd name="T9" fmla="*/ 0 h 54"/>
              <a:gd name="T10" fmla="*/ 2147483647 w 54"/>
              <a:gd name="T11" fmla="*/ 2147483647 h 54"/>
              <a:gd name="T12" fmla="*/ 0 w 54"/>
              <a:gd name="T13" fmla="*/ 2147483647 h 54"/>
              <a:gd name="T14" fmla="*/ 0 w 54"/>
              <a:gd name="T15" fmla="*/ 2147483647 h 54"/>
              <a:gd name="T16" fmla="*/ 2147483647 w 54"/>
              <a:gd name="T17" fmla="*/ 2147483647 h 54"/>
              <a:gd name="T18" fmla="*/ 2147483647 w 54"/>
              <a:gd name="T19" fmla="*/ 2147483647 h 54"/>
              <a:gd name="T20" fmla="*/ 2147483647 w 54"/>
              <a:gd name="T21" fmla="*/ 2147483647 h 54"/>
              <a:gd name="T22" fmla="*/ 2147483647 w 54"/>
              <a:gd name="T23" fmla="*/ 2147483647 h 54"/>
              <a:gd name="T24" fmla="*/ 2147483647 w 54"/>
              <a:gd name="T25" fmla="*/ 2147483647 h 54"/>
              <a:gd name="T26" fmla="*/ 2147483647 w 54"/>
              <a:gd name="T27" fmla="*/ 2147483647 h 54"/>
              <a:gd name="T28" fmla="*/ 2147483647 w 54"/>
              <a:gd name="T29" fmla="*/ 2147483647 h 5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4"/>
              <a:gd name="T46" fmla="*/ 0 h 54"/>
              <a:gd name="T47" fmla="*/ 54 w 54"/>
              <a:gd name="T48" fmla="*/ 54 h 54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4" h="54">
                <a:moveTo>
                  <a:pt x="54" y="24"/>
                </a:moveTo>
                <a:lnTo>
                  <a:pt x="54" y="12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6" y="6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1" name="Freeform 177"/>
          <p:cNvSpPr>
            <a:spLocks/>
          </p:cNvSpPr>
          <p:nvPr/>
        </p:nvSpPr>
        <p:spPr bwMode="auto">
          <a:xfrm>
            <a:off x="3351213" y="2843213"/>
            <a:ext cx="95250" cy="95250"/>
          </a:xfrm>
          <a:custGeom>
            <a:avLst/>
            <a:gdLst>
              <a:gd name="T0" fmla="*/ 2147483647 w 60"/>
              <a:gd name="T1" fmla="*/ 2147483647 h 60"/>
              <a:gd name="T2" fmla="*/ 2147483647 w 60"/>
              <a:gd name="T3" fmla="*/ 2147483647 h 60"/>
              <a:gd name="T4" fmla="*/ 2147483647 w 60"/>
              <a:gd name="T5" fmla="*/ 2147483647 h 60"/>
              <a:gd name="T6" fmla="*/ 2147483647 w 60"/>
              <a:gd name="T7" fmla="*/ 2147483647 h 60"/>
              <a:gd name="T8" fmla="*/ 2147483647 w 60"/>
              <a:gd name="T9" fmla="*/ 2147483647 h 60"/>
              <a:gd name="T10" fmla="*/ 2147483647 w 60"/>
              <a:gd name="T11" fmla="*/ 2147483647 h 60"/>
              <a:gd name="T12" fmla="*/ 2147483647 w 60"/>
              <a:gd name="T13" fmla="*/ 0 h 60"/>
              <a:gd name="T14" fmla="*/ 2147483647 w 60"/>
              <a:gd name="T15" fmla="*/ 0 h 60"/>
              <a:gd name="T16" fmla="*/ 2147483647 w 60"/>
              <a:gd name="T17" fmla="*/ 2147483647 h 60"/>
              <a:gd name="T18" fmla="*/ 2147483647 w 60"/>
              <a:gd name="T19" fmla="*/ 2147483647 h 60"/>
              <a:gd name="T20" fmla="*/ 0 w 60"/>
              <a:gd name="T21" fmla="*/ 2147483647 h 60"/>
              <a:gd name="T22" fmla="*/ 0 w 60"/>
              <a:gd name="T23" fmla="*/ 2147483647 h 60"/>
              <a:gd name="T24" fmla="*/ 2147483647 w 60"/>
              <a:gd name="T25" fmla="*/ 2147483647 h 60"/>
              <a:gd name="T26" fmla="*/ 2147483647 w 60"/>
              <a:gd name="T27" fmla="*/ 2147483647 h 60"/>
              <a:gd name="T28" fmla="*/ 2147483647 w 60"/>
              <a:gd name="T29" fmla="*/ 2147483647 h 60"/>
              <a:gd name="T30" fmla="*/ 2147483647 w 60"/>
              <a:gd name="T31" fmla="*/ 2147483647 h 60"/>
              <a:gd name="T32" fmla="*/ 2147483647 w 60"/>
              <a:gd name="T33" fmla="*/ 2147483647 h 60"/>
              <a:gd name="T34" fmla="*/ 2147483647 w 60"/>
              <a:gd name="T35" fmla="*/ 2147483647 h 60"/>
              <a:gd name="T36" fmla="*/ 2147483647 w 60"/>
              <a:gd name="T37" fmla="*/ 2147483647 h 60"/>
              <a:gd name="T38" fmla="*/ 2147483647 w 60"/>
              <a:gd name="T39" fmla="*/ 2147483647 h 60"/>
              <a:gd name="T40" fmla="*/ 2147483647 w 60"/>
              <a:gd name="T41" fmla="*/ 2147483647 h 60"/>
              <a:gd name="T42" fmla="*/ 2147483647 w 60"/>
              <a:gd name="T43" fmla="*/ 2147483647 h 60"/>
              <a:gd name="T44" fmla="*/ 2147483647 w 60"/>
              <a:gd name="T45" fmla="*/ 2147483647 h 60"/>
              <a:gd name="T46" fmla="*/ 2147483647 w 60"/>
              <a:gd name="T47" fmla="*/ 2147483647 h 6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60"/>
              <a:gd name="T73" fmla="*/ 0 h 60"/>
              <a:gd name="T74" fmla="*/ 60 w 60"/>
              <a:gd name="T75" fmla="*/ 60 h 60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60" h="60">
                <a:moveTo>
                  <a:pt x="60" y="30"/>
                </a:moveTo>
                <a:lnTo>
                  <a:pt x="60" y="24"/>
                </a:lnTo>
                <a:lnTo>
                  <a:pt x="54" y="18"/>
                </a:lnTo>
                <a:lnTo>
                  <a:pt x="54" y="12"/>
                </a:lnTo>
                <a:lnTo>
                  <a:pt x="48" y="6"/>
                </a:lnTo>
                <a:lnTo>
                  <a:pt x="42" y="6"/>
                </a:lnTo>
                <a:lnTo>
                  <a:pt x="42" y="0"/>
                </a:lnTo>
                <a:lnTo>
                  <a:pt x="18" y="0"/>
                </a:lnTo>
                <a:lnTo>
                  <a:pt x="12" y="6"/>
                </a:lnTo>
                <a:lnTo>
                  <a:pt x="6" y="12"/>
                </a:lnTo>
                <a:lnTo>
                  <a:pt x="0" y="18"/>
                </a:lnTo>
                <a:lnTo>
                  <a:pt x="0" y="42"/>
                </a:lnTo>
                <a:lnTo>
                  <a:pt x="6" y="42"/>
                </a:lnTo>
                <a:lnTo>
                  <a:pt x="6" y="48"/>
                </a:lnTo>
                <a:lnTo>
                  <a:pt x="12" y="54"/>
                </a:lnTo>
                <a:lnTo>
                  <a:pt x="18" y="54"/>
                </a:lnTo>
                <a:lnTo>
                  <a:pt x="24" y="60"/>
                </a:lnTo>
                <a:lnTo>
                  <a:pt x="36" y="60"/>
                </a:lnTo>
                <a:lnTo>
                  <a:pt x="42" y="54"/>
                </a:lnTo>
                <a:lnTo>
                  <a:pt x="48" y="54"/>
                </a:lnTo>
                <a:lnTo>
                  <a:pt x="54" y="48"/>
                </a:lnTo>
                <a:lnTo>
                  <a:pt x="54" y="42"/>
                </a:lnTo>
                <a:lnTo>
                  <a:pt x="60" y="36"/>
                </a:lnTo>
                <a:lnTo>
                  <a:pt x="60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2" name="Freeform 178"/>
          <p:cNvSpPr>
            <a:spLocks/>
          </p:cNvSpPr>
          <p:nvPr/>
        </p:nvSpPr>
        <p:spPr bwMode="auto">
          <a:xfrm>
            <a:off x="3605213" y="2566988"/>
            <a:ext cx="85725" cy="95250"/>
          </a:xfrm>
          <a:custGeom>
            <a:avLst/>
            <a:gdLst>
              <a:gd name="T0" fmla="*/ 2147483647 w 54"/>
              <a:gd name="T1" fmla="*/ 2147483647 h 60"/>
              <a:gd name="T2" fmla="*/ 2147483647 w 54"/>
              <a:gd name="T3" fmla="*/ 2147483647 h 60"/>
              <a:gd name="T4" fmla="*/ 2147483647 w 54"/>
              <a:gd name="T5" fmla="*/ 2147483647 h 60"/>
              <a:gd name="T6" fmla="*/ 2147483647 w 54"/>
              <a:gd name="T7" fmla="*/ 2147483647 h 60"/>
              <a:gd name="T8" fmla="*/ 2147483647 w 54"/>
              <a:gd name="T9" fmla="*/ 2147483647 h 60"/>
              <a:gd name="T10" fmla="*/ 2147483647 w 54"/>
              <a:gd name="T11" fmla="*/ 0 h 60"/>
              <a:gd name="T12" fmla="*/ 2147483647 w 54"/>
              <a:gd name="T13" fmla="*/ 0 h 60"/>
              <a:gd name="T14" fmla="*/ 2147483647 w 54"/>
              <a:gd name="T15" fmla="*/ 2147483647 h 60"/>
              <a:gd name="T16" fmla="*/ 2147483647 w 54"/>
              <a:gd name="T17" fmla="*/ 2147483647 h 60"/>
              <a:gd name="T18" fmla="*/ 2147483647 w 54"/>
              <a:gd name="T19" fmla="*/ 2147483647 h 60"/>
              <a:gd name="T20" fmla="*/ 0 w 54"/>
              <a:gd name="T21" fmla="*/ 2147483647 h 60"/>
              <a:gd name="T22" fmla="*/ 0 w 54"/>
              <a:gd name="T23" fmla="*/ 2147483647 h 60"/>
              <a:gd name="T24" fmla="*/ 2147483647 w 54"/>
              <a:gd name="T25" fmla="*/ 2147483647 h 60"/>
              <a:gd name="T26" fmla="*/ 2147483647 w 54"/>
              <a:gd name="T27" fmla="*/ 2147483647 h 60"/>
              <a:gd name="T28" fmla="*/ 2147483647 w 54"/>
              <a:gd name="T29" fmla="*/ 2147483647 h 60"/>
              <a:gd name="T30" fmla="*/ 2147483647 w 54"/>
              <a:gd name="T31" fmla="*/ 2147483647 h 60"/>
              <a:gd name="T32" fmla="*/ 2147483647 w 54"/>
              <a:gd name="T33" fmla="*/ 2147483647 h 60"/>
              <a:gd name="T34" fmla="*/ 2147483647 w 54"/>
              <a:gd name="T35" fmla="*/ 2147483647 h 60"/>
              <a:gd name="T36" fmla="*/ 2147483647 w 54"/>
              <a:gd name="T37" fmla="*/ 2147483647 h 60"/>
              <a:gd name="T38" fmla="*/ 2147483647 w 54"/>
              <a:gd name="T39" fmla="*/ 2147483647 h 60"/>
              <a:gd name="T40" fmla="*/ 2147483647 w 54"/>
              <a:gd name="T41" fmla="*/ 2147483647 h 60"/>
              <a:gd name="T42" fmla="*/ 2147483647 w 54"/>
              <a:gd name="T43" fmla="*/ 2147483647 h 60"/>
              <a:gd name="T44" fmla="*/ 2147483647 w 54"/>
              <a:gd name="T45" fmla="*/ 2147483647 h 6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54"/>
              <a:gd name="T70" fmla="*/ 0 h 60"/>
              <a:gd name="T71" fmla="*/ 54 w 54"/>
              <a:gd name="T72" fmla="*/ 60 h 60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54" h="60">
                <a:moveTo>
                  <a:pt x="54" y="30"/>
                </a:moveTo>
                <a:lnTo>
                  <a:pt x="54" y="12"/>
                </a:lnTo>
                <a:lnTo>
                  <a:pt x="48" y="12"/>
                </a:lnTo>
                <a:lnTo>
                  <a:pt x="48" y="6"/>
                </a:lnTo>
                <a:lnTo>
                  <a:pt x="42" y="6"/>
                </a:lnTo>
                <a:lnTo>
                  <a:pt x="36" y="0"/>
                </a:lnTo>
                <a:lnTo>
                  <a:pt x="18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2"/>
                </a:lnTo>
                <a:lnTo>
                  <a:pt x="0" y="42"/>
                </a:lnTo>
                <a:lnTo>
                  <a:pt x="6" y="48"/>
                </a:lnTo>
                <a:lnTo>
                  <a:pt x="6" y="54"/>
                </a:lnTo>
                <a:lnTo>
                  <a:pt x="18" y="54"/>
                </a:lnTo>
                <a:lnTo>
                  <a:pt x="18" y="60"/>
                </a:lnTo>
                <a:lnTo>
                  <a:pt x="30" y="60"/>
                </a:lnTo>
                <a:lnTo>
                  <a:pt x="36" y="54"/>
                </a:lnTo>
                <a:lnTo>
                  <a:pt x="48" y="54"/>
                </a:lnTo>
                <a:lnTo>
                  <a:pt x="48" y="48"/>
                </a:lnTo>
                <a:lnTo>
                  <a:pt x="54" y="42"/>
                </a:lnTo>
                <a:lnTo>
                  <a:pt x="54" y="36"/>
                </a:lnTo>
                <a:lnTo>
                  <a:pt x="54" y="30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3" name="Freeform 179"/>
          <p:cNvSpPr>
            <a:spLocks/>
          </p:cNvSpPr>
          <p:nvPr/>
        </p:nvSpPr>
        <p:spPr bwMode="auto">
          <a:xfrm>
            <a:off x="3748088" y="3395663"/>
            <a:ext cx="95250" cy="85725"/>
          </a:xfrm>
          <a:custGeom>
            <a:avLst/>
            <a:gdLst>
              <a:gd name="T0" fmla="*/ 2147483647 w 60"/>
              <a:gd name="T1" fmla="*/ 2147483647 h 54"/>
              <a:gd name="T2" fmla="*/ 2147483647 w 60"/>
              <a:gd name="T3" fmla="*/ 2147483647 h 54"/>
              <a:gd name="T4" fmla="*/ 2147483647 w 60"/>
              <a:gd name="T5" fmla="*/ 2147483647 h 54"/>
              <a:gd name="T6" fmla="*/ 2147483647 w 60"/>
              <a:gd name="T7" fmla="*/ 2147483647 h 54"/>
              <a:gd name="T8" fmla="*/ 2147483647 w 60"/>
              <a:gd name="T9" fmla="*/ 2147483647 h 54"/>
              <a:gd name="T10" fmla="*/ 2147483647 w 60"/>
              <a:gd name="T11" fmla="*/ 0 h 54"/>
              <a:gd name="T12" fmla="*/ 2147483647 w 60"/>
              <a:gd name="T13" fmla="*/ 0 h 54"/>
              <a:gd name="T14" fmla="*/ 2147483647 w 60"/>
              <a:gd name="T15" fmla="*/ 2147483647 h 54"/>
              <a:gd name="T16" fmla="*/ 2147483647 w 60"/>
              <a:gd name="T17" fmla="*/ 2147483647 h 54"/>
              <a:gd name="T18" fmla="*/ 2147483647 w 60"/>
              <a:gd name="T19" fmla="*/ 2147483647 h 54"/>
              <a:gd name="T20" fmla="*/ 0 w 60"/>
              <a:gd name="T21" fmla="*/ 2147483647 h 54"/>
              <a:gd name="T22" fmla="*/ 0 w 60"/>
              <a:gd name="T23" fmla="*/ 2147483647 h 54"/>
              <a:gd name="T24" fmla="*/ 2147483647 w 60"/>
              <a:gd name="T25" fmla="*/ 2147483647 h 54"/>
              <a:gd name="T26" fmla="*/ 2147483647 w 60"/>
              <a:gd name="T27" fmla="*/ 2147483647 h 54"/>
              <a:gd name="T28" fmla="*/ 2147483647 w 60"/>
              <a:gd name="T29" fmla="*/ 2147483647 h 54"/>
              <a:gd name="T30" fmla="*/ 2147483647 w 60"/>
              <a:gd name="T31" fmla="*/ 2147483647 h 54"/>
              <a:gd name="T32" fmla="*/ 2147483647 w 60"/>
              <a:gd name="T33" fmla="*/ 2147483647 h 54"/>
              <a:gd name="T34" fmla="*/ 2147483647 w 60"/>
              <a:gd name="T35" fmla="*/ 2147483647 h 54"/>
              <a:gd name="T36" fmla="*/ 2147483647 w 60"/>
              <a:gd name="T37" fmla="*/ 2147483647 h 54"/>
              <a:gd name="T38" fmla="*/ 2147483647 w 60"/>
              <a:gd name="T39" fmla="*/ 2147483647 h 54"/>
              <a:gd name="T40" fmla="*/ 2147483647 w 60"/>
              <a:gd name="T41" fmla="*/ 2147483647 h 54"/>
              <a:gd name="T42" fmla="*/ 2147483647 w 60"/>
              <a:gd name="T43" fmla="*/ 2147483647 h 54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60"/>
              <a:gd name="T67" fmla="*/ 0 h 54"/>
              <a:gd name="T68" fmla="*/ 60 w 60"/>
              <a:gd name="T69" fmla="*/ 54 h 54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60" h="54">
                <a:moveTo>
                  <a:pt x="60" y="24"/>
                </a:moveTo>
                <a:lnTo>
                  <a:pt x="60" y="18"/>
                </a:lnTo>
                <a:lnTo>
                  <a:pt x="54" y="18"/>
                </a:lnTo>
                <a:lnTo>
                  <a:pt x="54" y="6"/>
                </a:lnTo>
                <a:lnTo>
                  <a:pt x="48" y="6"/>
                </a:lnTo>
                <a:lnTo>
                  <a:pt x="42" y="0"/>
                </a:lnTo>
                <a:lnTo>
                  <a:pt x="12" y="0"/>
                </a:lnTo>
                <a:lnTo>
                  <a:pt x="12" y="6"/>
                </a:lnTo>
                <a:lnTo>
                  <a:pt x="6" y="6"/>
                </a:lnTo>
                <a:lnTo>
                  <a:pt x="6" y="12"/>
                </a:lnTo>
                <a:lnTo>
                  <a:pt x="0" y="18"/>
                </a:lnTo>
                <a:lnTo>
                  <a:pt x="0" y="36"/>
                </a:lnTo>
                <a:lnTo>
                  <a:pt x="6" y="42"/>
                </a:lnTo>
                <a:lnTo>
                  <a:pt x="6" y="48"/>
                </a:lnTo>
                <a:lnTo>
                  <a:pt x="12" y="48"/>
                </a:lnTo>
                <a:lnTo>
                  <a:pt x="12" y="54"/>
                </a:lnTo>
                <a:lnTo>
                  <a:pt x="42" y="54"/>
                </a:lnTo>
                <a:lnTo>
                  <a:pt x="48" y="48"/>
                </a:lnTo>
                <a:lnTo>
                  <a:pt x="54" y="48"/>
                </a:lnTo>
                <a:lnTo>
                  <a:pt x="54" y="36"/>
                </a:lnTo>
                <a:lnTo>
                  <a:pt x="60" y="30"/>
                </a:lnTo>
                <a:lnTo>
                  <a:pt x="60" y="24"/>
                </a:lnTo>
                <a:close/>
              </a:path>
            </a:pathLst>
          </a:custGeom>
          <a:solidFill>
            <a:srgbClr val="0000FF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4" name="Text Box 180"/>
          <p:cNvSpPr txBox="1">
            <a:spLocks noChangeArrowheads="1"/>
          </p:cNvSpPr>
          <p:nvPr/>
        </p:nvSpPr>
        <p:spPr bwMode="auto">
          <a:xfrm>
            <a:off x="2028825" y="3406775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 dirty="0"/>
              <a:t>7.1±3.9*</a:t>
            </a:r>
          </a:p>
        </p:txBody>
      </p:sp>
      <p:sp>
        <p:nvSpPr>
          <p:cNvPr id="6245" name="Rectangle 182"/>
          <p:cNvSpPr>
            <a:spLocks noChangeArrowheads="1"/>
          </p:cNvSpPr>
          <p:nvPr/>
        </p:nvSpPr>
        <p:spPr bwMode="auto">
          <a:xfrm>
            <a:off x="2133600" y="5067300"/>
            <a:ext cx="246170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Patients </a:t>
            </a:r>
            <a:r>
              <a:rPr lang="en-US" sz="1600" b="1" dirty="0">
                <a:solidFill>
                  <a:srgbClr val="000000"/>
                </a:solidFill>
              </a:rPr>
              <a:t>with </a:t>
            </a: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peak </a:t>
            </a:r>
            <a:r>
              <a:rPr lang="en-US" sz="1600" b="1" dirty="0">
                <a:solidFill>
                  <a:srgbClr val="000000"/>
                </a:solidFill>
              </a:rPr>
              <a:t>GH &lt;5 </a:t>
            </a:r>
            <a:r>
              <a:rPr lang="en-US" sz="1600" b="1" dirty="0">
                <a:solidFill>
                  <a:srgbClr val="000000"/>
                </a:solidFill>
                <a:sym typeface="Symbol" pitchFamily="18" charset="2"/>
              </a:rPr>
              <a:t></a:t>
            </a:r>
            <a:r>
              <a:rPr lang="en-US" sz="1600" b="1" dirty="0" smtClean="0">
                <a:solidFill>
                  <a:srgbClr val="000000"/>
                </a:solidFill>
                <a:sym typeface="Symbol" pitchFamily="18" charset="2"/>
              </a:rPr>
              <a:t>g/L at </a:t>
            </a:r>
            <a:r>
              <a:rPr lang="en-US" sz="1600" b="1" dirty="0" smtClean="0">
                <a:solidFill>
                  <a:srgbClr val="000000"/>
                </a:solidFill>
              </a:rPr>
              <a:t>retest</a:t>
            </a:r>
            <a:endParaRPr lang="en-US" sz="1600" b="1" dirty="0">
              <a:sym typeface="Symbol" pitchFamily="18" charset="2"/>
            </a:endParaRPr>
          </a:p>
        </p:txBody>
      </p:sp>
      <p:sp>
        <p:nvSpPr>
          <p:cNvPr id="6246" name="Text Box 183"/>
          <p:cNvSpPr txBox="1">
            <a:spLocks noChangeArrowheads="1"/>
          </p:cNvSpPr>
          <p:nvPr/>
        </p:nvSpPr>
        <p:spPr bwMode="auto">
          <a:xfrm>
            <a:off x="4589463" y="2743200"/>
            <a:ext cx="941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/>
              <a:t>10.5±3.3*</a:t>
            </a:r>
          </a:p>
        </p:txBody>
      </p:sp>
      <p:sp>
        <p:nvSpPr>
          <p:cNvPr id="6247" name="Text Box 184"/>
          <p:cNvSpPr txBox="1">
            <a:spLocks noChangeArrowheads="1"/>
          </p:cNvSpPr>
          <p:nvPr/>
        </p:nvSpPr>
        <p:spPr bwMode="auto">
          <a:xfrm>
            <a:off x="152400" y="152400"/>
            <a:ext cx="11592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Figure </a:t>
            </a:r>
            <a:r>
              <a:rPr lang="en-US" dirty="0" smtClean="0"/>
              <a:t>4. </a:t>
            </a:r>
            <a:endParaRPr lang="en-US" dirty="0"/>
          </a:p>
        </p:txBody>
      </p:sp>
      <p:sp>
        <p:nvSpPr>
          <p:cNvPr id="6248" name="Text Box 185"/>
          <p:cNvSpPr txBox="1">
            <a:spLocks noChangeArrowheads="1"/>
          </p:cNvSpPr>
          <p:nvPr/>
        </p:nvSpPr>
        <p:spPr bwMode="auto">
          <a:xfrm>
            <a:off x="1676400" y="4518025"/>
            <a:ext cx="77777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 dirty="0"/>
              <a:t>*p&lt;0.001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82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Eli Lilly and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GHD Persistence JCEM 2012</dc:title>
  <dc:creator>QD89707</dc:creator>
  <cp:lastModifiedBy>Charmian Quigley</cp:lastModifiedBy>
  <cp:revision>24</cp:revision>
  <dcterms:created xsi:type="dcterms:W3CDTF">2012-07-28T14:22:13Z</dcterms:created>
  <dcterms:modified xsi:type="dcterms:W3CDTF">2012-10-25T00:05:43Z</dcterms:modified>
</cp:coreProperties>
</file>