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6858000" cy="9144000" type="screen4x3"/>
  <p:notesSz cx="6669088" cy="97536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15620"/>
    <p:restoredTop sz="94660"/>
  </p:normalViewPr>
  <p:slideViewPr>
    <p:cSldViewPr>
      <p:cViewPr varScale="1">
        <p:scale>
          <a:sx n="80" d="100"/>
          <a:sy n="80" d="100"/>
        </p:scale>
        <p:origin x="-2040" y="-78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514350" y="2840568"/>
            <a:ext cx="5829300" cy="1960033"/>
          </a:xfrm>
        </p:spPr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028700" y="5181600"/>
            <a:ext cx="4800600" cy="23368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smtClean="0"/>
              <a:t>Fare clic per modificare lo stile del sottotitolo dello schema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C50116-0C8A-40E9-9CE8-C19F31891B55}" type="datetimeFigureOut">
              <a:rPr lang="it-IT" smtClean="0"/>
              <a:pPr/>
              <a:t>10/04/2014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716BCD-1B69-44B3-8976-CEA6166936E1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C50116-0C8A-40E9-9CE8-C19F31891B55}" type="datetimeFigureOut">
              <a:rPr lang="it-IT" smtClean="0"/>
              <a:pPr/>
              <a:t>10/04/2014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716BCD-1B69-44B3-8976-CEA6166936E1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541735" y="5875867"/>
            <a:ext cx="5829300" cy="181610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541735" y="3875618"/>
            <a:ext cx="5829300" cy="2000249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C50116-0C8A-40E9-9CE8-C19F31891B55}" type="datetimeFigureOut">
              <a:rPr lang="it-IT" smtClean="0"/>
              <a:pPr/>
              <a:t>10/04/2014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716BCD-1B69-44B3-8976-CEA6166936E1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257175" y="2844800"/>
            <a:ext cx="2257425" cy="8045451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2628900" y="2844800"/>
            <a:ext cx="2257425" cy="8045451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C50116-0C8A-40E9-9CE8-C19F31891B55}" type="datetimeFigureOut">
              <a:rPr lang="it-IT" smtClean="0"/>
              <a:pPr/>
              <a:t>10/04/2014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716BCD-1B69-44B3-8976-CEA6166936E1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</p:spPr>
        <p:txBody>
          <a:bodyPr/>
          <a:lstStyle>
            <a:lvl1pPr>
              <a:defRPr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342900" y="2046817"/>
            <a:ext cx="303014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342900" y="2899833"/>
            <a:ext cx="303014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3483769" y="2046817"/>
            <a:ext cx="303133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3483769" y="2899833"/>
            <a:ext cx="303133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7" name="Segnaposto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C50116-0C8A-40E9-9CE8-C19F31891B55}" type="datetimeFigureOut">
              <a:rPr lang="it-IT" smtClean="0"/>
              <a:pPr/>
              <a:t>10/04/2014</a:t>
            </a:fld>
            <a:endParaRPr lang="it-IT"/>
          </a:p>
        </p:txBody>
      </p:sp>
      <p:sp>
        <p:nvSpPr>
          <p:cNvPr id="8" name="Segnaposto piè di pa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egnaposto numero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716BCD-1B69-44B3-8976-CEA6166936E1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C50116-0C8A-40E9-9CE8-C19F31891B55}" type="datetimeFigureOut">
              <a:rPr lang="it-IT" smtClean="0"/>
              <a:pPr/>
              <a:t>10/04/2014</a:t>
            </a:fld>
            <a:endParaRPr lang="it-IT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716BCD-1B69-44B3-8976-CEA6166936E1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C50116-0C8A-40E9-9CE8-C19F31891B55}" type="datetimeFigureOut">
              <a:rPr lang="it-IT" smtClean="0"/>
              <a:pPr/>
              <a:t>10/04/2014</a:t>
            </a:fld>
            <a:endParaRPr lang="it-IT"/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716BCD-1B69-44B3-8976-CEA6166936E1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342900" y="364067"/>
            <a:ext cx="2256235" cy="154940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2681287" y="364067"/>
            <a:ext cx="3833813" cy="7804151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342900" y="1913467"/>
            <a:ext cx="2256235" cy="625475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C50116-0C8A-40E9-9CE8-C19F31891B55}" type="datetimeFigureOut">
              <a:rPr lang="it-IT" smtClean="0"/>
              <a:pPr/>
              <a:t>10/04/2014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716BCD-1B69-44B3-8976-CEA6166936E1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344216" y="6400800"/>
            <a:ext cx="4114800" cy="7556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1344216" y="817033"/>
            <a:ext cx="41148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1344216" y="7156451"/>
            <a:ext cx="4114800" cy="107314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C50116-0C8A-40E9-9CE8-C19F31891B55}" type="datetimeFigureOut">
              <a:rPr lang="it-IT" smtClean="0"/>
              <a:pPr/>
              <a:t>10/04/2014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716BCD-1B69-44B3-8976-CEA6166936E1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C50116-0C8A-40E9-9CE8-C19F31891B55}" type="datetimeFigureOut">
              <a:rPr lang="it-IT" smtClean="0"/>
              <a:pPr/>
              <a:t>10/04/2014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716BCD-1B69-44B3-8976-CEA6166936E1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3729037" y="488951"/>
            <a:ext cx="1157288" cy="10401300"/>
          </a:xfrm>
        </p:spPr>
        <p:txBody>
          <a:bodyPr vert="eaVert"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257175" y="488951"/>
            <a:ext cx="3357563" cy="10401300"/>
          </a:xfrm>
        </p:spPr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C50116-0C8A-40E9-9CE8-C19F31891B55}" type="datetimeFigureOut">
              <a:rPr lang="it-IT" smtClean="0"/>
              <a:pPr/>
              <a:t>10/04/2014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716BCD-1B69-44B3-8976-CEA6166936E1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342900" y="2133601"/>
            <a:ext cx="6172200" cy="603461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2"/>
          </p:nvPr>
        </p:nvSpPr>
        <p:spPr>
          <a:xfrm>
            <a:off x="342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CC50116-0C8A-40E9-9CE8-C19F31891B55}" type="datetimeFigureOut">
              <a:rPr lang="it-IT" smtClean="0"/>
              <a:pPr/>
              <a:t>10/04/2014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3"/>
          </p:nvPr>
        </p:nvSpPr>
        <p:spPr>
          <a:xfrm>
            <a:off x="2343150" y="8475134"/>
            <a:ext cx="21717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4"/>
          </p:nvPr>
        </p:nvSpPr>
        <p:spPr>
          <a:xfrm>
            <a:off x="4914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1716BCD-1B69-44B3-8976-CEA6166936E1}" type="slidenum">
              <a:rPr lang="it-IT" smtClean="0"/>
              <a:pPr/>
              <a:t>‹N›</a:t>
            </a:fld>
            <a:endParaRPr lang="it-I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Box 17"/>
          <p:cNvSpPr txBox="1">
            <a:spLocks noChangeArrowheads="1"/>
          </p:cNvSpPr>
          <p:nvPr/>
        </p:nvSpPr>
        <p:spPr bwMode="auto">
          <a:xfrm>
            <a:off x="5805264" y="8564378"/>
            <a:ext cx="797013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/>
            <a:r>
              <a:rPr lang="en-US" sz="2000" b="1" dirty="0" smtClean="0">
                <a:latin typeface="Times New Roman" pitchFamily="18" charset="0"/>
              </a:rPr>
              <a:t>Fig. 8</a:t>
            </a:r>
            <a:endParaRPr lang="en-US" sz="2000" b="1" dirty="0">
              <a:latin typeface="Times New Roman" pitchFamily="18" charset="0"/>
            </a:endParaRPr>
          </a:p>
        </p:txBody>
      </p:sp>
      <p:sp>
        <p:nvSpPr>
          <p:cNvPr id="8" name="Text Box 17"/>
          <p:cNvSpPr txBox="1">
            <a:spLocks noChangeArrowheads="1"/>
          </p:cNvSpPr>
          <p:nvPr/>
        </p:nvSpPr>
        <p:spPr bwMode="auto">
          <a:xfrm>
            <a:off x="442636" y="4283968"/>
            <a:ext cx="389851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/>
            <a:r>
              <a:rPr lang="en-US" sz="2400" b="1" dirty="0">
                <a:latin typeface="Times New Roman" pitchFamily="18" charset="0"/>
              </a:rPr>
              <a:t>B</a:t>
            </a:r>
          </a:p>
        </p:txBody>
      </p:sp>
      <p:sp>
        <p:nvSpPr>
          <p:cNvPr id="13" name="Line 4"/>
          <p:cNvSpPr>
            <a:spLocks noChangeShapeType="1"/>
          </p:cNvSpPr>
          <p:nvPr/>
        </p:nvSpPr>
        <p:spPr bwMode="auto">
          <a:xfrm flipV="1">
            <a:off x="1893652" y="7706826"/>
            <a:ext cx="4199644" cy="17858"/>
          </a:xfrm>
          <a:prstGeom prst="line">
            <a:avLst/>
          </a:prstGeom>
          <a:noFill/>
          <a:ln w="1905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it-IT"/>
          </a:p>
        </p:txBody>
      </p:sp>
      <p:sp>
        <p:nvSpPr>
          <p:cNvPr id="14" name="Line 11"/>
          <p:cNvSpPr>
            <a:spLocks noChangeShapeType="1"/>
          </p:cNvSpPr>
          <p:nvPr/>
        </p:nvSpPr>
        <p:spPr bwMode="auto">
          <a:xfrm rot="5400000" flipV="1">
            <a:off x="1940858" y="7721322"/>
            <a:ext cx="3175" cy="47625"/>
          </a:xfrm>
          <a:prstGeom prst="line">
            <a:avLst/>
          </a:prstGeom>
          <a:noFill/>
          <a:ln w="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it-IT"/>
          </a:p>
        </p:txBody>
      </p:sp>
      <p:sp>
        <p:nvSpPr>
          <p:cNvPr id="15" name="Rectangle 12"/>
          <p:cNvSpPr>
            <a:spLocks noChangeArrowheads="1"/>
          </p:cNvSpPr>
          <p:nvPr/>
        </p:nvSpPr>
        <p:spPr bwMode="auto">
          <a:xfrm>
            <a:off x="1748769" y="7613373"/>
            <a:ext cx="115416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b="1">
                <a:solidFill>
                  <a:srgbClr val="000000"/>
                </a:solidFill>
                <a:latin typeface="Times New Roman" pitchFamily="18" charset="0"/>
                <a:cs typeface="Arial" pitchFamily="34" charset="0"/>
              </a:rPr>
              <a:t>0</a:t>
            </a:r>
            <a:endParaRPr lang="en-US" b="1">
              <a:latin typeface="Times New Roman" pitchFamily="18" charset="0"/>
              <a:cs typeface="Arial" pitchFamily="34" charset="0"/>
            </a:endParaRPr>
          </a:p>
        </p:txBody>
      </p:sp>
      <p:sp>
        <p:nvSpPr>
          <p:cNvPr id="16" name="Rectangle 13"/>
          <p:cNvSpPr>
            <a:spLocks noChangeArrowheads="1"/>
          </p:cNvSpPr>
          <p:nvPr/>
        </p:nvSpPr>
        <p:spPr bwMode="auto">
          <a:xfrm>
            <a:off x="1621905" y="4572000"/>
            <a:ext cx="205184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600" b="1" dirty="0" smtClean="0">
                <a:solidFill>
                  <a:srgbClr val="000000"/>
                </a:solidFill>
                <a:latin typeface="Times New Roman" pitchFamily="18" charset="0"/>
                <a:cs typeface="Arial" pitchFamily="34" charset="0"/>
              </a:rPr>
              <a:t>20</a:t>
            </a:r>
            <a:endParaRPr lang="en-US" sz="1600" b="1" dirty="0">
              <a:latin typeface="Times New Roman" pitchFamily="18" charset="0"/>
              <a:cs typeface="Arial" pitchFamily="34" charset="0"/>
            </a:endParaRPr>
          </a:p>
        </p:txBody>
      </p:sp>
      <p:sp>
        <p:nvSpPr>
          <p:cNvPr id="17" name="Rectangle 14"/>
          <p:cNvSpPr>
            <a:spLocks noChangeArrowheads="1"/>
          </p:cNvSpPr>
          <p:nvPr/>
        </p:nvSpPr>
        <p:spPr bwMode="auto">
          <a:xfrm>
            <a:off x="1628800" y="6098518"/>
            <a:ext cx="205184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600" b="1" dirty="0" smtClean="0">
                <a:latin typeface="Times New Roman" pitchFamily="18" charset="0"/>
                <a:cs typeface="Arial" pitchFamily="34" charset="0"/>
              </a:rPr>
              <a:t>10</a:t>
            </a:r>
            <a:endParaRPr lang="en-US" sz="1600" b="1" dirty="0">
              <a:latin typeface="Times New Roman" pitchFamily="18" charset="0"/>
              <a:cs typeface="Arial" pitchFamily="34" charset="0"/>
            </a:endParaRPr>
          </a:p>
        </p:txBody>
      </p:sp>
      <p:sp>
        <p:nvSpPr>
          <p:cNvPr id="18" name="Rectangle 18"/>
          <p:cNvSpPr>
            <a:spLocks noChangeArrowheads="1"/>
          </p:cNvSpPr>
          <p:nvPr/>
        </p:nvSpPr>
        <p:spPr bwMode="auto">
          <a:xfrm>
            <a:off x="3978308" y="7130762"/>
            <a:ext cx="179387" cy="578039"/>
          </a:xfrm>
          <a:prstGeom prst="rect">
            <a:avLst/>
          </a:prstGeom>
          <a:solidFill>
            <a:schemeClr val="tx1"/>
          </a:solidFill>
          <a:ln w="17526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it-IT"/>
          </a:p>
        </p:txBody>
      </p:sp>
      <p:sp>
        <p:nvSpPr>
          <p:cNvPr id="21" name="Rectangle 18"/>
          <p:cNvSpPr>
            <a:spLocks noChangeArrowheads="1"/>
          </p:cNvSpPr>
          <p:nvPr/>
        </p:nvSpPr>
        <p:spPr bwMode="auto">
          <a:xfrm>
            <a:off x="2577684" y="7171603"/>
            <a:ext cx="179387" cy="554233"/>
          </a:xfrm>
          <a:prstGeom prst="rect">
            <a:avLst/>
          </a:prstGeom>
          <a:solidFill>
            <a:schemeClr val="tx1"/>
          </a:solidFill>
          <a:ln w="17526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r>
              <a:rPr lang="it-IT" dirty="0" smtClean="0"/>
              <a:t>v</a:t>
            </a:r>
            <a:endParaRPr lang="it-IT" dirty="0"/>
          </a:p>
        </p:txBody>
      </p:sp>
      <p:sp>
        <p:nvSpPr>
          <p:cNvPr id="22" name="Line 28"/>
          <p:cNvSpPr>
            <a:spLocks noChangeShapeType="1"/>
          </p:cNvSpPr>
          <p:nvPr/>
        </p:nvSpPr>
        <p:spPr bwMode="auto">
          <a:xfrm>
            <a:off x="4773167" y="6037569"/>
            <a:ext cx="46039" cy="1588"/>
          </a:xfrm>
          <a:prstGeom prst="line">
            <a:avLst/>
          </a:prstGeom>
          <a:noFill/>
          <a:ln w="1587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it-IT"/>
          </a:p>
        </p:txBody>
      </p:sp>
      <p:sp>
        <p:nvSpPr>
          <p:cNvPr id="23" name="Line 29"/>
          <p:cNvSpPr>
            <a:spLocks noChangeShapeType="1"/>
          </p:cNvSpPr>
          <p:nvPr/>
        </p:nvSpPr>
        <p:spPr bwMode="auto">
          <a:xfrm flipH="1" flipV="1">
            <a:off x="4784786" y="6045506"/>
            <a:ext cx="3175" cy="285750"/>
          </a:xfrm>
          <a:prstGeom prst="line">
            <a:avLst/>
          </a:prstGeom>
          <a:noFill/>
          <a:ln w="1587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it-IT"/>
          </a:p>
        </p:txBody>
      </p:sp>
      <p:sp>
        <p:nvSpPr>
          <p:cNvPr id="25" name="Line 10"/>
          <p:cNvSpPr>
            <a:spLocks noChangeShapeType="1"/>
          </p:cNvSpPr>
          <p:nvPr/>
        </p:nvSpPr>
        <p:spPr bwMode="auto">
          <a:xfrm>
            <a:off x="1874653" y="5922663"/>
            <a:ext cx="60325" cy="1587"/>
          </a:xfrm>
          <a:prstGeom prst="line">
            <a:avLst/>
          </a:prstGeom>
          <a:noFill/>
          <a:ln w="1905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it-IT"/>
          </a:p>
        </p:txBody>
      </p:sp>
      <p:sp>
        <p:nvSpPr>
          <p:cNvPr id="26" name="Line 10"/>
          <p:cNvSpPr>
            <a:spLocks noChangeShapeType="1"/>
          </p:cNvSpPr>
          <p:nvPr/>
        </p:nvSpPr>
        <p:spPr bwMode="auto">
          <a:xfrm>
            <a:off x="1890555" y="5049269"/>
            <a:ext cx="60325" cy="1587"/>
          </a:xfrm>
          <a:prstGeom prst="line">
            <a:avLst/>
          </a:prstGeom>
          <a:noFill/>
          <a:ln w="1905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it-IT"/>
          </a:p>
        </p:txBody>
      </p:sp>
      <p:sp>
        <p:nvSpPr>
          <p:cNvPr id="27" name="Line 10"/>
          <p:cNvSpPr>
            <a:spLocks noChangeShapeType="1"/>
          </p:cNvSpPr>
          <p:nvPr/>
        </p:nvSpPr>
        <p:spPr bwMode="auto">
          <a:xfrm>
            <a:off x="1890555" y="5352065"/>
            <a:ext cx="60325" cy="1587"/>
          </a:xfrm>
          <a:prstGeom prst="line">
            <a:avLst/>
          </a:prstGeom>
          <a:noFill/>
          <a:ln w="1905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it-IT"/>
          </a:p>
        </p:txBody>
      </p:sp>
      <p:sp>
        <p:nvSpPr>
          <p:cNvPr id="28" name="Line 10"/>
          <p:cNvSpPr>
            <a:spLocks noChangeShapeType="1"/>
          </p:cNvSpPr>
          <p:nvPr/>
        </p:nvSpPr>
        <p:spPr bwMode="auto">
          <a:xfrm>
            <a:off x="1882604" y="5640097"/>
            <a:ext cx="60325" cy="1587"/>
          </a:xfrm>
          <a:prstGeom prst="line">
            <a:avLst/>
          </a:prstGeom>
          <a:noFill/>
          <a:ln w="1905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it-IT"/>
          </a:p>
        </p:txBody>
      </p:sp>
      <p:sp>
        <p:nvSpPr>
          <p:cNvPr id="29" name="Line 10"/>
          <p:cNvSpPr>
            <a:spLocks noChangeShapeType="1"/>
          </p:cNvSpPr>
          <p:nvPr/>
        </p:nvSpPr>
        <p:spPr bwMode="auto">
          <a:xfrm>
            <a:off x="1878385" y="7418480"/>
            <a:ext cx="60325" cy="1587"/>
          </a:xfrm>
          <a:prstGeom prst="line">
            <a:avLst/>
          </a:prstGeom>
          <a:noFill/>
          <a:ln w="1905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it-IT"/>
          </a:p>
        </p:txBody>
      </p:sp>
      <p:sp>
        <p:nvSpPr>
          <p:cNvPr id="30" name="Line 10"/>
          <p:cNvSpPr>
            <a:spLocks noChangeShapeType="1"/>
          </p:cNvSpPr>
          <p:nvPr/>
        </p:nvSpPr>
        <p:spPr bwMode="auto">
          <a:xfrm>
            <a:off x="1878385" y="6257054"/>
            <a:ext cx="60325" cy="1587"/>
          </a:xfrm>
          <a:prstGeom prst="line">
            <a:avLst/>
          </a:prstGeom>
          <a:noFill/>
          <a:ln w="1905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it-IT"/>
          </a:p>
        </p:txBody>
      </p:sp>
      <p:sp>
        <p:nvSpPr>
          <p:cNvPr id="31" name="Line 10"/>
          <p:cNvSpPr>
            <a:spLocks noChangeShapeType="1"/>
          </p:cNvSpPr>
          <p:nvPr/>
        </p:nvSpPr>
        <p:spPr bwMode="auto">
          <a:xfrm>
            <a:off x="1878385" y="6553037"/>
            <a:ext cx="60325" cy="1587"/>
          </a:xfrm>
          <a:prstGeom prst="line">
            <a:avLst/>
          </a:prstGeom>
          <a:noFill/>
          <a:ln w="1905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it-IT"/>
          </a:p>
        </p:txBody>
      </p:sp>
      <p:sp>
        <p:nvSpPr>
          <p:cNvPr id="32" name="Line 10"/>
          <p:cNvSpPr>
            <a:spLocks noChangeShapeType="1"/>
          </p:cNvSpPr>
          <p:nvPr/>
        </p:nvSpPr>
        <p:spPr bwMode="auto">
          <a:xfrm>
            <a:off x="1878385" y="6847882"/>
            <a:ext cx="60325" cy="1587"/>
          </a:xfrm>
          <a:prstGeom prst="line">
            <a:avLst/>
          </a:prstGeom>
          <a:noFill/>
          <a:ln w="1905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it-IT"/>
          </a:p>
        </p:txBody>
      </p:sp>
      <p:sp>
        <p:nvSpPr>
          <p:cNvPr id="33" name="Line 10"/>
          <p:cNvSpPr>
            <a:spLocks noChangeShapeType="1"/>
          </p:cNvSpPr>
          <p:nvPr/>
        </p:nvSpPr>
        <p:spPr bwMode="auto">
          <a:xfrm>
            <a:off x="1878385" y="7135914"/>
            <a:ext cx="60325" cy="1587"/>
          </a:xfrm>
          <a:prstGeom prst="line">
            <a:avLst/>
          </a:prstGeom>
          <a:noFill/>
          <a:ln w="1905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it-IT"/>
          </a:p>
        </p:txBody>
      </p:sp>
      <p:sp>
        <p:nvSpPr>
          <p:cNvPr id="34" name="Line 5"/>
          <p:cNvSpPr>
            <a:spLocks noChangeShapeType="1"/>
          </p:cNvSpPr>
          <p:nvPr/>
        </p:nvSpPr>
        <p:spPr bwMode="auto">
          <a:xfrm flipH="1">
            <a:off x="1943069" y="4725112"/>
            <a:ext cx="3470" cy="3055984"/>
          </a:xfrm>
          <a:prstGeom prst="line">
            <a:avLst/>
          </a:prstGeom>
          <a:noFill/>
          <a:ln w="1905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it-IT" dirty="0"/>
          </a:p>
        </p:txBody>
      </p:sp>
      <p:sp>
        <p:nvSpPr>
          <p:cNvPr id="36" name="Line 10"/>
          <p:cNvSpPr>
            <a:spLocks noChangeShapeType="1"/>
          </p:cNvSpPr>
          <p:nvPr/>
        </p:nvSpPr>
        <p:spPr bwMode="auto">
          <a:xfrm>
            <a:off x="1882604" y="4724416"/>
            <a:ext cx="60325" cy="1587"/>
          </a:xfrm>
          <a:prstGeom prst="line">
            <a:avLst/>
          </a:prstGeom>
          <a:noFill/>
          <a:ln w="1905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it-IT"/>
          </a:p>
        </p:txBody>
      </p:sp>
      <p:sp>
        <p:nvSpPr>
          <p:cNvPr id="37" name="Line 28"/>
          <p:cNvSpPr>
            <a:spLocks noChangeShapeType="1"/>
          </p:cNvSpPr>
          <p:nvPr/>
        </p:nvSpPr>
        <p:spPr bwMode="auto">
          <a:xfrm>
            <a:off x="4715713" y="5514973"/>
            <a:ext cx="46039" cy="1588"/>
          </a:xfrm>
          <a:prstGeom prst="line">
            <a:avLst/>
          </a:prstGeom>
          <a:noFill/>
          <a:ln w="1587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it-IT"/>
          </a:p>
        </p:txBody>
      </p:sp>
      <p:sp>
        <p:nvSpPr>
          <p:cNvPr id="38" name="Line 29"/>
          <p:cNvSpPr>
            <a:spLocks noChangeShapeType="1"/>
          </p:cNvSpPr>
          <p:nvPr/>
        </p:nvSpPr>
        <p:spPr bwMode="auto">
          <a:xfrm>
            <a:off x="4735522" y="5518417"/>
            <a:ext cx="5086" cy="142160"/>
          </a:xfrm>
          <a:prstGeom prst="line">
            <a:avLst/>
          </a:prstGeom>
          <a:noFill/>
          <a:ln w="1587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it-IT"/>
          </a:p>
        </p:txBody>
      </p:sp>
      <p:sp>
        <p:nvSpPr>
          <p:cNvPr id="45" name="Line 28"/>
          <p:cNvSpPr>
            <a:spLocks noChangeShapeType="1"/>
          </p:cNvSpPr>
          <p:nvPr/>
        </p:nvSpPr>
        <p:spPr bwMode="auto">
          <a:xfrm>
            <a:off x="4035686" y="6842730"/>
            <a:ext cx="46039" cy="1588"/>
          </a:xfrm>
          <a:prstGeom prst="line">
            <a:avLst/>
          </a:prstGeom>
          <a:noFill/>
          <a:ln w="1587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it-IT"/>
          </a:p>
        </p:txBody>
      </p:sp>
      <p:sp>
        <p:nvSpPr>
          <p:cNvPr id="46" name="Line 29"/>
          <p:cNvSpPr>
            <a:spLocks noChangeShapeType="1"/>
          </p:cNvSpPr>
          <p:nvPr/>
        </p:nvSpPr>
        <p:spPr bwMode="auto">
          <a:xfrm flipH="1" flipV="1">
            <a:off x="4060463" y="6850045"/>
            <a:ext cx="3175" cy="285750"/>
          </a:xfrm>
          <a:prstGeom prst="line">
            <a:avLst/>
          </a:prstGeom>
          <a:noFill/>
          <a:ln w="1587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it-IT"/>
          </a:p>
        </p:txBody>
      </p:sp>
      <p:sp>
        <p:nvSpPr>
          <p:cNvPr id="54" name="Text Box 17"/>
          <p:cNvSpPr txBox="1">
            <a:spLocks noChangeArrowheads="1"/>
          </p:cNvSpPr>
          <p:nvPr/>
        </p:nvSpPr>
        <p:spPr bwMode="auto">
          <a:xfrm>
            <a:off x="69188" y="-72137"/>
            <a:ext cx="407484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/>
            <a:r>
              <a:rPr lang="en-US" sz="2400" b="1" dirty="0">
                <a:latin typeface="Times New Roman" pitchFamily="18" charset="0"/>
              </a:rPr>
              <a:t>A</a:t>
            </a:r>
          </a:p>
        </p:txBody>
      </p:sp>
      <p:sp>
        <p:nvSpPr>
          <p:cNvPr id="57" name="Rectangle 18"/>
          <p:cNvSpPr>
            <a:spLocks noChangeArrowheads="1"/>
          </p:cNvSpPr>
          <p:nvPr/>
        </p:nvSpPr>
        <p:spPr bwMode="auto">
          <a:xfrm>
            <a:off x="4652774" y="5643102"/>
            <a:ext cx="179387" cy="2056681"/>
          </a:xfrm>
          <a:prstGeom prst="rect">
            <a:avLst/>
          </a:prstGeom>
          <a:solidFill>
            <a:schemeClr val="tx1"/>
          </a:solidFill>
          <a:ln w="17526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it-IT"/>
          </a:p>
        </p:txBody>
      </p:sp>
      <p:sp>
        <p:nvSpPr>
          <p:cNvPr id="61" name="Line 28"/>
          <p:cNvSpPr>
            <a:spLocks noChangeShapeType="1"/>
          </p:cNvSpPr>
          <p:nvPr/>
        </p:nvSpPr>
        <p:spPr bwMode="auto">
          <a:xfrm>
            <a:off x="2655865" y="7069889"/>
            <a:ext cx="46039" cy="1588"/>
          </a:xfrm>
          <a:prstGeom prst="line">
            <a:avLst/>
          </a:prstGeom>
          <a:noFill/>
          <a:ln w="1587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it-IT"/>
          </a:p>
        </p:txBody>
      </p:sp>
      <p:sp>
        <p:nvSpPr>
          <p:cNvPr id="62" name="Line 29"/>
          <p:cNvSpPr>
            <a:spLocks noChangeShapeType="1"/>
          </p:cNvSpPr>
          <p:nvPr/>
        </p:nvSpPr>
        <p:spPr bwMode="auto">
          <a:xfrm>
            <a:off x="2675674" y="7073333"/>
            <a:ext cx="5086" cy="142160"/>
          </a:xfrm>
          <a:prstGeom prst="line">
            <a:avLst/>
          </a:prstGeom>
          <a:noFill/>
          <a:ln w="1587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it-IT"/>
          </a:p>
        </p:txBody>
      </p:sp>
      <p:sp>
        <p:nvSpPr>
          <p:cNvPr id="63" name="Text Box 50"/>
          <p:cNvSpPr txBox="1">
            <a:spLocks noChangeArrowheads="1"/>
          </p:cNvSpPr>
          <p:nvPr/>
        </p:nvSpPr>
        <p:spPr bwMode="auto">
          <a:xfrm>
            <a:off x="4509120" y="7689830"/>
            <a:ext cx="764953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/>
            <a:r>
              <a:rPr lang="en-US" sz="1600" b="1" dirty="0" smtClean="0">
                <a:latin typeface="Times New Roman" pitchFamily="18" charset="0"/>
              </a:rPr>
              <a:t>Nef</a:t>
            </a:r>
            <a:r>
              <a:rPr lang="en-US" sz="1600" b="1" baseline="-25000" dirty="0" smtClean="0">
                <a:latin typeface="Times New Roman" pitchFamily="18" charset="0"/>
              </a:rPr>
              <a:t>F12</a:t>
            </a:r>
            <a:r>
              <a:rPr lang="en-US" sz="1600" b="1" dirty="0" smtClean="0">
                <a:latin typeface="Times New Roman" pitchFamily="18" charset="0"/>
              </a:rPr>
              <a:t> </a:t>
            </a:r>
            <a:endParaRPr lang="en-US" sz="1600" b="1" baseline="-25000" dirty="0">
              <a:latin typeface="Times New Roman" pitchFamily="18" charset="0"/>
            </a:endParaRPr>
          </a:p>
        </p:txBody>
      </p:sp>
      <p:sp>
        <p:nvSpPr>
          <p:cNvPr id="66" name="Text Box 50"/>
          <p:cNvSpPr txBox="1">
            <a:spLocks noChangeArrowheads="1"/>
          </p:cNvSpPr>
          <p:nvPr/>
        </p:nvSpPr>
        <p:spPr bwMode="auto">
          <a:xfrm>
            <a:off x="3759780" y="7704727"/>
            <a:ext cx="817852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/>
            <a:r>
              <a:rPr lang="en-US" sz="1600" b="1" dirty="0" smtClean="0">
                <a:latin typeface="Times New Roman" pitchFamily="18" charset="0"/>
              </a:rPr>
              <a:t> Nef</a:t>
            </a:r>
            <a:r>
              <a:rPr lang="en-US" sz="1600" b="1" baseline="-25000" dirty="0" smtClean="0">
                <a:latin typeface="Times New Roman" pitchFamily="18" charset="0"/>
              </a:rPr>
              <a:t>G2A</a:t>
            </a:r>
            <a:endParaRPr lang="en-US" sz="1600" b="1" baseline="-25000" dirty="0">
              <a:latin typeface="Times New Roman" pitchFamily="18" charset="0"/>
            </a:endParaRPr>
          </a:p>
        </p:txBody>
      </p:sp>
      <p:sp>
        <p:nvSpPr>
          <p:cNvPr id="67" name="Text Box 50"/>
          <p:cNvSpPr txBox="1">
            <a:spLocks noChangeArrowheads="1"/>
          </p:cNvSpPr>
          <p:nvPr/>
        </p:nvSpPr>
        <p:spPr bwMode="auto">
          <a:xfrm>
            <a:off x="2367478" y="7723917"/>
            <a:ext cx="550151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/>
            <a:r>
              <a:rPr lang="en-US" sz="1600" b="1" dirty="0" smtClean="0">
                <a:latin typeface="Times New Roman" pitchFamily="18" charset="0"/>
              </a:rPr>
              <a:t>Ctrl</a:t>
            </a:r>
            <a:endParaRPr lang="en-US" sz="1600" b="1" baseline="-25000" dirty="0">
              <a:latin typeface="Times New Roman" pitchFamily="18" charset="0"/>
            </a:endParaRPr>
          </a:p>
        </p:txBody>
      </p:sp>
      <p:sp>
        <p:nvSpPr>
          <p:cNvPr id="70" name="Text Box 239"/>
          <p:cNvSpPr txBox="1">
            <a:spLocks noChangeArrowheads="1"/>
          </p:cNvSpPr>
          <p:nvPr/>
        </p:nvSpPr>
        <p:spPr bwMode="auto">
          <a:xfrm>
            <a:off x="2918606" y="734918"/>
            <a:ext cx="595035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it-IT" b="1" dirty="0" err="1">
                <a:latin typeface="Times New Roman" pitchFamily="18" charset="0"/>
              </a:rPr>
              <a:t>kDa</a:t>
            </a:r>
            <a:endParaRPr lang="it-IT" b="1" dirty="0">
              <a:latin typeface="Times New Roman" pitchFamily="18" charset="0"/>
            </a:endParaRPr>
          </a:p>
        </p:txBody>
      </p:sp>
      <p:sp>
        <p:nvSpPr>
          <p:cNvPr id="71" name="Text Box 231"/>
          <p:cNvSpPr txBox="1">
            <a:spLocks noChangeArrowheads="1"/>
          </p:cNvSpPr>
          <p:nvPr/>
        </p:nvSpPr>
        <p:spPr bwMode="auto">
          <a:xfrm>
            <a:off x="2882851" y="1197466"/>
            <a:ext cx="415498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it-IT" b="1" dirty="0" smtClean="0">
                <a:latin typeface="Times New Roman" pitchFamily="18" charset="0"/>
              </a:rPr>
              <a:t>31</a:t>
            </a:r>
            <a:endParaRPr lang="it-IT" b="1" dirty="0">
              <a:latin typeface="Times New Roman" pitchFamily="18" charset="0"/>
            </a:endParaRPr>
          </a:p>
        </p:txBody>
      </p:sp>
      <p:sp>
        <p:nvSpPr>
          <p:cNvPr id="72" name="Line 233"/>
          <p:cNvSpPr>
            <a:spLocks noChangeShapeType="1"/>
          </p:cNvSpPr>
          <p:nvPr/>
        </p:nvSpPr>
        <p:spPr bwMode="auto">
          <a:xfrm>
            <a:off x="2793561" y="1392282"/>
            <a:ext cx="1524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it-IT"/>
          </a:p>
        </p:txBody>
      </p:sp>
      <p:sp>
        <p:nvSpPr>
          <p:cNvPr id="73" name="Text Box 231"/>
          <p:cNvSpPr txBox="1">
            <a:spLocks noChangeArrowheads="1"/>
          </p:cNvSpPr>
          <p:nvPr/>
        </p:nvSpPr>
        <p:spPr bwMode="auto">
          <a:xfrm>
            <a:off x="2882851" y="1933654"/>
            <a:ext cx="415498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it-IT" b="1" dirty="0" smtClean="0">
                <a:latin typeface="Times New Roman" pitchFamily="18" charset="0"/>
              </a:rPr>
              <a:t>24</a:t>
            </a:r>
            <a:endParaRPr lang="it-IT" b="1" dirty="0">
              <a:latin typeface="Times New Roman" pitchFamily="18" charset="0"/>
            </a:endParaRPr>
          </a:p>
        </p:txBody>
      </p:sp>
      <p:sp>
        <p:nvSpPr>
          <p:cNvPr id="74" name="Line 233"/>
          <p:cNvSpPr>
            <a:spLocks noChangeShapeType="1"/>
          </p:cNvSpPr>
          <p:nvPr/>
        </p:nvSpPr>
        <p:spPr bwMode="auto">
          <a:xfrm>
            <a:off x="2793561" y="2124278"/>
            <a:ext cx="1524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it-IT"/>
          </a:p>
        </p:txBody>
      </p:sp>
      <p:sp>
        <p:nvSpPr>
          <p:cNvPr id="75" name="Text Box 231"/>
          <p:cNvSpPr txBox="1">
            <a:spLocks noChangeArrowheads="1"/>
          </p:cNvSpPr>
          <p:nvPr/>
        </p:nvSpPr>
        <p:spPr bwMode="auto">
          <a:xfrm>
            <a:off x="6267985" y="1151241"/>
            <a:ext cx="415498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r>
              <a:rPr lang="it-IT" b="1" dirty="0" smtClean="0">
                <a:latin typeface="Times New Roman" pitchFamily="18" charset="0"/>
              </a:rPr>
              <a:t>31</a:t>
            </a:r>
            <a:endParaRPr lang="it-IT" b="1" dirty="0">
              <a:latin typeface="Times New Roman" pitchFamily="18" charset="0"/>
            </a:endParaRPr>
          </a:p>
        </p:txBody>
      </p:sp>
      <p:sp>
        <p:nvSpPr>
          <p:cNvPr id="76" name="Line 233"/>
          <p:cNvSpPr>
            <a:spLocks noChangeShapeType="1"/>
          </p:cNvSpPr>
          <p:nvPr/>
        </p:nvSpPr>
        <p:spPr bwMode="auto">
          <a:xfrm>
            <a:off x="6178695" y="1357614"/>
            <a:ext cx="1524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it-IT"/>
          </a:p>
        </p:txBody>
      </p:sp>
      <p:sp>
        <p:nvSpPr>
          <p:cNvPr id="77" name="Text Box 231"/>
          <p:cNvSpPr txBox="1">
            <a:spLocks noChangeArrowheads="1"/>
          </p:cNvSpPr>
          <p:nvPr/>
        </p:nvSpPr>
        <p:spPr bwMode="auto">
          <a:xfrm>
            <a:off x="6267985" y="2052428"/>
            <a:ext cx="415498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it-IT" b="1" dirty="0" smtClean="0">
                <a:latin typeface="Times New Roman" pitchFamily="18" charset="0"/>
              </a:rPr>
              <a:t>24</a:t>
            </a:r>
            <a:endParaRPr lang="it-IT" b="1" dirty="0">
              <a:latin typeface="Times New Roman" pitchFamily="18" charset="0"/>
            </a:endParaRPr>
          </a:p>
        </p:txBody>
      </p:sp>
      <p:sp>
        <p:nvSpPr>
          <p:cNvPr id="78" name="Line 233"/>
          <p:cNvSpPr>
            <a:spLocks noChangeShapeType="1"/>
          </p:cNvSpPr>
          <p:nvPr/>
        </p:nvSpPr>
        <p:spPr bwMode="auto">
          <a:xfrm>
            <a:off x="6178695" y="2243052"/>
            <a:ext cx="1524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it-IT"/>
          </a:p>
        </p:txBody>
      </p:sp>
      <p:sp>
        <p:nvSpPr>
          <p:cNvPr id="79" name="Text Box 50"/>
          <p:cNvSpPr txBox="1">
            <a:spLocks noChangeArrowheads="1"/>
          </p:cNvSpPr>
          <p:nvPr/>
        </p:nvSpPr>
        <p:spPr bwMode="auto">
          <a:xfrm rot="16200000">
            <a:off x="1983046" y="702302"/>
            <a:ext cx="907621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/>
            <a:r>
              <a:rPr lang="en-US" sz="2000" b="1" dirty="0" smtClean="0">
                <a:latin typeface="Times New Roman" pitchFamily="18" charset="0"/>
              </a:rPr>
              <a:t>Nef</a:t>
            </a:r>
            <a:r>
              <a:rPr lang="en-US" sz="2000" b="1" baseline="-25000" dirty="0" smtClean="0">
                <a:latin typeface="Times New Roman" pitchFamily="18" charset="0"/>
              </a:rPr>
              <a:t>F12</a:t>
            </a:r>
            <a:r>
              <a:rPr lang="en-US" sz="2000" b="1" dirty="0" smtClean="0">
                <a:latin typeface="Times New Roman" pitchFamily="18" charset="0"/>
              </a:rPr>
              <a:t> </a:t>
            </a:r>
            <a:endParaRPr lang="en-US" sz="2000" b="1" baseline="-25000" dirty="0">
              <a:latin typeface="Times New Roman" pitchFamily="18" charset="0"/>
            </a:endParaRPr>
          </a:p>
        </p:txBody>
      </p:sp>
      <p:sp>
        <p:nvSpPr>
          <p:cNvPr id="82" name="Text Box 50"/>
          <p:cNvSpPr txBox="1">
            <a:spLocks noChangeArrowheads="1"/>
          </p:cNvSpPr>
          <p:nvPr/>
        </p:nvSpPr>
        <p:spPr bwMode="auto">
          <a:xfrm rot="16200000">
            <a:off x="1389588" y="687880"/>
            <a:ext cx="910827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/>
            <a:r>
              <a:rPr lang="en-US" sz="2000" b="1" dirty="0" smtClean="0">
                <a:latin typeface="Times New Roman" pitchFamily="18" charset="0"/>
              </a:rPr>
              <a:t>Nef</a:t>
            </a:r>
            <a:r>
              <a:rPr lang="en-US" sz="2000" b="1" baseline="-25000" dirty="0" smtClean="0">
                <a:latin typeface="Times New Roman" pitchFamily="18" charset="0"/>
              </a:rPr>
              <a:t>G2A</a:t>
            </a:r>
            <a:endParaRPr lang="en-US" sz="2000" b="1" baseline="-25000" dirty="0">
              <a:latin typeface="Times New Roman" pitchFamily="18" charset="0"/>
            </a:endParaRPr>
          </a:p>
        </p:txBody>
      </p:sp>
      <p:sp>
        <p:nvSpPr>
          <p:cNvPr id="83" name="Text Box 50"/>
          <p:cNvSpPr txBox="1">
            <a:spLocks noChangeArrowheads="1"/>
          </p:cNvSpPr>
          <p:nvPr/>
        </p:nvSpPr>
        <p:spPr bwMode="auto">
          <a:xfrm rot="16200000">
            <a:off x="855119" y="799943"/>
            <a:ext cx="639919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/>
            <a:r>
              <a:rPr lang="en-US" sz="2000" b="1" dirty="0" smtClean="0">
                <a:latin typeface="Times New Roman" pitchFamily="18" charset="0"/>
              </a:rPr>
              <a:t>Ctrl</a:t>
            </a:r>
            <a:endParaRPr lang="en-US" sz="2000" b="1" baseline="-25000" dirty="0">
              <a:latin typeface="Times New Roman" pitchFamily="18" charset="0"/>
            </a:endParaRPr>
          </a:p>
        </p:txBody>
      </p:sp>
      <p:sp>
        <p:nvSpPr>
          <p:cNvPr id="84" name="Text Box 239"/>
          <p:cNvSpPr txBox="1">
            <a:spLocks noChangeArrowheads="1"/>
          </p:cNvSpPr>
          <p:nvPr/>
        </p:nvSpPr>
        <p:spPr bwMode="auto">
          <a:xfrm>
            <a:off x="1521167" y="72946"/>
            <a:ext cx="607859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it-IT" b="1" dirty="0" err="1" smtClean="0">
                <a:latin typeface="Times New Roman" pitchFamily="18" charset="0"/>
              </a:rPr>
              <a:t>cells</a:t>
            </a:r>
            <a:endParaRPr lang="it-IT" b="1" dirty="0">
              <a:latin typeface="Times New Roman" pitchFamily="18" charset="0"/>
            </a:endParaRPr>
          </a:p>
        </p:txBody>
      </p:sp>
      <p:sp>
        <p:nvSpPr>
          <p:cNvPr id="85" name="Text Box 239"/>
          <p:cNvSpPr txBox="1">
            <a:spLocks noChangeArrowheads="1"/>
          </p:cNvSpPr>
          <p:nvPr/>
        </p:nvSpPr>
        <p:spPr bwMode="auto">
          <a:xfrm>
            <a:off x="4655756" y="72946"/>
            <a:ext cx="1107996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it-IT" b="1" dirty="0" err="1" smtClean="0">
                <a:latin typeface="Times New Roman" pitchFamily="18" charset="0"/>
              </a:rPr>
              <a:t>exosomes</a:t>
            </a:r>
            <a:endParaRPr lang="it-IT" b="1" dirty="0">
              <a:latin typeface="Times New Roman" pitchFamily="18" charset="0"/>
            </a:endParaRPr>
          </a:p>
        </p:txBody>
      </p:sp>
      <p:sp>
        <p:nvSpPr>
          <p:cNvPr id="59" name="Line 28"/>
          <p:cNvSpPr>
            <a:spLocks noChangeShapeType="1"/>
          </p:cNvSpPr>
          <p:nvPr/>
        </p:nvSpPr>
        <p:spPr bwMode="auto">
          <a:xfrm>
            <a:off x="3304459" y="4904669"/>
            <a:ext cx="37646" cy="1341"/>
          </a:xfrm>
          <a:prstGeom prst="line">
            <a:avLst/>
          </a:prstGeom>
          <a:noFill/>
          <a:ln w="1587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it-IT"/>
          </a:p>
        </p:txBody>
      </p:sp>
      <p:sp>
        <p:nvSpPr>
          <p:cNvPr id="60" name="Line 29"/>
          <p:cNvSpPr>
            <a:spLocks noChangeShapeType="1"/>
          </p:cNvSpPr>
          <p:nvPr/>
        </p:nvSpPr>
        <p:spPr bwMode="auto">
          <a:xfrm flipH="1" flipV="1">
            <a:off x="3324719" y="4910845"/>
            <a:ext cx="2596" cy="241241"/>
          </a:xfrm>
          <a:prstGeom prst="line">
            <a:avLst/>
          </a:prstGeom>
          <a:noFill/>
          <a:ln w="1587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it-IT"/>
          </a:p>
        </p:txBody>
      </p:sp>
      <p:sp>
        <p:nvSpPr>
          <p:cNvPr id="65" name="Text Box 50"/>
          <p:cNvSpPr txBox="1">
            <a:spLocks noChangeArrowheads="1"/>
          </p:cNvSpPr>
          <p:nvPr/>
        </p:nvSpPr>
        <p:spPr bwMode="auto">
          <a:xfrm>
            <a:off x="2987217" y="7715844"/>
            <a:ext cx="801823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/>
            <a:r>
              <a:rPr lang="en-US" sz="1600" b="1" dirty="0" smtClean="0">
                <a:latin typeface="Times New Roman" pitchFamily="18" charset="0"/>
              </a:rPr>
              <a:t>F12/</a:t>
            </a:r>
          </a:p>
          <a:p>
            <a:pPr algn="ctr"/>
            <a:r>
              <a:rPr lang="en-US" sz="1600" b="1" dirty="0" smtClean="0">
                <a:latin typeface="Times New Roman" pitchFamily="18" charset="0"/>
              </a:rPr>
              <a:t>Hut-78</a:t>
            </a:r>
            <a:endParaRPr lang="en-US" sz="1600" b="1" baseline="-25000" dirty="0">
              <a:latin typeface="Times New Roman" pitchFamily="18" charset="0"/>
            </a:endParaRPr>
          </a:p>
        </p:txBody>
      </p:sp>
      <p:sp>
        <p:nvSpPr>
          <p:cNvPr id="87" name="Line 244"/>
          <p:cNvSpPr>
            <a:spLocks noChangeShapeType="1"/>
          </p:cNvSpPr>
          <p:nvPr/>
        </p:nvSpPr>
        <p:spPr bwMode="auto">
          <a:xfrm>
            <a:off x="561313" y="1635397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it-IT"/>
          </a:p>
        </p:txBody>
      </p:sp>
      <p:sp>
        <p:nvSpPr>
          <p:cNvPr id="88" name="Text Box 239"/>
          <p:cNvSpPr txBox="1">
            <a:spLocks noChangeArrowheads="1"/>
          </p:cNvSpPr>
          <p:nvPr/>
        </p:nvSpPr>
        <p:spPr bwMode="auto">
          <a:xfrm>
            <a:off x="44624" y="1419373"/>
            <a:ext cx="530915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it-IT" b="1" dirty="0" err="1" smtClean="0">
                <a:latin typeface="Times New Roman" pitchFamily="18" charset="0"/>
              </a:rPr>
              <a:t>Nef</a:t>
            </a:r>
            <a:endParaRPr lang="it-IT" b="1" dirty="0">
              <a:latin typeface="Times New Roman" pitchFamily="18" charset="0"/>
            </a:endParaRPr>
          </a:p>
        </p:txBody>
      </p:sp>
      <p:sp>
        <p:nvSpPr>
          <p:cNvPr id="90" name="Line 244"/>
          <p:cNvSpPr>
            <a:spLocks noChangeShapeType="1"/>
          </p:cNvSpPr>
          <p:nvPr/>
        </p:nvSpPr>
        <p:spPr bwMode="auto">
          <a:xfrm>
            <a:off x="4094851" y="1658279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it-IT"/>
          </a:p>
        </p:txBody>
      </p:sp>
      <p:sp>
        <p:nvSpPr>
          <p:cNvPr id="91" name="Text Box 239"/>
          <p:cNvSpPr txBox="1">
            <a:spLocks noChangeArrowheads="1"/>
          </p:cNvSpPr>
          <p:nvPr/>
        </p:nvSpPr>
        <p:spPr bwMode="auto">
          <a:xfrm>
            <a:off x="3572258" y="1442255"/>
            <a:ext cx="530915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it-IT" b="1" dirty="0" err="1" smtClean="0">
                <a:latin typeface="Times New Roman" pitchFamily="18" charset="0"/>
              </a:rPr>
              <a:t>Nef</a:t>
            </a:r>
            <a:endParaRPr lang="it-IT" b="1" dirty="0">
              <a:latin typeface="Times New Roman" pitchFamily="18" charset="0"/>
            </a:endParaRPr>
          </a:p>
        </p:txBody>
      </p:sp>
      <p:sp>
        <p:nvSpPr>
          <p:cNvPr id="93" name="Text Box 168"/>
          <p:cNvSpPr txBox="1">
            <a:spLocks noChangeArrowheads="1"/>
          </p:cNvSpPr>
          <p:nvPr/>
        </p:nvSpPr>
        <p:spPr bwMode="auto">
          <a:xfrm rot="16200000">
            <a:off x="-946" y="5989123"/>
            <a:ext cx="2877967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US" sz="1600" b="1" dirty="0" smtClean="0">
                <a:latin typeface="Times New Roman" pitchFamily="18" charset="0"/>
              </a:rPr>
              <a:t> % HIV-1</a:t>
            </a:r>
            <a:r>
              <a:rPr lang="en-US" sz="1600" b="1" baseline="30000" dirty="0" smtClean="0">
                <a:latin typeface="Times New Roman" pitchFamily="18" charset="0"/>
              </a:rPr>
              <a:t>+</a:t>
            </a:r>
            <a:r>
              <a:rPr lang="en-US" sz="1600" b="1" dirty="0" smtClean="0">
                <a:latin typeface="Times New Roman" pitchFamily="18" charset="0"/>
              </a:rPr>
              <a:t> cells: fold increase </a:t>
            </a:r>
            <a:endParaRPr lang="en-US" sz="1600" b="1" dirty="0">
              <a:latin typeface="Times New Roman" pitchFamily="18" charset="0"/>
            </a:endParaRPr>
          </a:p>
        </p:txBody>
      </p:sp>
      <p:sp>
        <p:nvSpPr>
          <p:cNvPr id="89" name="Text Box 239"/>
          <p:cNvSpPr txBox="1">
            <a:spLocks noChangeArrowheads="1"/>
          </p:cNvSpPr>
          <p:nvPr/>
        </p:nvSpPr>
        <p:spPr bwMode="auto">
          <a:xfrm>
            <a:off x="1124744" y="2483768"/>
            <a:ext cx="1345753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it-IT" b="1" dirty="0" smtClean="0">
                <a:latin typeface="Symbol" pitchFamily="18" charset="2"/>
              </a:rPr>
              <a:t>a</a:t>
            </a:r>
            <a:r>
              <a:rPr lang="it-IT" b="1" dirty="0" smtClean="0">
                <a:latin typeface="Times New Roman" pitchFamily="18" charset="0"/>
              </a:rPr>
              <a:t>HIV-1 </a:t>
            </a:r>
            <a:r>
              <a:rPr lang="it-IT" b="1" dirty="0" err="1" smtClean="0">
                <a:latin typeface="Times New Roman" pitchFamily="18" charset="0"/>
              </a:rPr>
              <a:t>Nef</a:t>
            </a:r>
            <a:endParaRPr lang="it-IT" b="1" dirty="0">
              <a:latin typeface="Times New Roman" pitchFamily="18" charset="0"/>
            </a:endParaRPr>
          </a:p>
        </p:txBody>
      </p:sp>
      <p:sp>
        <p:nvSpPr>
          <p:cNvPr id="92" name="Text Box 239"/>
          <p:cNvSpPr txBox="1">
            <a:spLocks noChangeArrowheads="1"/>
          </p:cNvSpPr>
          <p:nvPr/>
        </p:nvSpPr>
        <p:spPr bwMode="auto">
          <a:xfrm>
            <a:off x="1292510" y="4082851"/>
            <a:ext cx="113685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it-IT" b="1" dirty="0" smtClean="0">
                <a:latin typeface="Symbol" pitchFamily="18" charset="2"/>
              </a:rPr>
              <a:t>a  </a:t>
            </a:r>
            <a:r>
              <a:rPr lang="it-IT" b="1" dirty="0" err="1" smtClean="0">
                <a:latin typeface="Symbol" pitchFamily="18" charset="2"/>
              </a:rPr>
              <a:t>b</a:t>
            </a:r>
            <a:r>
              <a:rPr lang="it-IT" b="1" dirty="0" err="1" smtClean="0">
                <a:latin typeface="Times New Roman" pitchFamily="18" charset="0"/>
                <a:cs typeface="Times New Roman" pitchFamily="18" charset="0"/>
              </a:rPr>
              <a:t>-actin</a:t>
            </a:r>
            <a:endParaRPr lang="it-IT" b="1" dirty="0">
              <a:latin typeface="Times New Roman" pitchFamily="18" charset="0"/>
            </a:endParaRPr>
          </a:p>
        </p:txBody>
      </p:sp>
      <p:sp>
        <p:nvSpPr>
          <p:cNvPr id="94" name="Text Box 231"/>
          <p:cNvSpPr txBox="1">
            <a:spLocks noChangeArrowheads="1"/>
          </p:cNvSpPr>
          <p:nvPr/>
        </p:nvSpPr>
        <p:spPr bwMode="auto">
          <a:xfrm>
            <a:off x="2965976" y="3650803"/>
            <a:ext cx="415498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it-IT" b="1" dirty="0">
                <a:latin typeface="Times New Roman" pitchFamily="18" charset="0"/>
              </a:rPr>
              <a:t>4</a:t>
            </a:r>
            <a:r>
              <a:rPr lang="it-IT" b="1" dirty="0" smtClean="0">
                <a:latin typeface="Times New Roman" pitchFamily="18" charset="0"/>
              </a:rPr>
              <a:t>2</a:t>
            </a:r>
            <a:endParaRPr lang="it-IT" b="1" dirty="0">
              <a:latin typeface="Times New Roman" pitchFamily="18" charset="0"/>
            </a:endParaRPr>
          </a:p>
        </p:txBody>
      </p:sp>
      <p:sp>
        <p:nvSpPr>
          <p:cNvPr id="95" name="Line 233"/>
          <p:cNvSpPr>
            <a:spLocks noChangeShapeType="1"/>
          </p:cNvSpPr>
          <p:nvPr/>
        </p:nvSpPr>
        <p:spPr bwMode="auto">
          <a:xfrm>
            <a:off x="2876686" y="3845619"/>
            <a:ext cx="1524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it-IT"/>
          </a:p>
        </p:txBody>
      </p:sp>
      <p:sp>
        <p:nvSpPr>
          <p:cNvPr id="96" name="Text Box 239"/>
          <p:cNvSpPr txBox="1">
            <a:spLocks noChangeArrowheads="1"/>
          </p:cNvSpPr>
          <p:nvPr/>
        </p:nvSpPr>
        <p:spPr bwMode="auto">
          <a:xfrm>
            <a:off x="4785179" y="4096551"/>
            <a:ext cx="116410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it-IT" b="1" dirty="0" smtClean="0">
                <a:latin typeface="Symbol" pitchFamily="18" charset="2"/>
              </a:rPr>
              <a:t>a</a:t>
            </a:r>
            <a:r>
              <a:rPr lang="it-IT" b="1" dirty="0" smtClean="0">
                <a:latin typeface="Times New Roman" pitchFamily="18" charset="0"/>
                <a:cs typeface="Times New Roman" pitchFamily="18" charset="0"/>
              </a:rPr>
              <a:t>ICAM-1</a:t>
            </a:r>
            <a:endParaRPr lang="it-IT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7" name="Text Box 50"/>
          <p:cNvSpPr txBox="1">
            <a:spLocks noChangeArrowheads="1"/>
          </p:cNvSpPr>
          <p:nvPr/>
        </p:nvSpPr>
        <p:spPr bwMode="auto">
          <a:xfrm rot="16200000">
            <a:off x="5399652" y="673800"/>
            <a:ext cx="907621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/>
            <a:r>
              <a:rPr lang="en-US" sz="2000" b="1" dirty="0" smtClean="0">
                <a:latin typeface="Times New Roman" pitchFamily="18" charset="0"/>
              </a:rPr>
              <a:t>Nef</a:t>
            </a:r>
            <a:r>
              <a:rPr lang="en-US" sz="2000" b="1" baseline="-25000" dirty="0" smtClean="0">
                <a:latin typeface="Times New Roman" pitchFamily="18" charset="0"/>
              </a:rPr>
              <a:t>F12</a:t>
            </a:r>
            <a:r>
              <a:rPr lang="en-US" sz="2000" b="1" dirty="0" smtClean="0">
                <a:latin typeface="Times New Roman" pitchFamily="18" charset="0"/>
              </a:rPr>
              <a:t> </a:t>
            </a:r>
            <a:endParaRPr lang="en-US" sz="2000" b="1" baseline="-25000" dirty="0">
              <a:latin typeface="Times New Roman" pitchFamily="18" charset="0"/>
            </a:endParaRPr>
          </a:p>
        </p:txBody>
      </p:sp>
      <p:sp>
        <p:nvSpPr>
          <p:cNvPr id="98" name="Text Box 50"/>
          <p:cNvSpPr txBox="1">
            <a:spLocks noChangeArrowheads="1"/>
          </p:cNvSpPr>
          <p:nvPr/>
        </p:nvSpPr>
        <p:spPr bwMode="auto">
          <a:xfrm rot="16200000">
            <a:off x="4812693" y="694830"/>
            <a:ext cx="910827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/>
            <a:r>
              <a:rPr lang="en-US" sz="2000" b="1" dirty="0" smtClean="0">
                <a:latin typeface="Times New Roman" pitchFamily="18" charset="0"/>
              </a:rPr>
              <a:t>Nef</a:t>
            </a:r>
            <a:r>
              <a:rPr lang="en-US" sz="2000" b="1" baseline="-25000" dirty="0" smtClean="0">
                <a:latin typeface="Times New Roman" pitchFamily="18" charset="0"/>
              </a:rPr>
              <a:t>G2A</a:t>
            </a:r>
            <a:endParaRPr lang="en-US" sz="2000" b="1" baseline="-25000" dirty="0">
              <a:latin typeface="Times New Roman" pitchFamily="18" charset="0"/>
            </a:endParaRPr>
          </a:p>
        </p:txBody>
      </p:sp>
      <p:sp>
        <p:nvSpPr>
          <p:cNvPr id="99" name="Text Box 50"/>
          <p:cNvSpPr txBox="1">
            <a:spLocks noChangeArrowheads="1"/>
          </p:cNvSpPr>
          <p:nvPr/>
        </p:nvSpPr>
        <p:spPr bwMode="auto">
          <a:xfrm rot="16200000">
            <a:off x="4329429" y="806893"/>
            <a:ext cx="639919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/>
            <a:r>
              <a:rPr lang="en-US" sz="2000" b="1" dirty="0" smtClean="0">
                <a:latin typeface="Times New Roman" pitchFamily="18" charset="0"/>
              </a:rPr>
              <a:t>Ctrl</a:t>
            </a:r>
            <a:endParaRPr lang="en-US" sz="2000" b="1" baseline="-25000" dirty="0">
              <a:latin typeface="Times New Roman" pitchFamily="18" charset="0"/>
            </a:endParaRPr>
          </a:p>
        </p:txBody>
      </p:sp>
      <p:sp>
        <p:nvSpPr>
          <p:cNvPr id="100" name="Text Box 231"/>
          <p:cNvSpPr txBox="1">
            <a:spLocks noChangeArrowheads="1"/>
          </p:cNvSpPr>
          <p:nvPr/>
        </p:nvSpPr>
        <p:spPr bwMode="auto">
          <a:xfrm>
            <a:off x="6384171" y="3795437"/>
            <a:ext cx="415498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it-IT" b="1" dirty="0" smtClean="0">
                <a:latin typeface="Times New Roman" pitchFamily="18" charset="0"/>
              </a:rPr>
              <a:t>76</a:t>
            </a:r>
            <a:endParaRPr lang="it-IT" b="1" dirty="0">
              <a:latin typeface="Times New Roman" pitchFamily="18" charset="0"/>
            </a:endParaRPr>
          </a:p>
        </p:txBody>
      </p:sp>
      <p:sp>
        <p:nvSpPr>
          <p:cNvPr id="101" name="Line 233"/>
          <p:cNvSpPr>
            <a:spLocks noChangeShapeType="1"/>
          </p:cNvSpPr>
          <p:nvPr/>
        </p:nvSpPr>
        <p:spPr bwMode="auto">
          <a:xfrm>
            <a:off x="6285916" y="4000597"/>
            <a:ext cx="1524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it-IT"/>
          </a:p>
        </p:txBody>
      </p:sp>
      <p:sp>
        <p:nvSpPr>
          <p:cNvPr id="102" name="Text Box 239"/>
          <p:cNvSpPr txBox="1">
            <a:spLocks noChangeArrowheads="1"/>
          </p:cNvSpPr>
          <p:nvPr/>
        </p:nvSpPr>
        <p:spPr bwMode="auto">
          <a:xfrm>
            <a:off x="6159724" y="849459"/>
            <a:ext cx="595035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it-IT" b="1" dirty="0" err="1">
                <a:latin typeface="Times New Roman" pitchFamily="18" charset="0"/>
              </a:rPr>
              <a:t>kDa</a:t>
            </a:r>
            <a:endParaRPr lang="it-IT" b="1" dirty="0">
              <a:latin typeface="Times New Roman" pitchFamily="18" charset="0"/>
            </a:endParaRPr>
          </a:p>
        </p:txBody>
      </p:sp>
      <p:sp>
        <p:nvSpPr>
          <p:cNvPr id="103" name="Text Box 239"/>
          <p:cNvSpPr txBox="1">
            <a:spLocks noChangeArrowheads="1"/>
          </p:cNvSpPr>
          <p:nvPr/>
        </p:nvSpPr>
        <p:spPr bwMode="auto">
          <a:xfrm>
            <a:off x="4641577" y="2411760"/>
            <a:ext cx="1345753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it-IT" b="1" dirty="0" smtClean="0">
                <a:latin typeface="Symbol" pitchFamily="18" charset="2"/>
              </a:rPr>
              <a:t>a</a:t>
            </a:r>
            <a:r>
              <a:rPr lang="it-IT" b="1" dirty="0" smtClean="0">
                <a:latin typeface="Times New Roman" pitchFamily="18" charset="0"/>
              </a:rPr>
              <a:t>HIV-1 </a:t>
            </a:r>
            <a:r>
              <a:rPr lang="it-IT" b="1" dirty="0" err="1" smtClean="0">
                <a:latin typeface="Times New Roman" pitchFamily="18" charset="0"/>
              </a:rPr>
              <a:t>Nef</a:t>
            </a:r>
            <a:endParaRPr lang="it-IT" b="1" dirty="0">
              <a:latin typeface="Times New Roman" pitchFamily="18" charset="0"/>
            </a:endParaRPr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>
            <a:lum bright="-10000"/>
          </a:blip>
          <a:srcRect/>
          <a:stretch>
            <a:fillRect/>
          </a:stretch>
        </p:blipFill>
        <p:spPr bwMode="auto">
          <a:xfrm>
            <a:off x="799728" y="1259632"/>
            <a:ext cx="1981200" cy="1092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3" cstate="print">
            <a:lum bright="-10000"/>
          </a:blip>
          <a:srcRect/>
          <a:stretch>
            <a:fillRect/>
          </a:stretch>
        </p:blipFill>
        <p:spPr bwMode="auto">
          <a:xfrm>
            <a:off x="4437112" y="1259632"/>
            <a:ext cx="1728192" cy="10994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33" name="Picture 9"/>
          <p:cNvPicPr>
            <a:picLocks noChangeAspect="1" noChangeArrowheads="1"/>
          </p:cNvPicPr>
          <p:nvPr/>
        </p:nvPicPr>
        <p:blipFill>
          <a:blip r:embed="rId4" cstate="print">
            <a:lum bright="20000"/>
          </a:blip>
          <a:srcRect b="15427"/>
          <a:stretch>
            <a:fillRect/>
          </a:stretch>
        </p:blipFill>
        <p:spPr bwMode="auto">
          <a:xfrm>
            <a:off x="812204" y="3218755"/>
            <a:ext cx="2016224" cy="8807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6" name="Rectangle 18"/>
          <p:cNvSpPr>
            <a:spLocks noChangeArrowheads="1"/>
          </p:cNvSpPr>
          <p:nvPr/>
        </p:nvSpPr>
        <p:spPr bwMode="auto">
          <a:xfrm>
            <a:off x="3242044" y="5114539"/>
            <a:ext cx="179387" cy="2596170"/>
          </a:xfrm>
          <a:prstGeom prst="rect">
            <a:avLst/>
          </a:prstGeom>
          <a:solidFill>
            <a:schemeClr val="tx1"/>
          </a:solidFill>
          <a:ln w="17526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it-IT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5" cstate="print">
            <a:lum bright="10000"/>
          </a:blip>
          <a:srcRect/>
          <a:stretch>
            <a:fillRect/>
          </a:stretch>
        </p:blipFill>
        <p:spPr bwMode="auto">
          <a:xfrm>
            <a:off x="4509120" y="3203848"/>
            <a:ext cx="1728192" cy="8933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1" name="Text Box 239"/>
          <p:cNvSpPr txBox="1">
            <a:spLocks noChangeArrowheads="1"/>
          </p:cNvSpPr>
          <p:nvPr/>
        </p:nvSpPr>
        <p:spPr bwMode="auto">
          <a:xfrm>
            <a:off x="1802103" y="7680219"/>
            <a:ext cx="595035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it-IT" b="1" dirty="0" err="1" smtClean="0">
                <a:latin typeface="Times New Roman" pitchFamily="18" charset="0"/>
              </a:rPr>
              <a:t>exo</a:t>
            </a:r>
            <a:r>
              <a:rPr lang="it-IT" b="1" dirty="0" smtClean="0">
                <a:latin typeface="Times New Roman" pitchFamily="18" charset="0"/>
              </a:rPr>
              <a:t>:</a:t>
            </a:r>
            <a:endParaRPr lang="it-IT" b="1" dirty="0">
              <a:latin typeface="Times New Roman" pitchFamily="18" charset="0"/>
            </a:endParaRPr>
          </a:p>
        </p:txBody>
      </p:sp>
      <p:sp>
        <p:nvSpPr>
          <p:cNvPr id="110" name="Text Box 56"/>
          <p:cNvSpPr txBox="1">
            <a:spLocks noChangeArrowheads="1"/>
          </p:cNvSpPr>
          <p:nvPr/>
        </p:nvSpPr>
        <p:spPr bwMode="auto">
          <a:xfrm>
            <a:off x="2849672" y="4409649"/>
            <a:ext cx="291296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/>
            <a:r>
              <a:rPr lang="it-IT" sz="1400" b="1" dirty="0" smtClean="0">
                <a:latin typeface="Times New Roman" pitchFamily="18" charset="0"/>
              </a:rPr>
              <a:t>*</a:t>
            </a:r>
            <a:endParaRPr lang="it-IT" sz="1400" b="1" dirty="0">
              <a:latin typeface="Times New Roman" pitchFamily="18" charset="0"/>
            </a:endParaRPr>
          </a:p>
        </p:txBody>
      </p:sp>
      <p:cxnSp>
        <p:nvCxnSpPr>
          <p:cNvPr id="111" name="Connettore 1 110"/>
          <p:cNvCxnSpPr/>
          <p:nvPr/>
        </p:nvCxnSpPr>
        <p:spPr>
          <a:xfrm flipV="1">
            <a:off x="2635782" y="4632985"/>
            <a:ext cx="701552" cy="52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2" name="Connettore 1 111"/>
          <p:cNvCxnSpPr/>
          <p:nvPr/>
        </p:nvCxnSpPr>
        <p:spPr>
          <a:xfrm flipH="1" flipV="1">
            <a:off x="2635832" y="4626076"/>
            <a:ext cx="2632" cy="194055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3" name="Connettore 1 112"/>
          <p:cNvCxnSpPr/>
          <p:nvPr/>
        </p:nvCxnSpPr>
        <p:spPr>
          <a:xfrm flipH="1" flipV="1">
            <a:off x="3325100" y="4640768"/>
            <a:ext cx="2632" cy="194055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5" name="Text Box 56"/>
          <p:cNvSpPr txBox="1">
            <a:spLocks noChangeArrowheads="1"/>
          </p:cNvSpPr>
          <p:nvPr/>
        </p:nvSpPr>
        <p:spPr bwMode="auto">
          <a:xfrm>
            <a:off x="3493229" y="4190015"/>
            <a:ext cx="291296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/>
            <a:r>
              <a:rPr lang="it-IT" sz="1400" b="1" dirty="0" smtClean="0">
                <a:latin typeface="Times New Roman" pitchFamily="18" charset="0"/>
              </a:rPr>
              <a:t>*</a:t>
            </a:r>
            <a:endParaRPr lang="it-IT" sz="1400" b="1" dirty="0">
              <a:latin typeface="Times New Roman" pitchFamily="18" charset="0"/>
            </a:endParaRPr>
          </a:p>
        </p:txBody>
      </p:sp>
      <p:cxnSp>
        <p:nvCxnSpPr>
          <p:cNvPr id="116" name="Connettore 1 115"/>
          <p:cNvCxnSpPr/>
          <p:nvPr/>
        </p:nvCxnSpPr>
        <p:spPr>
          <a:xfrm>
            <a:off x="2621874" y="4413354"/>
            <a:ext cx="2184431" cy="18353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7" name="Connettore 1 116"/>
          <p:cNvCxnSpPr/>
          <p:nvPr/>
        </p:nvCxnSpPr>
        <p:spPr>
          <a:xfrm flipH="1" flipV="1">
            <a:off x="4796589" y="4427984"/>
            <a:ext cx="2632" cy="194055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9" name="Connettore 1 118"/>
          <p:cNvCxnSpPr/>
          <p:nvPr/>
        </p:nvCxnSpPr>
        <p:spPr>
          <a:xfrm flipH="1" flipV="1">
            <a:off x="2624142" y="4409968"/>
            <a:ext cx="2632" cy="194055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504</TotalTime>
  <Words>53</Words>
  <Application>Microsoft Office PowerPoint</Application>
  <PresentationFormat>Presentazione su schermo (4:3)</PresentationFormat>
  <Paragraphs>38</Paragraphs>
  <Slides>1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Titoli diapositive</vt:lpstr>
      </vt:variant>
      <vt:variant>
        <vt:i4>1</vt:i4>
      </vt:variant>
    </vt:vector>
  </HeadingPairs>
  <TitlesOfParts>
    <vt:vector size="2" baseType="lpstr">
      <vt:lpstr>Tema di Office</vt:lpstr>
      <vt:lpstr>Diapositiva 1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federico_maurizio</dc:creator>
  <cp:lastModifiedBy>federico_maurizio</cp:lastModifiedBy>
  <cp:revision>74</cp:revision>
  <dcterms:created xsi:type="dcterms:W3CDTF">2013-09-06T10:26:07Z</dcterms:created>
  <dcterms:modified xsi:type="dcterms:W3CDTF">2014-04-10T12:01:25Z</dcterms:modified>
</cp:coreProperties>
</file>