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7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534EA-87A8-4B85-8B1B-4136F17D9414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E7D3-CA55-4A7D-A88F-154D4BE6BA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534EA-87A8-4B85-8B1B-4136F17D9414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E7D3-CA55-4A7D-A88F-154D4BE6BA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534EA-87A8-4B85-8B1B-4136F17D9414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E7D3-CA55-4A7D-A88F-154D4BE6BA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534EA-87A8-4B85-8B1B-4136F17D9414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E7D3-CA55-4A7D-A88F-154D4BE6BA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534EA-87A8-4B85-8B1B-4136F17D9414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E7D3-CA55-4A7D-A88F-154D4BE6BA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534EA-87A8-4B85-8B1B-4136F17D9414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E7D3-CA55-4A7D-A88F-154D4BE6BA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534EA-87A8-4B85-8B1B-4136F17D9414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E7D3-CA55-4A7D-A88F-154D4BE6BA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534EA-87A8-4B85-8B1B-4136F17D9414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E7D3-CA55-4A7D-A88F-154D4BE6BA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534EA-87A8-4B85-8B1B-4136F17D9414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E7D3-CA55-4A7D-A88F-154D4BE6BA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534EA-87A8-4B85-8B1B-4136F17D9414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E7D3-CA55-4A7D-A88F-154D4BE6BA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534EA-87A8-4B85-8B1B-4136F17D9414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E7D3-CA55-4A7D-A88F-154D4BE6BA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534EA-87A8-4B85-8B1B-4136F17D9414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5E7D3-CA55-4A7D-A88F-154D4BE6BAB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5791200"/>
            <a:ext cx="8915400" cy="930275"/>
          </a:xfrm>
        </p:spPr>
        <p:txBody>
          <a:bodyPr/>
          <a:lstStyle/>
          <a:p>
            <a:pPr algn="just"/>
            <a:r>
              <a:rPr lang="en-US" sz="1100" b="1" dirty="0" smtClean="0">
                <a:latin typeface="Arial" pitchFamily="34" charset="0"/>
                <a:cs typeface="Arial" pitchFamily="34" charset="0"/>
              </a:rPr>
              <a:t>Table 1. </a:t>
            </a:r>
            <a:r>
              <a:rPr lang="en-US" sz="1100" b="1" i="1" dirty="0" smtClean="0">
                <a:latin typeface="Arial" pitchFamily="34" charset="0"/>
                <a:cs typeface="Arial" pitchFamily="34" charset="0"/>
              </a:rPr>
              <a:t>Vaccine groups and regimen of non-human primate study. 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 Each animal was vaccinated 3 times week 0, 4 and 8. Each vaccine was given in combination alum </a:t>
            </a:r>
            <a:r>
              <a:rPr lang="en-US" sz="1100" dirty="0" err="1" smtClean="0">
                <a:latin typeface="Arial" pitchFamily="34" charset="0"/>
                <a:cs typeface="Arial" pitchFamily="34" charset="0"/>
              </a:rPr>
              <a:t>imject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© as an adjuvant. The table gives the vaccine groups, the identification number of animals in each group and the vaccine and treatment (in the case of group 3) received by the animals</a:t>
            </a:r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12086"/>
              </p:ext>
            </p:extLst>
          </p:nvPr>
        </p:nvGraphicFramePr>
        <p:xfrm>
          <a:off x="990600" y="1397000"/>
          <a:ext cx="6629400" cy="25654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371600"/>
                <a:gridCol w="1447800"/>
                <a:gridCol w="2152650"/>
                <a:gridCol w="1657350"/>
              </a:tblGrid>
              <a:tr h="6413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cs typeface="Arial" pitchFamily="34" charset="0"/>
                        </a:rPr>
                        <a:t>Vaccine Group</a:t>
                      </a:r>
                      <a:endParaRPr lang="en-US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cs typeface="Arial" pitchFamily="34" charset="0"/>
                        </a:rPr>
                        <a:t>Animal Numbers</a:t>
                      </a:r>
                      <a:endParaRPr lang="en-US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cs typeface="Arial" pitchFamily="34" charset="0"/>
                        </a:rPr>
                        <a:t>Vaccine Given</a:t>
                      </a:r>
                      <a:endParaRPr lang="en-US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cs typeface="Arial" pitchFamily="34" charset="0"/>
                        </a:rPr>
                        <a:t>Other Treatment</a:t>
                      </a:r>
                      <a:endParaRPr lang="en-US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6413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rial" pitchFamily="34" charset="0"/>
                          <a:cs typeface="Arial" pitchFamily="34" charset="0"/>
                        </a:rPr>
                        <a:t>Group 1</a:t>
                      </a:r>
                      <a:endParaRPr lang="en-US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Arial" pitchFamily="34" charset="0"/>
                          <a:cs typeface="Arial" pitchFamily="34" charset="0"/>
                        </a:rPr>
                        <a:t>N1,N2,N3,N4</a:t>
                      </a:r>
                      <a:endParaRPr lang="en-US" sz="11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Arial" pitchFamily="34" charset="0"/>
                          <a:cs typeface="Arial" pitchFamily="34" charset="0"/>
                        </a:rPr>
                        <a:t>Adjuvant only</a:t>
                      </a:r>
                      <a:endParaRPr lang="en-US" sz="11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6413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Arial" pitchFamily="34" charset="0"/>
                          <a:cs typeface="Arial" pitchFamily="34" charset="0"/>
                        </a:rPr>
                        <a:t>Group 2</a:t>
                      </a:r>
                      <a:endParaRPr lang="en-US" sz="11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rial" pitchFamily="34" charset="0"/>
                          <a:cs typeface="Arial" pitchFamily="34" charset="0"/>
                        </a:rPr>
                        <a:t>P1,P2,P3,P4</a:t>
                      </a:r>
                      <a:endParaRPr lang="en-US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rial" pitchFamily="34" charset="0"/>
                          <a:cs typeface="Arial" pitchFamily="34" charset="0"/>
                        </a:rPr>
                        <a:t>Mixture of </a:t>
                      </a:r>
                      <a:r>
                        <a:rPr lang="en-US" sz="1000" dirty="0" smtClean="0">
                          <a:latin typeface="Arial" pitchFamily="34" charset="0"/>
                          <a:cs typeface="Arial" pitchFamily="34" charset="0"/>
                        </a:rPr>
                        <a:t>Con</a:t>
                      </a:r>
                      <a:r>
                        <a:rPr lang="en-US" sz="1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dirty="0" smtClean="0">
                          <a:latin typeface="Arial" pitchFamily="34" charset="0"/>
                          <a:cs typeface="Arial" pitchFamily="34" charset="0"/>
                        </a:rPr>
                        <a:t>A,B,C,E </a:t>
                      </a:r>
                      <a:r>
                        <a:rPr lang="en-US" sz="1000" dirty="0" err="1">
                          <a:latin typeface="Arial" pitchFamily="34" charset="0"/>
                          <a:cs typeface="Arial" pitchFamily="34" charset="0"/>
                        </a:rPr>
                        <a:t>Env</a:t>
                      </a:r>
                      <a:r>
                        <a:rPr lang="en-US" sz="10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baseline="-25000" dirty="0">
                          <a:latin typeface="Arial" pitchFamily="34" charset="0"/>
                          <a:cs typeface="Arial" pitchFamily="34" charset="0"/>
                        </a:rPr>
                        <a:t>gp140</a:t>
                      </a:r>
                      <a:endParaRPr lang="en-US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6413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Arial" pitchFamily="34" charset="0"/>
                          <a:cs typeface="Arial" pitchFamily="34" charset="0"/>
                        </a:rPr>
                        <a:t>Group 3</a:t>
                      </a:r>
                      <a:endParaRPr lang="en-US" sz="11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Arial" pitchFamily="34" charset="0"/>
                          <a:cs typeface="Arial" pitchFamily="34" charset="0"/>
                        </a:rPr>
                        <a:t>M1,M2,M3,M4</a:t>
                      </a:r>
                      <a:endParaRPr lang="en-US" sz="11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Arial" pitchFamily="34" charset="0"/>
                          <a:cs typeface="Arial" pitchFamily="34" charset="0"/>
                        </a:rPr>
                        <a:t>Con </a:t>
                      </a:r>
                      <a:r>
                        <a:rPr lang="en-US" sz="1000" dirty="0">
                          <a:latin typeface="Arial" pitchFamily="34" charset="0"/>
                          <a:cs typeface="Arial" pitchFamily="34" charset="0"/>
                        </a:rPr>
                        <a:t>M </a:t>
                      </a:r>
                      <a:r>
                        <a:rPr lang="en-US" sz="1000" dirty="0" err="1">
                          <a:latin typeface="Arial" pitchFamily="34" charset="0"/>
                          <a:cs typeface="Arial" pitchFamily="34" charset="0"/>
                        </a:rPr>
                        <a:t>Env</a:t>
                      </a:r>
                      <a:r>
                        <a:rPr lang="en-US" sz="10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00" baseline="-25000" dirty="0">
                          <a:latin typeface="Arial" pitchFamily="34" charset="0"/>
                          <a:cs typeface="Arial" pitchFamily="34" charset="0"/>
                        </a:rPr>
                        <a:t>gp140</a:t>
                      </a:r>
                      <a:endParaRPr lang="en-US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rial" pitchFamily="34" charset="0"/>
                          <a:cs typeface="Arial" pitchFamily="34" charset="0"/>
                        </a:rPr>
                        <a:t>Depletion of CD8</a:t>
                      </a:r>
                      <a:r>
                        <a:rPr lang="en-US" sz="1000" baseline="30000" dirty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r>
                        <a:rPr lang="en-US" sz="1000" dirty="0">
                          <a:latin typeface="Arial" pitchFamily="34" charset="0"/>
                          <a:cs typeface="Arial" pitchFamily="34" charset="0"/>
                        </a:rPr>
                        <a:t> T cells</a:t>
                      </a:r>
                      <a:endParaRPr lang="en-US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105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Center for Vaccine Research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hee2</dc:creator>
  <cp:lastModifiedBy>Ross, Ted M</cp:lastModifiedBy>
  <cp:revision>2</cp:revision>
  <dcterms:created xsi:type="dcterms:W3CDTF">2012-03-19T01:10:42Z</dcterms:created>
  <dcterms:modified xsi:type="dcterms:W3CDTF">2013-02-11T16:22:22Z</dcterms:modified>
</cp:coreProperties>
</file>