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9077" autoAdjust="0"/>
  </p:normalViewPr>
  <p:slideViewPr>
    <p:cSldViewPr snapToGrid="0" snapToObjects="1">
      <p:cViewPr varScale="1">
        <p:scale>
          <a:sx n="69" d="100"/>
          <a:sy n="69" d="100"/>
        </p:scale>
        <p:origin x="-14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8EEC0-10DF-CF43-911F-8061F84AF54A}" type="datetimeFigureOut">
              <a:rPr lang="en-US" smtClean="0"/>
              <a:t>3/17/14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78E7D-9B9C-1E44-BEBB-CA3645C00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54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83350-75B0-A44E-AC38-919C6A06E34E}" type="datetimeFigureOut">
              <a:rPr lang="en-US" smtClean="0"/>
              <a:pPr/>
              <a:t>3/17/14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C1A3C-8B5C-FB4B-B338-1C32BB88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04"/>
          <p:cNvGrpSpPr>
            <a:grpSpLocks noChangeAspect="1"/>
          </p:cNvGrpSpPr>
          <p:nvPr/>
        </p:nvGrpSpPr>
        <p:grpSpPr bwMode="auto">
          <a:xfrm>
            <a:off x="687388" y="228600"/>
            <a:ext cx="7313612" cy="222250"/>
            <a:chOff x="529" y="859"/>
            <a:chExt cx="4607" cy="140"/>
          </a:xfrm>
          <a:solidFill>
            <a:schemeClr val="tx1"/>
          </a:solidFill>
        </p:grpSpPr>
        <p:sp>
          <p:nvSpPr>
            <p:cNvPr id="21551" name="Freeform 307"/>
            <p:cNvSpPr>
              <a:spLocks noChangeAspect="1"/>
            </p:cNvSpPr>
            <p:nvPr/>
          </p:nvSpPr>
          <p:spPr bwMode="auto">
            <a:xfrm>
              <a:off x="2081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2" name="Freeform 308"/>
            <p:cNvSpPr>
              <a:spLocks noChangeAspect="1"/>
            </p:cNvSpPr>
            <p:nvPr/>
          </p:nvSpPr>
          <p:spPr bwMode="auto">
            <a:xfrm>
              <a:off x="2081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3" name="Freeform 309"/>
            <p:cNvSpPr>
              <a:spLocks noChangeAspect="1"/>
            </p:cNvSpPr>
            <p:nvPr/>
          </p:nvSpPr>
          <p:spPr bwMode="auto">
            <a:xfrm>
              <a:off x="2129" y="859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4" name="Freeform 310"/>
            <p:cNvSpPr>
              <a:spLocks noChangeAspect="1"/>
            </p:cNvSpPr>
            <p:nvPr/>
          </p:nvSpPr>
          <p:spPr bwMode="auto">
            <a:xfrm>
              <a:off x="2129" y="931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8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5" name="Freeform 311"/>
            <p:cNvSpPr>
              <a:spLocks noChangeAspect="1"/>
            </p:cNvSpPr>
            <p:nvPr/>
          </p:nvSpPr>
          <p:spPr bwMode="auto">
            <a:xfrm>
              <a:off x="2176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6" name="Freeform 312"/>
            <p:cNvSpPr>
              <a:spLocks noChangeAspect="1"/>
            </p:cNvSpPr>
            <p:nvPr/>
          </p:nvSpPr>
          <p:spPr bwMode="auto">
            <a:xfrm>
              <a:off x="2176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7" name="Freeform 313"/>
            <p:cNvSpPr>
              <a:spLocks noChangeAspect="1"/>
            </p:cNvSpPr>
            <p:nvPr/>
          </p:nvSpPr>
          <p:spPr bwMode="auto">
            <a:xfrm>
              <a:off x="1941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8" name="Freeform 314"/>
            <p:cNvSpPr>
              <a:spLocks noChangeAspect="1"/>
            </p:cNvSpPr>
            <p:nvPr/>
          </p:nvSpPr>
          <p:spPr bwMode="auto">
            <a:xfrm>
              <a:off x="1941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9" name="Freeform 315"/>
            <p:cNvSpPr>
              <a:spLocks noChangeAspect="1"/>
            </p:cNvSpPr>
            <p:nvPr/>
          </p:nvSpPr>
          <p:spPr bwMode="auto">
            <a:xfrm>
              <a:off x="1987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9" y="55"/>
                    <a:pt x="30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0" name="Freeform 316"/>
            <p:cNvSpPr>
              <a:spLocks noChangeAspect="1"/>
            </p:cNvSpPr>
            <p:nvPr/>
          </p:nvSpPr>
          <p:spPr bwMode="auto">
            <a:xfrm>
              <a:off x="1987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1" name="Freeform 317"/>
            <p:cNvSpPr>
              <a:spLocks noChangeAspect="1"/>
            </p:cNvSpPr>
            <p:nvPr/>
          </p:nvSpPr>
          <p:spPr bwMode="auto">
            <a:xfrm>
              <a:off x="2034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2" name="Freeform 318"/>
            <p:cNvSpPr>
              <a:spLocks noChangeAspect="1"/>
            </p:cNvSpPr>
            <p:nvPr/>
          </p:nvSpPr>
          <p:spPr bwMode="auto">
            <a:xfrm>
              <a:off x="2034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3" name="Freeform 319"/>
            <p:cNvSpPr>
              <a:spLocks noChangeAspect="1"/>
            </p:cNvSpPr>
            <p:nvPr/>
          </p:nvSpPr>
          <p:spPr bwMode="auto">
            <a:xfrm>
              <a:off x="1799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4" name="Freeform 320"/>
            <p:cNvSpPr>
              <a:spLocks noChangeAspect="1"/>
            </p:cNvSpPr>
            <p:nvPr/>
          </p:nvSpPr>
          <p:spPr bwMode="auto">
            <a:xfrm>
              <a:off x="1799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5" name="Freeform 321"/>
            <p:cNvSpPr>
              <a:spLocks noChangeAspect="1"/>
            </p:cNvSpPr>
            <p:nvPr/>
          </p:nvSpPr>
          <p:spPr bwMode="auto">
            <a:xfrm>
              <a:off x="1846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1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3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6" name="Freeform 322"/>
            <p:cNvSpPr>
              <a:spLocks noChangeAspect="1"/>
            </p:cNvSpPr>
            <p:nvPr/>
          </p:nvSpPr>
          <p:spPr bwMode="auto">
            <a:xfrm>
              <a:off x="1846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5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7" name="Freeform 323"/>
            <p:cNvSpPr>
              <a:spLocks noChangeAspect="1"/>
            </p:cNvSpPr>
            <p:nvPr/>
          </p:nvSpPr>
          <p:spPr bwMode="auto">
            <a:xfrm>
              <a:off x="1894" y="859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8" name="Freeform 324"/>
            <p:cNvSpPr>
              <a:spLocks noChangeAspect="1"/>
            </p:cNvSpPr>
            <p:nvPr/>
          </p:nvSpPr>
          <p:spPr bwMode="auto">
            <a:xfrm>
              <a:off x="1894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69" name="Freeform 325"/>
            <p:cNvSpPr>
              <a:spLocks noChangeAspect="1"/>
            </p:cNvSpPr>
            <p:nvPr/>
          </p:nvSpPr>
          <p:spPr bwMode="auto">
            <a:xfrm>
              <a:off x="1659" y="859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0" name="Freeform 326"/>
            <p:cNvSpPr>
              <a:spLocks noChangeAspect="1"/>
            </p:cNvSpPr>
            <p:nvPr/>
          </p:nvSpPr>
          <p:spPr bwMode="auto">
            <a:xfrm>
              <a:off x="1659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1" name="Freeform 327"/>
            <p:cNvSpPr>
              <a:spLocks noChangeAspect="1"/>
            </p:cNvSpPr>
            <p:nvPr/>
          </p:nvSpPr>
          <p:spPr bwMode="auto">
            <a:xfrm>
              <a:off x="1705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2" name="Freeform 328"/>
            <p:cNvSpPr>
              <a:spLocks noChangeAspect="1"/>
            </p:cNvSpPr>
            <p:nvPr/>
          </p:nvSpPr>
          <p:spPr bwMode="auto">
            <a:xfrm>
              <a:off x="1705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3" name="Freeform 329"/>
            <p:cNvSpPr>
              <a:spLocks noChangeAspect="1"/>
            </p:cNvSpPr>
            <p:nvPr/>
          </p:nvSpPr>
          <p:spPr bwMode="auto">
            <a:xfrm>
              <a:off x="1752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4" name="Freeform 330"/>
            <p:cNvSpPr>
              <a:spLocks noChangeAspect="1"/>
            </p:cNvSpPr>
            <p:nvPr/>
          </p:nvSpPr>
          <p:spPr bwMode="auto">
            <a:xfrm>
              <a:off x="1752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5" name="Freeform 331"/>
            <p:cNvSpPr>
              <a:spLocks noChangeAspect="1"/>
            </p:cNvSpPr>
            <p:nvPr/>
          </p:nvSpPr>
          <p:spPr bwMode="auto">
            <a:xfrm>
              <a:off x="1517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6" name="Freeform 332"/>
            <p:cNvSpPr>
              <a:spLocks noChangeAspect="1"/>
            </p:cNvSpPr>
            <p:nvPr/>
          </p:nvSpPr>
          <p:spPr bwMode="auto">
            <a:xfrm>
              <a:off x="1517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7" name="Freeform 333"/>
            <p:cNvSpPr>
              <a:spLocks noChangeAspect="1"/>
            </p:cNvSpPr>
            <p:nvPr/>
          </p:nvSpPr>
          <p:spPr bwMode="auto">
            <a:xfrm>
              <a:off x="1564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8" name="Freeform 334"/>
            <p:cNvSpPr>
              <a:spLocks noChangeAspect="1"/>
            </p:cNvSpPr>
            <p:nvPr/>
          </p:nvSpPr>
          <p:spPr bwMode="auto">
            <a:xfrm>
              <a:off x="1564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79" name="Freeform 335"/>
            <p:cNvSpPr>
              <a:spLocks noChangeAspect="1"/>
            </p:cNvSpPr>
            <p:nvPr/>
          </p:nvSpPr>
          <p:spPr bwMode="auto">
            <a:xfrm>
              <a:off x="1611" y="859"/>
              <a:ext cx="45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0" name="Freeform 336"/>
            <p:cNvSpPr>
              <a:spLocks noChangeAspect="1"/>
            </p:cNvSpPr>
            <p:nvPr/>
          </p:nvSpPr>
          <p:spPr bwMode="auto">
            <a:xfrm>
              <a:off x="1611" y="931"/>
              <a:ext cx="45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1" name="Freeform 337"/>
            <p:cNvSpPr>
              <a:spLocks noChangeAspect="1"/>
            </p:cNvSpPr>
            <p:nvPr/>
          </p:nvSpPr>
          <p:spPr bwMode="auto">
            <a:xfrm>
              <a:off x="1376" y="859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2" name="Freeform 338"/>
            <p:cNvSpPr>
              <a:spLocks noChangeAspect="1"/>
            </p:cNvSpPr>
            <p:nvPr/>
          </p:nvSpPr>
          <p:spPr bwMode="auto">
            <a:xfrm>
              <a:off x="1376" y="931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3" name="Freeform 339"/>
            <p:cNvSpPr>
              <a:spLocks noChangeAspect="1"/>
            </p:cNvSpPr>
            <p:nvPr/>
          </p:nvSpPr>
          <p:spPr bwMode="auto">
            <a:xfrm>
              <a:off x="1423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4" name="Freeform 340"/>
            <p:cNvSpPr>
              <a:spLocks noChangeAspect="1"/>
            </p:cNvSpPr>
            <p:nvPr/>
          </p:nvSpPr>
          <p:spPr bwMode="auto">
            <a:xfrm>
              <a:off x="1423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5" name="Freeform 341"/>
            <p:cNvSpPr>
              <a:spLocks noChangeAspect="1"/>
            </p:cNvSpPr>
            <p:nvPr/>
          </p:nvSpPr>
          <p:spPr bwMode="auto">
            <a:xfrm>
              <a:off x="1470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6" name="Freeform 342"/>
            <p:cNvSpPr>
              <a:spLocks noChangeAspect="1"/>
            </p:cNvSpPr>
            <p:nvPr/>
          </p:nvSpPr>
          <p:spPr bwMode="auto">
            <a:xfrm>
              <a:off x="1470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40" y="27"/>
                    <a:pt x="40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7" name="Freeform 343"/>
            <p:cNvSpPr>
              <a:spLocks noChangeAspect="1"/>
            </p:cNvSpPr>
            <p:nvPr/>
          </p:nvSpPr>
          <p:spPr bwMode="auto">
            <a:xfrm>
              <a:off x="1234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8" name="Freeform 344"/>
            <p:cNvSpPr>
              <a:spLocks noChangeAspect="1"/>
            </p:cNvSpPr>
            <p:nvPr/>
          </p:nvSpPr>
          <p:spPr bwMode="auto">
            <a:xfrm>
              <a:off x="1234" y="931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89" name="Freeform 345"/>
            <p:cNvSpPr>
              <a:spLocks noChangeAspect="1"/>
            </p:cNvSpPr>
            <p:nvPr/>
          </p:nvSpPr>
          <p:spPr bwMode="auto">
            <a:xfrm>
              <a:off x="1282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0" name="Freeform 346"/>
            <p:cNvSpPr>
              <a:spLocks noChangeAspect="1"/>
            </p:cNvSpPr>
            <p:nvPr/>
          </p:nvSpPr>
          <p:spPr bwMode="auto">
            <a:xfrm>
              <a:off x="1282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1" name="Freeform 347"/>
            <p:cNvSpPr>
              <a:spLocks noChangeAspect="1"/>
            </p:cNvSpPr>
            <p:nvPr/>
          </p:nvSpPr>
          <p:spPr bwMode="auto">
            <a:xfrm>
              <a:off x="1329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2" name="Freeform 348"/>
            <p:cNvSpPr>
              <a:spLocks noChangeAspect="1"/>
            </p:cNvSpPr>
            <p:nvPr/>
          </p:nvSpPr>
          <p:spPr bwMode="auto">
            <a:xfrm>
              <a:off x="1329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3" name="Freeform 349"/>
            <p:cNvSpPr>
              <a:spLocks noChangeAspect="1"/>
            </p:cNvSpPr>
            <p:nvPr/>
          </p:nvSpPr>
          <p:spPr bwMode="auto">
            <a:xfrm>
              <a:off x="1094" y="859"/>
              <a:ext cx="44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4" name="Freeform 350"/>
            <p:cNvSpPr>
              <a:spLocks noChangeAspect="1"/>
            </p:cNvSpPr>
            <p:nvPr/>
          </p:nvSpPr>
          <p:spPr bwMode="auto">
            <a:xfrm>
              <a:off x="1094" y="931"/>
              <a:ext cx="44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5" name="Freeform 351"/>
            <p:cNvSpPr>
              <a:spLocks noChangeAspect="1"/>
            </p:cNvSpPr>
            <p:nvPr/>
          </p:nvSpPr>
          <p:spPr bwMode="auto">
            <a:xfrm>
              <a:off x="1141" y="859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6" name="Freeform 352"/>
            <p:cNvSpPr>
              <a:spLocks noChangeAspect="1"/>
            </p:cNvSpPr>
            <p:nvPr/>
          </p:nvSpPr>
          <p:spPr bwMode="auto">
            <a:xfrm>
              <a:off x="1141" y="931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7" name="Freeform 353"/>
            <p:cNvSpPr>
              <a:spLocks noChangeAspect="1"/>
            </p:cNvSpPr>
            <p:nvPr/>
          </p:nvSpPr>
          <p:spPr bwMode="auto">
            <a:xfrm>
              <a:off x="1188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8" name="Freeform 354"/>
            <p:cNvSpPr>
              <a:spLocks noChangeAspect="1"/>
            </p:cNvSpPr>
            <p:nvPr/>
          </p:nvSpPr>
          <p:spPr bwMode="auto">
            <a:xfrm>
              <a:off x="1188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99" name="Freeform 355"/>
            <p:cNvSpPr>
              <a:spLocks noChangeAspect="1"/>
            </p:cNvSpPr>
            <p:nvPr/>
          </p:nvSpPr>
          <p:spPr bwMode="auto">
            <a:xfrm>
              <a:off x="953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0" name="Freeform 356"/>
            <p:cNvSpPr>
              <a:spLocks noChangeAspect="1"/>
            </p:cNvSpPr>
            <p:nvPr/>
          </p:nvSpPr>
          <p:spPr bwMode="auto">
            <a:xfrm>
              <a:off x="953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1" name="Freeform 357"/>
            <p:cNvSpPr>
              <a:spLocks noChangeAspect="1"/>
            </p:cNvSpPr>
            <p:nvPr/>
          </p:nvSpPr>
          <p:spPr bwMode="auto">
            <a:xfrm>
              <a:off x="999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30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2" name="Freeform 358"/>
            <p:cNvSpPr>
              <a:spLocks noChangeAspect="1"/>
            </p:cNvSpPr>
            <p:nvPr/>
          </p:nvSpPr>
          <p:spPr bwMode="auto">
            <a:xfrm>
              <a:off x="999" y="931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3" name="Freeform 359"/>
            <p:cNvSpPr>
              <a:spLocks noChangeAspect="1"/>
            </p:cNvSpPr>
            <p:nvPr/>
          </p:nvSpPr>
          <p:spPr bwMode="auto">
            <a:xfrm>
              <a:off x="1046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4" name="Freeform 360"/>
            <p:cNvSpPr>
              <a:spLocks noChangeAspect="1"/>
            </p:cNvSpPr>
            <p:nvPr/>
          </p:nvSpPr>
          <p:spPr bwMode="auto">
            <a:xfrm>
              <a:off x="1046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5" name="Freeform 361"/>
            <p:cNvSpPr>
              <a:spLocks noChangeAspect="1"/>
            </p:cNvSpPr>
            <p:nvPr/>
          </p:nvSpPr>
          <p:spPr bwMode="auto">
            <a:xfrm>
              <a:off x="811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6" name="Freeform 362"/>
            <p:cNvSpPr>
              <a:spLocks noChangeAspect="1"/>
            </p:cNvSpPr>
            <p:nvPr/>
          </p:nvSpPr>
          <p:spPr bwMode="auto">
            <a:xfrm>
              <a:off x="811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7" name="Freeform 363"/>
            <p:cNvSpPr>
              <a:spLocks noChangeAspect="1"/>
            </p:cNvSpPr>
            <p:nvPr/>
          </p:nvSpPr>
          <p:spPr bwMode="auto">
            <a:xfrm>
              <a:off x="858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3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8" name="Freeform 364"/>
            <p:cNvSpPr>
              <a:spLocks noChangeAspect="1"/>
            </p:cNvSpPr>
            <p:nvPr/>
          </p:nvSpPr>
          <p:spPr bwMode="auto">
            <a:xfrm>
              <a:off x="858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5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09" name="Freeform 365"/>
            <p:cNvSpPr>
              <a:spLocks noChangeAspect="1"/>
            </p:cNvSpPr>
            <p:nvPr/>
          </p:nvSpPr>
          <p:spPr bwMode="auto">
            <a:xfrm>
              <a:off x="906" y="859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0" name="Freeform 366"/>
            <p:cNvSpPr>
              <a:spLocks noChangeAspect="1"/>
            </p:cNvSpPr>
            <p:nvPr/>
          </p:nvSpPr>
          <p:spPr bwMode="auto">
            <a:xfrm>
              <a:off x="906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1" name="Freeform 367"/>
            <p:cNvSpPr>
              <a:spLocks noChangeAspect="1"/>
            </p:cNvSpPr>
            <p:nvPr/>
          </p:nvSpPr>
          <p:spPr bwMode="auto">
            <a:xfrm>
              <a:off x="671" y="859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2" name="Freeform 368"/>
            <p:cNvSpPr>
              <a:spLocks noChangeAspect="1"/>
            </p:cNvSpPr>
            <p:nvPr/>
          </p:nvSpPr>
          <p:spPr bwMode="auto">
            <a:xfrm>
              <a:off x="671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3" name="Freeform 369"/>
            <p:cNvSpPr>
              <a:spLocks noChangeAspect="1"/>
            </p:cNvSpPr>
            <p:nvPr/>
          </p:nvSpPr>
          <p:spPr bwMode="auto">
            <a:xfrm>
              <a:off x="717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4" name="Freeform 370"/>
            <p:cNvSpPr>
              <a:spLocks noChangeAspect="1"/>
            </p:cNvSpPr>
            <p:nvPr/>
          </p:nvSpPr>
          <p:spPr bwMode="auto">
            <a:xfrm>
              <a:off x="717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5" name="Freeform 371"/>
            <p:cNvSpPr>
              <a:spLocks noChangeAspect="1"/>
            </p:cNvSpPr>
            <p:nvPr/>
          </p:nvSpPr>
          <p:spPr bwMode="auto">
            <a:xfrm>
              <a:off x="764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6" name="Freeform 372"/>
            <p:cNvSpPr>
              <a:spLocks noChangeAspect="1"/>
            </p:cNvSpPr>
            <p:nvPr/>
          </p:nvSpPr>
          <p:spPr bwMode="auto">
            <a:xfrm>
              <a:off x="764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7" name="Freeform 373"/>
            <p:cNvSpPr>
              <a:spLocks noChangeAspect="1"/>
            </p:cNvSpPr>
            <p:nvPr/>
          </p:nvSpPr>
          <p:spPr bwMode="auto">
            <a:xfrm>
              <a:off x="529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8" name="Freeform 374"/>
            <p:cNvSpPr>
              <a:spLocks noChangeAspect="1"/>
            </p:cNvSpPr>
            <p:nvPr/>
          </p:nvSpPr>
          <p:spPr bwMode="auto">
            <a:xfrm>
              <a:off x="529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19" name="Freeform 375"/>
            <p:cNvSpPr>
              <a:spLocks noChangeAspect="1"/>
            </p:cNvSpPr>
            <p:nvPr/>
          </p:nvSpPr>
          <p:spPr bwMode="auto">
            <a:xfrm>
              <a:off x="576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0" name="Freeform 376"/>
            <p:cNvSpPr>
              <a:spLocks noChangeAspect="1"/>
            </p:cNvSpPr>
            <p:nvPr/>
          </p:nvSpPr>
          <p:spPr bwMode="auto">
            <a:xfrm>
              <a:off x="576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1" name="Freeform 377"/>
            <p:cNvSpPr>
              <a:spLocks noChangeAspect="1"/>
            </p:cNvSpPr>
            <p:nvPr/>
          </p:nvSpPr>
          <p:spPr bwMode="auto">
            <a:xfrm>
              <a:off x="624" y="859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2" name="Freeform 378"/>
            <p:cNvSpPr>
              <a:spLocks noChangeAspect="1"/>
            </p:cNvSpPr>
            <p:nvPr/>
          </p:nvSpPr>
          <p:spPr bwMode="auto">
            <a:xfrm>
              <a:off x="624" y="931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3" name="Freeform 379"/>
            <p:cNvSpPr>
              <a:spLocks noChangeAspect="1"/>
            </p:cNvSpPr>
            <p:nvPr/>
          </p:nvSpPr>
          <p:spPr bwMode="auto">
            <a:xfrm>
              <a:off x="2693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4" name="Freeform 380"/>
            <p:cNvSpPr>
              <a:spLocks noChangeAspect="1"/>
            </p:cNvSpPr>
            <p:nvPr/>
          </p:nvSpPr>
          <p:spPr bwMode="auto">
            <a:xfrm>
              <a:off x="2693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5" name="Freeform 381"/>
            <p:cNvSpPr>
              <a:spLocks noChangeAspect="1"/>
            </p:cNvSpPr>
            <p:nvPr/>
          </p:nvSpPr>
          <p:spPr bwMode="auto">
            <a:xfrm>
              <a:off x="2740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6" name="Freeform 382"/>
            <p:cNvSpPr>
              <a:spLocks noChangeAspect="1"/>
            </p:cNvSpPr>
            <p:nvPr/>
          </p:nvSpPr>
          <p:spPr bwMode="auto">
            <a:xfrm>
              <a:off x="2740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7" name="Freeform 383"/>
            <p:cNvSpPr>
              <a:spLocks noChangeAspect="1"/>
            </p:cNvSpPr>
            <p:nvPr/>
          </p:nvSpPr>
          <p:spPr bwMode="auto">
            <a:xfrm>
              <a:off x="2787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8" name="Freeform 384"/>
            <p:cNvSpPr>
              <a:spLocks noChangeAspect="1"/>
            </p:cNvSpPr>
            <p:nvPr/>
          </p:nvSpPr>
          <p:spPr bwMode="auto">
            <a:xfrm>
              <a:off x="2787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29" name="Freeform 385"/>
            <p:cNvSpPr>
              <a:spLocks noChangeAspect="1"/>
            </p:cNvSpPr>
            <p:nvPr/>
          </p:nvSpPr>
          <p:spPr bwMode="auto">
            <a:xfrm>
              <a:off x="2552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0" name="Freeform 386"/>
            <p:cNvSpPr>
              <a:spLocks noChangeAspect="1"/>
            </p:cNvSpPr>
            <p:nvPr/>
          </p:nvSpPr>
          <p:spPr bwMode="auto">
            <a:xfrm>
              <a:off x="2552" y="931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1" name="Freeform 387"/>
            <p:cNvSpPr>
              <a:spLocks noChangeAspect="1"/>
            </p:cNvSpPr>
            <p:nvPr/>
          </p:nvSpPr>
          <p:spPr bwMode="auto">
            <a:xfrm>
              <a:off x="2599" y="859"/>
              <a:ext cx="45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2" name="Freeform 388"/>
            <p:cNvSpPr>
              <a:spLocks noChangeAspect="1"/>
            </p:cNvSpPr>
            <p:nvPr/>
          </p:nvSpPr>
          <p:spPr bwMode="auto">
            <a:xfrm>
              <a:off x="2599" y="931"/>
              <a:ext cx="45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8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8"/>
                    <a:pt x="27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3" name="Freeform 389"/>
            <p:cNvSpPr>
              <a:spLocks noChangeAspect="1"/>
            </p:cNvSpPr>
            <p:nvPr/>
          </p:nvSpPr>
          <p:spPr bwMode="auto">
            <a:xfrm>
              <a:off x="2646" y="859"/>
              <a:ext cx="46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4" name="Freeform 390"/>
            <p:cNvSpPr>
              <a:spLocks noChangeAspect="1"/>
            </p:cNvSpPr>
            <p:nvPr/>
          </p:nvSpPr>
          <p:spPr bwMode="auto">
            <a:xfrm>
              <a:off x="2646" y="931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5" name="Freeform 391"/>
            <p:cNvSpPr>
              <a:spLocks noChangeAspect="1"/>
            </p:cNvSpPr>
            <p:nvPr/>
          </p:nvSpPr>
          <p:spPr bwMode="auto">
            <a:xfrm>
              <a:off x="2411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6" name="Freeform 392"/>
            <p:cNvSpPr>
              <a:spLocks noChangeAspect="1"/>
            </p:cNvSpPr>
            <p:nvPr/>
          </p:nvSpPr>
          <p:spPr bwMode="auto">
            <a:xfrm>
              <a:off x="2411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7" name="Freeform 393"/>
            <p:cNvSpPr>
              <a:spLocks noChangeAspect="1"/>
            </p:cNvSpPr>
            <p:nvPr/>
          </p:nvSpPr>
          <p:spPr bwMode="auto">
            <a:xfrm>
              <a:off x="2458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8" name="Freeform 394"/>
            <p:cNvSpPr>
              <a:spLocks noChangeAspect="1"/>
            </p:cNvSpPr>
            <p:nvPr/>
          </p:nvSpPr>
          <p:spPr bwMode="auto">
            <a:xfrm>
              <a:off x="2458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40" y="27"/>
                    <a:pt x="40" y="26"/>
                  </a:cubicBezTo>
                  <a:cubicBezTo>
                    <a:pt x="40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39" name="Freeform 395"/>
            <p:cNvSpPr>
              <a:spLocks noChangeAspect="1"/>
            </p:cNvSpPr>
            <p:nvPr/>
          </p:nvSpPr>
          <p:spPr bwMode="auto">
            <a:xfrm>
              <a:off x="2504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0" name="Freeform 396"/>
            <p:cNvSpPr>
              <a:spLocks noChangeAspect="1"/>
            </p:cNvSpPr>
            <p:nvPr/>
          </p:nvSpPr>
          <p:spPr bwMode="auto">
            <a:xfrm>
              <a:off x="2504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1" name="Freeform 397"/>
            <p:cNvSpPr>
              <a:spLocks noChangeAspect="1"/>
            </p:cNvSpPr>
            <p:nvPr/>
          </p:nvSpPr>
          <p:spPr bwMode="auto">
            <a:xfrm>
              <a:off x="2269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2" name="Freeform 398"/>
            <p:cNvSpPr>
              <a:spLocks noChangeAspect="1"/>
            </p:cNvSpPr>
            <p:nvPr/>
          </p:nvSpPr>
          <p:spPr bwMode="auto">
            <a:xfrm>
              <a:off x="2269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3" name="Freeform 399"/>
            <p:cNvSpPr>
              <a:spLocks noChangeAspect="1"/>
            </p:cNvSpPr>
            <p:nvPr/>
          </p:nvSpPr>
          <p:spPr bwMode="auto">
            <a:xfrm>
              <a:off x="2316" y="859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4" name="Freeform 400"/>
            <p:cNvSpPr>
              <a:spLocks noChangeAspect="1"/>
            </p:cNvSpPr>
            <p:nvPr/>
          </p:nvSpPr>
          <p:spPr bwMode="auto">
            <a:xfrm>
              <a:off x="2316" y="931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5" name="Freeform 401"/>
            <p:cNvSpPr>
              <a:spLocks noChangeAspect="1"/>
            </p:cNvSpPr>
            <p:nvPr/>
          </p:nvSpPr>
          <p:spPr bwMode="auto">
            <a:xfrm>
              <a:off x="2364" y="859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6" name="Freeform 402"/>
            <p:cNvSpPr>
              <a:spLocks noChangeAspect="1"/>
            </p:cNvSpPr>
            <p:nvPr/>
          </p:nvSpPr>
          <p:spPr bwMode="auto">
            <a:xfrm>
              <a:off x="2364" y="931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7" name="Freeform 403"/>
            <p:cNvSpPr>
              <a:spLocks noChangeAspect="1"/>
            </p:cNvSpPr>
            <p:nvPr/>
          </p:nvSpPr>
          <p:spPr bwMode="auto">
            <a:xfrm>
              <a:off x="2223" y="859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8" name="Freeform 404"/>
            <p:cNvSpPr>
              <a:spLocks noChangeAspect="1"/>
            </p:cNvSpPr>
            <p:nvPr/>
          </p:nvSpPr>
          <p:spPr bwMode="auto">
            <a:xfrm>
              <a:off x="2223" y="931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49" name="Freeform 406"/>
            <p:cNvSpPr>
              <a:spLocks noChangeAspect="1"/>
            </p:cNvSpPr>
            <p:nvPr/>
          </p:nvSpPr>
          <p:spPr bwMode="auto">
            <a:xfrm>
              <a:off x="4385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0" name="Freeform 407"/>
            <p:cNvSpPr>
              <a:spLocks noChangeAspect="1"/>
            </p:cNvSpPr>
            <p:nvPr/>
          </p:nvSpPr>
          <p:spPr bwMode="auto">
            <a:xfrm>
              <a:off x="4385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1" name="Freeform 408"/>
            <p:cNvSpPr>
              <a:spLocks noChangeAspect="1"/>
            </p:cNvSpPr>
            <p:nvPr/>
          </p:nvSpPr>
          <p:spPr bwMode="auto">
            <a:xfrm>
              <a:off x="4433" y="860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2" name="Freeform 409"/>
            <p:cNvSpPr>
              <a:spLocks noChangeAspect="1"/>
            </p:cNvSpPr>
            <p:nvPr/>
          </p:nvSpPr>
          <p:spPr bwMode="auto">
            <a:xfrm>
              <a:off x="4433" y="932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8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3" name="Freeform 410"/>
            <p:cNvSpPr>
              <a:spLocks noChangeAspect="1"/>
            </p:cNvSpPr>
            <p:nvPr/>
          </p:nvSpPr>
          <p:spPr bwMode="auto">
            <a:xfrm>
              <a:off x="4480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4" name="Freeform 411"/>
            <p:cNvSpPr>
              <a:spLocks noChangeAspect="1"/>
            </p:cNvSpPr>
            <p:nvPr/>
          </p:nvSpPr>
          <p:spPr bwMode="auto">
            <a:xfrm>
              <a:off x="4480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5" name="Freeform 412"/>
            <p:cNvSpPr>
              <a:spLocks noChangeAspect="1"/>
            </p:cNvSpPr>
            <p:nvPr/>
          </p:nvSpPr>
          <p:spPr bwMode="auto">
            <a:xfrm>
              <a:off x="4245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6" name="Freeform 413"/>
            <p:cNvSpPr>
              <a:spLocks noChangeAspect="1"/>
            </p:cNvSpPr>
            <p:nvPr/>
          </p:nvSpPr>
          <p:spPr bwMode="auto">
            <a:xfrm>
              <a:off x="4245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7" name="Freeform 414"/>
            <p:cNvSpPr>
              <a:spLocks noChangeAspect="1"/>
            </p:cNvSpPr>
            <p:nvPr/>
          </p:nvSpPr>
          <p:spPr bwMode="auto">
            <a:xfrm>
              <a:off x="4291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9" y="55"/>
                    <a:pt x="30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8" name="Freeform 415"/>
            <p:cNvSpPr>
              <a:spLocks noChangeAspect="1"/>
            </p:cNvSpPr>
            <p:nvPr/>
          </p:nvSpPr>
          <p:spPr bwMode="auto">
            <a:xfrm>
              <a:off x="4291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59" name="Freeform 416"/>
            <p:cNvSpPr>
              <a:spLocks noChangeAspect="1"/>
            </p:cNvSpPr>
            <p:nvPr/>
          </p:nvSpPr>
          <p:spPr bwMode="auto">
            <a:xfrm>
              <a:off x="4338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0" name="Freeform 417"/>
            <p:cNvSpPr>
              <a:spLocks noChangeAspect="1"/>
            </p:cNvSpPr>
            <p:nvPr/>
          </p:nvSpPr>
          <p:spPr bwMode="auto">
            <a:xfrm>
              <a:off x="4338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1" name="Freeform 418"/>
            <p:cNvSpPr>
              <a:spLocks noChangeAspect="1"/>
            </p:cNvSpPr>
            <p:nvPr/>
          </p:nvSpPr>
          <p:spPr bwMode="auto">
            <a:xfrm>
              <a:off x="4103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2" name="Freeform 419"/>
            <p:cNvSpPr>
              <a:spLocks noChangeAspect="1"/>
            </p:cNvSpPr>
            <p:nvPr/>
          </p:nvSpPr>
          <p:spPr bwMode="auto">
            <a:xfrm>
              <a:off x="4103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3" name="Freeform 420"/>
            <p:cNvSpPr>
              <a:spLocks noChangeAspect="1"/>
            </p:cNvSpPr>
            <p:nvPr/>
          </p:nvSpPr>
          <p:spPr bwMode="auto">
            <a:xfrm>
              <a:off x="4150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1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3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4" name="Freeform 421"/>
            <p:cNvSpPr>
              <a:spLocks noChangeAspect="1"/>
            </p:cNvSpPr>
            <p:nvPr/>
          </p:nvSpPr>
          <p:spPr bwMode="auto">
            <a:xfrm>
              <a:off x="4150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5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5" name="Freeform 422"/>
            <p:cNvSpPr>
              <a:spLocks noChangeAspect="1"/>
            </p:cNvSpPr>
            <p:nvPr/>
          </p:nvSpPr>
          <p:spPr bwMode="auto">
            <a:xfrm>
              <a:off x="4198" y="860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6" name="Freeform 423"/>
            <p:cNvSpPr>
              <a:spLocks noChangeAspect="1"/>
            </p:cNvSpPr>
            <p:nvPr/>
          </p:nvSpPr>
          <p:spPr bwMode="auto">
            <a:xfrm>
              <a:off x="4198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7" name="Freeform 424"/>
            <p:cNvSpPr>
              <a:spLocks noChangeAspect="1"/>
            </p:cNvSpPr>
            <p:nvPr/>
          </p:nvSpPr>
          <p:spPr bwMode="auto">
            <a:xfrm>
              <a:off x="3963" y="860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8" name="Freeform 425"/>
            <p:cNvSpPr>
              <a:spLocks noChangeAspect="1"/>
            </p:cNvSpPr>
            <p:nvPr/>
          </p:nvSpPr>
          <p:spPr bwMode="auto">
            <a:xfrm>
              <a:off x="3963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69" name="Freeform 426"/>
            <p:cNvSpPr>
              <a:spLocks noChangeAspect="1"/>
            </p:cNvSpPr>
            <p:nvPr/>
          </p:nvSpPr>
          <p:spPr bwMode="auto">
            <a:xfrm>
              <a:off x="4009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0" name="Freeform 427"/>
            <p:cNvSpPr>
              <a:spLocks noChangeAspect="1"/>
            </p:cNvSpPr>
            <p:nvPr/>
          </p:nvSpPr>
          <p:spPr bwMode="auto">
            <a:xfrm>
              <a:off x="4009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1" name="Freeform 428"/>
            <p:cNvSpPr>
              <a:spLocks noChangeAspect="1"/>
            </p:cNvSpPr>
            <p:nvPr/>
          </p:nvSpPr>
          <p:spPr bwMode="auto">
            <a:xfrm>
              <a:off x="4056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2" name="Freeform 429"/>
            <p:cNvSpPr>
              <a:spLocks noChangeAspect="1"/>
            </p:cNvSpPr>
            <p:nvPr/>
          </p:nvSpPr>
          <p:spPr bwMode="auto">
            <a:xfrm>
              <a:off x="4056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3" name="Freeform 430"/>
            <p:cNvSpPr>
              <a:spLocks noChangeAspect="1"/>
            </p:cNvSpPr>
            <p:nvPr/>
          </p:nvSpPr>
          <p:spPr bwMode="auto">
            <a:xfrm>
              <a:off x="3821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4" name="Freeform 431"/>
            <p:cNvSpPr>
              <a:spLocks noChangeAspect="1"/>
            </p:cNvSpPr>
            <p:nvPr/>
          </p:nvSpPr>
          <p:spPr bwMode="auto">
            <a:xfrm>
              <a:off x="3821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5" name="Freeform 432"/>
            <p:cNvSpPr>
              <a:spLocks noChangeAspect="1"/>
            </p:cNvSpPr>
            <p:nvPr/>
          </p:nvSpPr>
          <p:spPr bwMode="auto">
            <a:xfrm>
              <a:off x="3868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6" name="Freeform 433"/>
            <p:cNvSpPr>
              <a:spLocks noChangeAspect="1"/>
            </p:cNvSpPr>
            <p:nvPr/>
          </p:nvSpPr>
          <p:spPr bwMode="auto">
            <a:xfrm>
              <a:off x="3868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7" name="Freeform 434"/>
            <p:cNvSpPr>
              <a:spLocks noChangeAspect="1"/>
            </p:cNvSpPr>
            <p:nvPr/>
          </p:nvSpPr>
          <p:spPr bwMode="auto">
            <a:xfrm>
              <a:off x="3915" y="860"/>
              <a:ext cx="45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8" name="Freeform 435"/>
            <p:cNvSpPr>
              <a:spLocks noChangeAspect="1"/>
            </p:cNvSpPr>
            <p:nvPr/>
          </p:nvSpPr>
          <p:spPr bwMode="auto">
            <a:xfrm>
              <a:off x="3915" y="932"/>
              <a:ext cx="45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79" name="Freeform 436"/>
            <p:cNvSpPr>
              <a:spLocks noChangeAspect="1"/>
            </p:cNvSpPr>
            <p:nvPr/>
          </p:nvSpPr>
          <p:spPr bwMode="auto">
            <a:xfrm>
              <a:off x="3680" y="860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0" name="Freeform 437"/>
            <p:cNvSpPr>
              <a:spLocks noChangeAspect="1"/>
            </p:cNvSpPr>
            <p:nvPr/>
          </p:nvSpPr>
          <p:spPr bwMode="auto">
            <a:xfrm>
              <a:off x="3680" y="932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1" name="Freeform 438"/>
            <p:cNvSpPr>
              <a:spLocks noChangeAspect="1"/>
            </p:cNvSpPr>
            <p:nvPr/>
          </p:nvSpPr>
          <p:spPr bwMode="auto">
            <a:xfrm>
              <a:off x="3727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2" name="Freeform 439"/>
            <p:cNvSpPr>
              <a:spLocks noChangeAspect="1"/>
            </p:cNvSpPr>
            <p:nvPr/>
          </p:nvSpPr>
          <p:spPr bwMode="auto">
            <a:xfrm>
              <a:off x="3727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3" name="Freeform 440"/>
            <p:cNvSpPr>
              <a:spLocks noChangeAspect="1"/>
            </p:cNvSpPr>
            <p:nvPr/>
          </p:nvSpPr>
          <p:spPr bwMode="auto">
            <a:xfrm>
              <a:off x="3774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4" name="Freeform 441"/>
            <p:cNvSpPr>
              <a:spLocks noChangeAspect="1"/>
            </p:cNvSpPr>
            <p:nvPr/>
          </p:nvSpPr>
          <p:spPr bwMode="auto">
            <a:xfrm>
              <a:off x="3774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40" y="27"/>
                    <a:pt x="40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5" name="Freeform 442"/>
            <p:cNvSpPr>
              <a:spLocks noChangeAspect="1"/>
            </p:cNvSpPr>
            <p:nvPr/>
          </p:nvSpPr>
          <p:spPr bwMode="auto">
            <a:xfrm>
              <a:off x="3538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6" name="Freeform 443"/>
            <p:cNvSpPr>
              <a:spLocks noChangeAspect="1"/>
            </p:cNvSpPr>
            <p:nvPr/>
          </p:nvSpPr>
          <p:spPr bwMode="auto">
            <a:xfrm>
              <a:off x="3538" y="932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7" name="Freeform 444"/>
            <p:cNvSpPr>
              <a:spLocks noChangeAspect="1"/>
            </p:cNvSpPr>
            <p:nvPr/>
          </p:nvSpPr>
          <p:spPr bwMode="auto">
            <a:xfrm>
              <a:off x="3586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8" name="Freeform 445"/>
            <p:cNvSpPr>
              <a:spLocks noChangeAspect="1"/>
            </p:cNvSpPr>
            <p:nvPr/>
          </p:nvSpPr>
          <p:spPr bwMode="auto">
            <a:xfrm>
              <a:off x="3586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89" name="Freeform 446"/>
            <p:cNvSpPr>
              <a:spLocks noChangeAspect="1"/>
            </p:cNvSpPr>
            <p:nvPr/>
          </p:nvSpPr>
          <p:spPr bwMode="auto">
            <a:xfrm>
              <a:off x="3633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0" name="Freeform 447"/>
            <p:cNvSpPr>
              <a:spLocks noChangeAspect="1"/>
            </p:cNvSpPr>
            <p:nvPr/>
          </p:nvSpPr>
          <p:spPr bwMode="auto">
            <a:xfrm>
              <a:off x="3633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1" name="Freeform 448"/>
            <p:cNvSpPr>
              <a:spLocks noChangeAspect="1"/>
            </p:cNvSpPr>
            <p:nvPr/>
          </p:nvSpPr>
          <p:spPr bwMode="auto">
            <a:xfrm>
              <a:off x="3398" y="860"/>
              <a:ext cx="44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2" name="Freeform 449"/>
            <p:cNvSpPr>
              <a:spLocks noChangeAspect="1"/>
            </p:cNvSpPr>
            <p:nvPr/>
          </p:nvSpPr>
          <p:spPr bwMode="auto">
            <a:xfrm>
              <a:off x="3398" y="932"/>
              <a:ext cx="44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3" name="Freeform 450"/>
            <p:cNvSpPr>
              <a:spLocks noChangeAspect="1"/>
            </p:cNvSpPr>
            <p:nvPr/>
          </p:nvSpPr>
          <p:spPr bwMode="auto">
            <a:xfrm>
              <a:off x="3445" y="860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4" name="Freeform 451"/>
            <p:cNvSpPr>
              <a:spLocks noChangeAspect="1"/>
            </p:cNvSpPr>
            <p:nvPr/>
          </p:nvSpPr>
          <p:spPr bwMode="auto">
            <a:xfrm>
              <a:off x="3445" y="932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5" name="Freeform 452"/>
            <p:cNvSpPr>
              <a:spLocks noChangeAspect="1"/>
            </p:cNvSpPr>
            <p:nvPr/>
          </p:nvSpPr>
          <p:spPr bwMode="auto">
            <a:xfrm>
              <a:off x="3492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6" name="Freeform 453"/>
            <p:cNvSpPr>
              <a:spLocks noChangeAspect="1"/>
            </p:cNvSpPr>
            <p:nvPr/>
          </p:nvSpPr>
          <p:spPr bwMode="auto">
            <a:xfrm>
              <a:off x="3492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7" name="Freeform 454"/>
            <p:cNvSpPr>
              <a:spLocks noChangeAspect="1"/>
            </p:cNvSpPr>
            <p:nvPr/>
          </p:nvSpPr>
          <p:spPr bwMode="auto">
            <a:xfrm>
              <a:off x="3257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8" name="Freeform 455"/>
            <p:cNvSpPr>
              <a:spLocks noChangeAspect="1"/>
            </p:cNvSpPr>
            <p:nvPr/>
          </p:nvSpPr>
          <p:spPr bwMode="auto">
            <a:xfrm>
              <a:off x="3257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699" name="Freeform 456"/>
            <p:cNvSpPr>
              <a:spLocks noChangeAspect="1"/>
            </p:cNvSpPr>
            <p:nvPr/>
          </p:nvSpPr>
          <p:spPr bwMode="auto">
            <a:xfrm>
              <a:off x="3303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30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0" name="Freeform 457"/>
            <p:cNvSpPr>
              <a:spLocks noChangeAspect="1"/>
            </p:cNvSpPr>
            <p:nvPr/>
          </p:nvSpPr>
          <p:spPr bwMode="auto">
            <a:xfrm>
              <a:off x="3303" y="932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1" name="Freeform 458"/>
            <p:cNvSpPr>
              <a:spLocks noChangeAspect="1"/>
            </p:cNvSpPr>
            <p:nvPr/>
          </p:nvSpPr>
          <p:spPr bwMode="auto">
            <a:xfrm>
              <a:off x="3350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2" name="Freeform 459"/>
            <p:cNvSpPr>
              <a:spLocks noChangeAspect="1"/>
            </p:cNvSpPr>
            <p:nvPr/>
          </p:nvSpPr>
          <p:spPr bwMode="auto">
            <a:xfrm>
              <a:off x="3350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3" name="Freeform 460"/>
            <p:cNvSpPr>
              <a:spLocks noChangeAspect="1"/>
            </p:cNvSpPr>
            <p:nvPr/>
          </p:nvSpPr>
          <p:spPr bwMode="auto">
            <a:xfrm>
              <a:off x="3115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4" name="Freeform 461"/>
            <p:cNvSpPr>
              <a:spLocks noChangeAspect="1"/>
            </p:cNvSpPr>
            <p:nvPr/>
          </p:nvSpPr>
          <p:spPr bwMode="auto">
            <a:xfrm>
              <a:off x="3115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5" name="Freeform 462"/>
            <p:cNvSpPr>
              <a:spLocks noChangeAspect="1"/>
            </p:cNvSpPr>
            <p:nvPr/>
          </p:nvSpPr>
          <p:spPr bwMode="auto">
            <a:xfrm>
              <a:off x="3162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2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2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3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6" name="Freeform 463"/>
            <p:cNvSpPr>
              <a:spLocks noChangeAspect="1"/>
            </p:cNvSpPr>
            <p:nvPr/>
          </p:nvSpPr>
          <p:spPr bwMode="auto">
            <a:xfrm>
              <a:off x="3162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5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6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5" y="17"/>
                    <a:pt x="35" y="26"/>
                  </a:cubicBezTo>
                  <a:cubicBezTo>
                    <a:pt x="35" y="27"/>
                    <a:pt x="35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6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7" name="Freeform 464"/>
            <p:cNvSpPr>
              <a:spLocks noChangeAspect="1"/>
            </p:cNvSpPr>
            <p:nvPr/>
          </p:nvSpPr>
          <p:spPr bwMode="auto">
            <a:xfrm>
              <a:off x="3210" y="860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8" name="Freeform 465"/>
            <p:cNvSpPr>
              <a:spLocks noChangeAspect="1"/>
            </p:cNvSpPr>
            <p:nvPr/>
          </p:nvSpPr>
          <p:spPr bwMode="auto">
            <a:xfrm>
              <a:off x="3210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09" name="Freeform 466"/>
            <p:cNvSpPr>
              <a:spLocks noChangeAspect="1"/>
            </p:cNvSpPr>
            <p:nvPr/>
          </p:nvSpPr>
          <p:spPr bwMode="auto">
            <a:xfrm>
              <a:off x="2975" y="860"/>
              <a:ext cx="45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0" name="Freeform 467"/>
            <p:cNvSpPr>
              <a:spLocks noChangeAspect="1"/>
            </p:cNvSpPr>
            <p:nvPr/>
          </p:nvSpPr>
          <p:spPr bwMode="auto">
            <a:xfrm>
              <a:off x="2975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7"/>
                    <a:pt x="27" y="27"/>
                  </a:cubicBezTo>
                  <a:cubicBezTo>
                    <a:pt x="26" y="27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1" name="Freeform 468"/>
            <p:cNvSpPr>
              <a:spLocks noChangeAspect="1"/>
            </p:cNvSpPr>
            <p:nvPr/>
          </p:nvSpPr>
          <p:spPr bwMode="auto">
            <a:xfrm>
              <a:off x="3021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2" name="Freeform 469"/>
            <p:cNvSpPr>
              <a:spLocks noChangeAspect="1"/>
            </p:cNvSpPr>
            <p:nvPr/>
          </p:nvSpPr>
          <p:spPr bwMode="auto">
            <a:xfrm>
              <a:off x="3021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3" name="Freeform 470"/>
            <p:cNvSpPr>
              <a:spLocks noChangeAspect="1"/>
            </p:cNvSpPr>
            <p:nvPr/>
          </p:nvSpPr>
          <p:spPr bwMode="auto">
            <a:xfrm>
              <a:off x="3068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4" name="Freeform 471"/>
            <p:cNvSpPr>
              <a:spLocks noChangeAspect="1"/>
            </p:cNvSpPr>
            <p:nvPr/>
          </p:nvSpPr>
          <p:spPr bwMode="auto">
            <a:xfrm>
              <a:off x="3068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5" name="Freeform 472"/>
            <p:cNvSpPr>
              <a:spLocks noChangeAspect="1"/>
            </p:cNvSpPr>
            <p:nvPr/>
          </p:nvSpPr>
          <p:spPr bwMode="auto">
            <a:xfrm>
              <a:off x="2833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6" name="Freeform 473"/>
            <p:cNvSpPr>
              <a:spLocks noChangeAspect="1"/>
            </p:cNvSpPr>
            <p:nvPr/>
          </p:nvSpPr>
          <p:spPr bwMode="auto">
            <a:xfrm>
              <a:off x="2833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7" name="Freeform 474"/>
            <p:cNvSpPr>
              <a:spLocks noChangeAspect="1"/>
            </p:cNvSpPr>
            <p:nvPr/>
          </p:nvSpPr>
          <p:spPr bwMode="auto">
            <a:xfrm>
              <a:off x="2880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8" name="Freeform 475"/>
            <p:cNvSpPr>
              <a:spLocks noChangeAspect="1"/>
            </p:cNvSpPr>
            <p:nvPr/>
          </p:nvSpPr>
          <p:spPr bwMode="auto">
            <a:xfrm>
              <a:off x="2880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19" name="Freeform 476"/>
            <p:cNvSpPr>
              <a:spLocks noChangeAspect="1"/>
            </p:cNvSpPr>
            <p:nvPr/>
          </p:nvSpPr>
          <p:spPr bwMode="auto">
            <a:xfrm>
              <a:off x="2928" y="860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0" name="Freeform 477"/>
            <p:cNvSpPr>
              <a:spLocks noChangeAspect="1"/>
            </p:cNvSpPr>
            <p:nvPr/>
          </p:nvSpPr>
          <p:spPr bwMode="auto">
            <a:xfrm>
              <a:off x="2928" y="932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1" name="Freeform 478"/>
            <p:cNvSpPr>
              <a:spLocks noChangeAspect="1"/>
            </p:cNvSpPr>
            <p:nvPr/>
          </p:nvSpPr>
          <p:spPr bwMode="auto">
            <a:xfrm>
              <a:off x="4997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2" name="Freeform 479"/>
            <p:cNvSpPr>
              <a:spLocks noChangeAspect="1"/>
            </p:cNvSpPr>
            <p:nvPr/>
          </p:nvSpPr>
          <p:spPr bwMode="auto">
            <a:xfrm>
              <a:off x="4997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3" name="Freeform 480"/>
            <p:cNvSpPr>
              <a:spLocks noChangeAspect="1"/>
            </p:cNvSpPr>
            <p:nvPr/>
          </p:nvSpPr>
          <p:spPr bwMode="auto">
            <a:xfrm>
              <a:off x="5044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4" name="Freeform 481"/>
            <p:cNvSpPr>
              <a:spLocks noChangeAspect="1"/>
            </p:cNvSpPr>
            <p:nvPr/>
          </p:nvSpPr>
          <p:spPr bwMode="auto">
            <a:xfrm>
              <a:off x="5044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5" name="Freeform 482"/>
            <p:cNvSpPr>
              <a:spLocks noChangeAspect="1"/>
            </p:cNvSpPr>
            <p:nvPr/>
          </p:nvSpPr>
          <p:spPr bwMode="auto">
            <a:xfrm>
              <a:off x="5091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6" name="Freeform 483"/>
            <p:cNvSpPr>
              <a:spLocks noChangeAspect="1"/>
            </p:cNvSpPr>
            <p:nvPr/>
          </p:nvSpPr>
          <p:spPr bwMode="auto">
            <a:xfrm>
              <a:off x="5091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7" name="Freeform 484"/>
            <p:cNvSpPr>
              <a:spLocks noChangeAspect="1"/>
            </p:cNvSpPr>
            <p:nvPr/>
          </p:nvSpPr>
          <p:spPr bwMode="auto">
            <a:xfrm>
              <a:off x="4856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8" name="Freeform 485"/>
            <p:cNvSpPr>
              <a:spLocks noChangeAspect="1"/>
            </p:cNvSpPr>
            <p:nvPr/>
          </p:nvSpPr>
          <p:spPr bwMode="auto">
            <a:xfrm>
              <a:off x="4856" y="932"/>
              <a:ext cx="45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29" name="Freeform 486"/>
            <p:cNvSpPr>
              <a:spLocks noChangeAspect="1"/>
            </p:cNvSpPr>
            <p:nvPr/>
          </p:nvSpPr>
          <p:spPr bwMode="auto">
            <a:xfrm>
              <a:off x="4903" y="860"/>
              <a:ext cx="45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0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0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0" name="Freeform 487"/>
            <p:cNvSpPr>
              <a:spLocks noChangeAspect="1"/>
            </p:cNvSpPr>
            <p:nvPr/>
          </p:nvSpPr>
          <p:spPr bwMode="auto">
            <a:xfrm>
              <a:off x="4903" y="932"/>
              <a:ext cx="45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0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8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8"/>
                    <a:pt x="27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1" name="Freeform 488"/>
            <p:cNvSpPr>
              <a:spLocks noChangeAspect="1"/>
            </p:cNvSpPr>
            <p:nvPr/>
          </p:nvSpPr>
          <p:spPr bwMode="auto">
            <a:xfrm>
              <a:off x="4950" y="860"/>
              <a:ext cx="46" cy="68"/>
            </a:xfrm>
            <a:custGeom>
              <a:avLst/>
              <a:gdLst>
                <a:gd name="T0" fmla="*/ 20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5 w 55"/>
                <a:gd name="T25" fmla="*/ 53 h 83"/>
                <a:gd name="T26" fmla="*/ 15 w 55"/>
                <a:gd name="T27" fmla="*/ 60 h 83"/>
                <a:gd name="T28" fmla="*/ 17 w 55"/>
                <a:gd name="T29" fmla="*/ 83 h 83"/>
                <a:gd name="T30" fmla="*/ 23 w 55"/>
                <a:gd name="T31" fmla="*/ 83 h 83"/>
                <a:gd name="T32" fmla="*/ 20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0" y="60"/>
                  </a:moveTo>
                  <a:cubicBezTo>
                    <a:pt x="20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2" name="Freeform 489"/>
            <p:cNvSpPr>
              <a:spLocks noChangeAspect="1"/>
            </p:cNvSpPr>
            <p:nvPr/>
          </p:nvSpPr>
          <p:spPr bwMode="auto">
            <a:xfrm>
              <a:off x="4950" y="932"/>
              <a:ext cx="46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7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3" name="Freeform 490"/>
            <p:cNvSpPr>
              <a:spLocks noChangeAspect="1"/>
            </p:cNvSpPr>
            <p:nvPr/>
          </p:nvSpPr>
          <p:spPr bwMode="auto">
            <a:xfrm>
              <a:off x="4715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4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4" name="Freeform 491"/>
            <p:cNvSpPr>
              <a:spLocks noChangeAspect="1"/>
            </p:cNvSpPr>
            <p:nvPr/>
          </p:nvSpPr>
          <p:spPr bwMode="auto">
            <a:xfrm>
              <a:off x="4715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39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5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29" y="28"/>
                    <a:pt x="27" y="28"/>
                  </a:cubicBezTo>
                  <a:cubicBezTo>
                    <a:pt x="26" y="28"/>
                    <a:pt x="26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5" y="70"/>
                    <a:pt x="55" y="55"/>
                  </a:cubicBezTo>
                  <a:cubicBezTo>
                    <a:pt x="55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5" name="Freeform 492"/>
            <p:cNvSpPr>
              <a:spLocks noChangeAspect="1"/>
            </p:cNvSpPr>
            <p:nvPr/>
          </p:nvSpPr>
          <p:spPr bwMode="auto">
            <a:xfrm>
              <a:off x="4762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6 w 55"/>
                <a:gd name="T13" fmla="*/ 83 h 83"/>
                <a:gd name="T14" fmla="*/ 35 w 55"/>
                <a:gd name="T15" fmla="*/ 66 h 83"/>
                <a:gd name="T16" fmla="*/ 36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5" y="71"/>
                    <a:pt x="35" y="66"/>
                  </a:cubicBezTo>
                  <a:cubicBezTo>
                    <a:pt x="35" y="62"/>
                    <a:pt x="35" y="58"/>
                    <a:pt x="36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6" name="Freeform 493"/>
            <p:cNvSpPr>
              <a:spLocks noChangeAspect="1"/>
            </p:cNvSpPr>
            <p:nvPr/>
          </p:nvSpPr>
          <p:spPr bwMode="auto">
            <a:xfrm>
              <a:off x="4762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6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39" y="29"/>
                    <a:pt x="40" y="27"/>
                    <a:pt x="40" y="26"/>
                  </a:cubicBezTo>
                  <a:cubicBezTo>
                    <a:pt x="40" y="17"/>
                    <a:pt x="38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7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7" name="Freeform 494"/>
            <p:cNvSpPr>
              <a:spLocks noChangeAspect="1"/>
            </p:cNvSpPr>
            <p:nvPr/>
          </p:nvSpPr>
          <p:spPr bwMode="auto">
            <a:xfrm>
              <a:off x="4808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8" name="Freeform 495"/>
            <p:cNvSpPr>
              <a:spLocks noChangeAspect="1"/>
            </p:cNvSpPr>
            <p:nvPr/>
          </p:nvSpPr>
          <p:spPr bwMode="auto">
            <a:xfrm>
              <a:off x="4808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8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8"/>
                    <a:pt x="28" y="28"/>
                  </a:cubicBezTo>
                  <a:cubicBezTo>
                    <a:pt x="27" y="28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39" name="Freeform 496"/>
            <p:cNvSpPr>
              <a:spLocks noChangeAspect="1"/>
            </p:cNvSpPr>
            <p:nvPr/>
          </p:nvSpPr>
          <p:spPr bwMode="auto">
            <a:xfrm>
              <a:off x="4573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5" y="58"/>
                    <a:pt x="15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0" name="Freeform 497"/>
            <p:cNvSpPr>
              <a:spLocks noChangeAspect="1"/>
            </p:cNvSpPr>
            <p:nvPr/>
          </p:nvSpPr>
          <p:spPr bwMode="auto">
            <a:xfrm>
              <a:off x="4573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20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1" name="Freeform 498"/>
            <p:cNvSpPr>
              <a:spLocks noChangeAspect="1"/>
            </p:cNvSpPr>
            <p:nvPr/>
          </p:nvSpPr>
          <p:spPr bwMode="auto">
            <a:xfrm>
              <a:off x="4620" y="860"/>
              <a:ext cx="46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8 w 55"/>
                <a:gd name="T5" fmla="*/ 55 h 83"/>
                <a:gd name="T6" fmla="*/ 31 w 55"/>
                <a:gd name="T7" fmla="*/ 55 h 83"/>
                <a:gd name="T8" fmla="*/ 30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8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6 w 55"/>
                <a:gd name="T27" fmla="*/ 60 h 83"/>
                <a:gd name="T28" fmla="*/ 18 w 55"/>
                <a:gd name="T29" fmla="*/ 83 h 83"/>
                <a:gd name="T30" fmla="*/ 24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4" y="55"/>
                    <a:pt x="26" y="55"/>
                    <a:pt x="28" y="55"/>
                  </a:cubicBezTo>
                  <a:cubicBezTo>
                    <a:pt x="29" y="55"/>
                    <a:pt x="30" y="55"/>
                    <a:pt x="31" y="55"/>
                  </a:cubicBezTo>
                  <a:cubicBezTo>
                    <a:pt x="30" y="59"/>
                    <a:pt x="30" y="62"/>
                    <a:pt x="30" y="66"/>
                  </a:cubicBezTo>
                  <a:cubicBezTo>
                    <a:pt x="30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6" y="58"/>
                    <a:pt x="37" y="54"/>
                  </a:cubicBezTo>
                  <a:cubicBezTo>
                    <a:pt x="48" y="50"/>
                    <a:pt x="55" y="40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39"/>
                    <a:pt x="7" y="48"/>
                    <a:pt x="16" y="53"/>
                  </a:cubicBezTo>
                  <a:cubicBezTo>
                    <a:pt x="16" y="55"/>
                    <a:pt x="16" y="58"/>
                    <a:pt x="16" y="60"/>
                  </a:cubicBezTo>
                  <a:cubicBezTo>
                    <a:pt x="16" y="68"/>
                    <a:pt x="17" y="76"/>
                    <a:pt x="18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2" name="Freeform 499"/>
            <p:cNvSpPr>
              <a:spLocks noChangeAspect="1"/>
            </p:cNvSpPr>
            <p:nvPr/>
          </p:nvSpPr>
          <p:spPr bwMode="auto">
            <a:xfrm>
              <a:off x="4620" y="932"/>
              <a:ext cx="46" cy="67"/>
            </a:xfrm>
            <a:custGeom>
              <a:avLst/>
              <a:gdLst>
                <a:gd name="T0" fmla="*/ 40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8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4 w 55"/>
                <a:gd name="T19" fmla="*/ 0 h 82"/>
                <a:gd name="T20" fmla="*/ 18 w 55"/>
                <a:gd name="T21" fmla="*/ 0 h 82"/>
                <a:gd name="T22" fmla="*/ 21 w 55"/>
                <a:gd name="T23" fmla="*/ 20 h 82"/>
                <a:gd name="T24" fmla="*/ 20 w 55"/>
                <a:gd name="T25" fmla="*/ 29 h 82"/>
                <a:gd name="T26" fmla="*/ 0 w 55"/>
                <a:gd name="T27" fmla="*/ 55 h 82"/>
                <a:gd name="T28" fmla="*/ 28 w 55"/>
                <a:gd name="T29" fmla="*/ 82 h 82"/>
                <a:gd name="T30" fmla="*/ 55 w 55"/>
                <a:gd name="T31" fmla="*/ 55 h 82"/>
                <a:gd name="T32" fmla="*/ 40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40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8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6" y="25"/>
                    <a:pt x="26" y="23"/>
                    <a:pt x="26" y="20"/>
                  </a:cubicBezTo>
                  <a:cubicBezTo>
                    <a:pt x="26" y="14"/>
                    <a:pt x="25" y="7"/>
                    <a:pt x="2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1" y="14"/>
                    <a:pt x="21" y="20"/>
                  </a:cubicBezTo>
                  <a:cubicBezTo>
                    <a:pt x="21" y="23"/>
                    <a:pt x="20" y="26"/>
                    <a:pt x="20" y="29"/>
                  </a:cubicBezTo>
                  <a:cubicBezTo>
                    <a:pt x="9" y="32"/>
                    <a:pt x="0" y="43"/>
                    <a:pt x="0" y="55"/>
                  </a:cubicBezTo>
                  <a:cubicBezTo>
                    <a:pt x="0" y="70"/>
                    <a:pt x="13" y="82"/>
                    <a:pt x="28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40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3" name="Freeform 500"/>
            <p:cNvSpPr>
              <a:spLocks noChangeAspect="1"/>
            </p:cNvSpPr>
            <p:nvPr/>
          </p:nvSpPr>
          <p:spPr bwMode="auto">
            <a:xfrm>
              <a:off x="4668" y="860"/>
              <a:ext cx="44" cy="68"/>
            </a:xfrm>
            <a:custGeom>
              <a:avLst/>
              <a:gdLst>
                <a:gd name="T0" fmla="*/ 20 w 54"/>
                <a:gd name="T1" fmla="*/ 60 h 83"/>
                <a:gd name="T2" fmla="*/ 21 w 54"/>
                <a:gd name="T3" fmla="*/ 54 h 83"/>
                <a:gd name="T4" fmla="*/ 27 w 54"/>
                <a:gd name="T5" fmla="*/ 55 h 83"/>
                <a:gd name="T6" fmla="*/ 30 w 54"/>
                <a:gd name="T7" fmla="*/ 55 h 83"/>
                <a:gd name="T8" fmla="*/ 29 w 54"/>
                <a:gd name="T9" fmla="*/ 66 h 83"/>
                <a:gd name="T10" fmla="*/ 31 w 54"/>
                <a:gd name="T11" fmla="*/ 83 h 83"/>
                <a:gd name="T12" fmla="*/ 36 w 54"/>
                <a:gd name="T13" fmla="*/ 83 h 83"/>
                <a:gd name="T14" fmla="*/ 34 w 54"/>
                <a:gd name="T15" fmla="*/ 66 h 83"/>
                <a:gd name="T16" fmla="*/ 36 w 54"/>
                <a:gd name="T17" fmla="*/ 54 h 83"/>
                <a:gd name="T18" fmla="*/ 54 w 54"/>
                <a:gd name="T19" fmla="*/ 28 h 83"/>
                <a:gd name="T20" fmla="*/ 27 w 54"/>
                <a:gd name="T21" fmla="*/ 0 h 83"/>
                <a:gd name="T22" fmla="*/ 0 w 54"/>
                <a:gd name="T23" fmla="*/ 28 h 83"/>
                <a:gd name="T24" fmla="*/ 15 w 54"/>
                <a:gd name="T25" fmla="*/ 53 h 83"/>
                <a:gd name="T26" fmla="*/ 15 w 54"/>
                <a:gd name="T27" fmla="*/ 60 h 83"/>
                <a:gd name="T28" fmla="*/ 17 w 54"/>
                <a:gd name="T29" fmla="*/ 83 h 83"/>
                <a:gd name="T30" fmla="*/ 23 w 54"/>
                <a:gd name="T31" fmla="*/ 83 h 83"/>
                <a:gd name="T32" fmla="*/ 20 w 54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3"/>
                <a:gd name="T53" fmla="*/ 54 w 54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3">
                  <a:moveTo>
                    <a:pt x="20" y="60"/>
                  </a:moveTo>
                  <a:cubicBezTo>
                    <a:pt x="20" y="58"/>
                    <a:pt x="20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29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7"/>
                    <a:pt x="34" y="71"/>
                    <a:pt x="34" y="66"/>
                  </a:cubicBezTo>
                  <a:cubicBezTo>
                    <a:pt x="34" y="62"/>
                    <a:pt x="35" y="58"/>
                    <a:pt x="36" y="54"/>
                  </a:cubicBezTo>
                  <a:cubicBezTo>
                    <a:pt x="47" y="50"/>
                    <a:pt x="54" y="40"/>
                    <a:pt x="54" y="28"/>
                  </a:cubicBezTo>
                  <a:cubicBezTo>
                    <a:pt x="54" y="13"/>
                    <a:pt x="42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5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6" y="76"/>
                    <a:pt x="17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0" y="68"/>
                    <a:pt x="20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4" name="Freeform 501"/>
            <p:cNvSpPr>
              <a:spLocks noChangeAspect="1"/>
            </p:cNvSpPr>
            <p:nvPr/>
          </p:nvSpPr>
          <p:spPr bwMode="auto">
            <a:xfrm>
              <a:off x="4668" y="932"/>
              <a:ext cx="44" cy="67"/>
            </a:xfrm>
            <a:custGeom>
              <a:avLst/>
              <a:gdLst>
                <a:gd name="T0" fmla="*/ 39 w 54"/>
                <a:gd name="T1" fmla="*/ 30 h 82"/>
                <a:gd name="T2" fmla="*/ 39 w 54"/>
                <a:gd name="T3" fmla="*/ 26 h 82"/>
                <a:gd name="T4" fmla="*/ 36 w 54"/>
                <a:gd name="T5" fmla="*/ 0 h 82"/>
                <a:gd name="T6" fmla="*/ 31 w 54"/>
                <a:gd name="T7" fmla="*/ 0 h 82"/>
                <a:gd name="T8" fmla="*/ 34 w 54"/>
                <a:gd name="T9" fmla="*/ 26 h 82"/>
                <a:gd name="T10" fmla="*/ 34 w 54"/>
                <a:gd name="T11" fmla="*/ 28 h 82"/>
                <a:gd name="T12" fmla="*/ 27 w 54"/>
                <a:gd name="T13" fmla="*/ 27 h 82"/>
                <a:gd name="T14" fmla="*/ 25 w 54"/>
                <a:gd name="T15" fmla="*/ 28 h 82"/>
                <a:gd name="T16" fmla="*/ 25 w 54"/>
                <a:gd name="T17" fmla="*/ 20 h 82"/>
                <a:gd name="T18" fmla="*/ 23 w 54"/>
                <a:gd name="T19" fmla="*/ 0 h 82"/>
                <a:gd name="T20" fmla="*/ 17 w 54"/>
                <a:gd name="T21" fmla="*/ 0 h 82"/>
                <a:gd name="T22" fmla="*/ 20 w 54"/>
                <a:gd name="T23" fmla="*/ 20 h 82"/>
                <a:gd name="T24" fmla="*/ 19 w 54"/>
                <a:gd name="T25" fmla="*/ 29 h 82"/>
                <a:gd name="T26" fmla="*/ 0 w 54"/>
                <a:gd name="T27" fmla="*/ 55 h 82"/>
                <a:gd name="T28" fmla="*/ 27 w 54"/>
                <a:gd name="T29" fmla="*/ 82 h 82"/>
                <a:gd name="T30" fmla="*/ 54 w 54"/>
                <a:gd name="T31" fmla="*/ 55 h 82"/>
                <a:gd name="T32" fmla="*/ 39 w 54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4"/>
                <a:gd name="T52" fmla="*/ 0 h 82"/>
                <a:gd name="T53" fmla="*/ 54 w 5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4" h="82">
                  <a:moveTo>
                    <a:pt x="39" y="30"/>
                  </a:moveTo>
                  <a:cubicBezTo>
                    <a:pt x="39" y="29"/>
                    <a:pt x="39" y="27"/>
                    <a:pt x="39" y="26"/>
                  </a:cubicBezTo>
                  <a:cubicBezTo>
                    <a:pt x="39" y="17"/>
                    <a:pt x="37" y="8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1" y="28"/>
                    <a:pt x="29" y="27"/>
                    <a:pt x="27" y="27"/>
                  </a:cubicBezTo>
                  <a:cubicBezTo>
                    <a:pt x="26" y="27"/>
                    <a:pt x="25" y="28"/>
                    <a:pt x="25" y="28"/>
                  </a:cubicBezTo>
                  <a:cubicBezTo>
                    <a:pt x="25" y="25"/>
                    <a:pt x="25" y="23"/>
                    <a:pt x="25" y="20"/>
                  </a:cubicBezTo>
                  <a:cubicBezTo>
                    <a:pt x="25" y="14"/>
                    <a:pt x="24" y="7"/>
                    <a:pt x="2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19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2" y="82"/>
                    <a:pt x="54" y="70"/>
                    <a:pt x="54" y="55"/>
                  </a:cubicBezTo>
                  <a:cubicBezTo>
                    <a:pt x="54" y="44"/>
                    <a:pt x="48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5" name="Freeform 502"/>
            <p:cNvSpPr>
              <a:spLocks noChangeAspect="1"/>
            </p:cNvSpPr>
            <p:nvPr/>
          </p:nvSpPr>
          <p:spPr bwMode="auto">
            <a:xfrm>
              <a:off x="4527" y="860"/>
              <a:ext cx="45" cy="68"/>
            </a:xfrm>
            <a:custGeom>
              <a:avLst/>
              <a:gdLst>
                <a:gd name="T0" fmla="*/ 21 w 55"/>
                <a:gd name="T1" fmla="*/ 60 h 83"/>
                <a:gd name="T2" fmla="*/ 21 w 55"/>
                <a:gd name="T3" fmla="*/ 54 h 83"/>
                <a:gd name="T4" fmla="*/ 27 w 55"/>
                <a:gd name="T5" fmla="*/ 55 h 83"/>
                <a:gd name="T6" fmla="*/ 30 w 55"/>
                <a:gd name="T7" fmla="*/ 55 h 83"/>
                <a:gd name="T8" fmla="*/ 29 w 55"/>
                <a:gd name="T9" fmla="*/ 66 h 83"/>
                <a:gd name="T10" fmla="*/ 31 w 55"/>
                <a:gd name="T11" fmla="*/ 83 h 83"/>
                <a:gd name="T12" fmla="*/ 37 w 55"/>
                <a:gd name="T13" fmla="*/ 83 h 83"/>
                <a:gd name="T14" fmla="*/ 35 w 55"/>
                <a:gd name="T15" fmla="*/ 66 h 83"/>
                <a:gd name="T16" fmla="*/ 37 w 55"/>
                <a:gd name="T17" fmla="*/ 54 h 83"/>
                <a:gd name="T18" fmla="*/ 55 w 55"/>
                <a:gd name="T19" fmla="*/ 28 h 83"/>
                <a:gd name="T20" fmla="*/ 27 w 55"/>
                <a:gd name="T21" fmla="*/ 0 h 83"/>
                <a:gd name="T22" fmla="*/ 0 w 55"/>
                <a:gd name="T23" fmla="*/ 28 h 83"/>
                <a:gd name="T24" fmla="*/ 16 w 55"/>
                <a:gd name="T25" fmla="*/ 53 h 83"/>
                <a:gd name="T26" fmla="*/ 15 w 55"/>
                <a:gd name="T27" fmla="*/ 60 h 83"/>
                <a:gd name="T28" fmla="*/ 18 w 55"/>
                <a:gd name="T29" fmla="*/ 83 h 83"/>
                <a:gd name="T30" fmla="*/ 23 w 55"/>
                <a:gd name="T31" fmla="*/ 83 h 83"/>
                <a:gd name="T32" fmla="*/ 21 w 55"/>
                <a:gd name="T33" fmla="*/ 6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3"/>
                <a:gd name="T53" fmla="*/ 55 w 55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3">
                  <a:moveTo>
                    <a:pt x="21" y="60"/>
                  </a:moveTo>
                  <a:cubicBezTo>
                    <a:pt x="21" y="58"/>
                    <a:pt x="21" y="56"/>
                    <a:pt x="21" y="54"/>
                  </a:cubicBezTo>
                  <a:cubicBezTo>
                    <a:pt x="23" y="55"/>
                    <a:pt x="25" y="55"/>
                    <a:pt x="27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59"/>
                    <a:pt x="29" y="62"/>
                    <a:pt x="29" y="66"/>
                  </a:cubicBezTo>
                  <a:cubicBezTo>
                    <a:pt x="29" y="71"/>
                    <a:pt x="30" y="77"/>
                    <a:pt x="31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77"/>
                    <a:pt x="35" y="71"/>
                    <a:pt x="35" y="66"/>
                  </a:cubicBezTo>
                  <a:cubicBezTo>
                    <a:pt x="35" y="62"/>
                    <a:pt x="35" y="58"/>
                    <a:pt x="37" y="54"/>
                  </a:cubicBezTo>
                  <a:cubicBezTo>
                    <a:pt x="47" y="50"/>
                    <a:pt x="55" y="40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9"/>
                    <a:pt x="6" y="48"/>
                    <a:pt x="16" y="53"/>
                  </a:cubicBezTo>
                  <a:cubicBezTo>
                    <a:pt x="15" y="55"/>
                    <a:pt x="15" y="58"/>
                    <a:pt x="15" y="60"/>
                  </a:cubicBezTo>
                  <a:cubicBezTo>
                    <a:pt x="15" y="68"/>
                    <a:pt x="17" y="76"/>
                    <a:pt x="18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75"/>
                    <a:pt x="21" y="68"/>
                    <a:pt x="21" y="6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746" name="Freeform 503"/>
            <p:cNvSpPr>
              <a:spLocks noChangeAspect="1"/>
            </p:cNvSpPr>
            <p:nvPr/>
          </p:nvSpPr>
          <p:spPr bwMode="auto">
            <a:xfrm>
              <a:off x="4527" y="932"/>
              <a:ext cx="45" cy="67"/>
            </a:xfrm>
            <a:custGeom>
              <a:avLst/>
              <a:gdLst>
                <a:gd name="T0" fmla="*/ 39 w 55"/>
                <a:gd name="T1" fmla="*/ 30 h 82"/>
                <a:gd name="T2" fmla="*/ 40 w 55"/>
                <a:gd name="T3" fmla="*/ 26 h 82"/>
                <a:gd name="T4" fmla="*/ 37 w 55"/>
                <a:gd name="T5" fmla="*/ 0 h 82"/>
                <a:gd name="T6" fmla="*/ 31 w 55"/>
                <a:gd name="T7" fmla="*/ 0 h 82"/>
                <a:gd name="T8" fmla="*/ 34 w 55"/>
                <a:gd name="T9" fmla="*/ 26 h 82"/>
                <a:gd name="T10" fmla="*/ 34 w 55"/>
                <a:gd name="T11" fmla="*/ 28 h 82"/>
                <a:gd name="T12" fmla="*/ 27 w 55"/>
                <a:gd name="T13" fmla="*/ 27 h 82"/>
                <a:gd name="T14" fmla="*/ 25 w 55"/>
                <a:gd name="T15" fmla="*/ 28 h 82"/>
                <a:gd name="T16" fmla="*/ 26 w 55"/>
                <a:gd name="T17" fmla="*/ 20 h 82"/>
                <a:gd name="T18" fmla="*/ 23 w 55"/>
                <a:gd name="T19" fmla="*/ 0 h 82"/>
                <a:gd name="T20" fmla="*/ 18 w 55"/>
                <a:gd name="T21" fmla="*/ 0 h 82"/>
                <a:gd name="T22" fmla="*/ 20 w 55"/>
                <a:gd name="T23" fmla="*/ 20 h 82"/>
                <a:gd name="T24" fmla="*/ 19 w 55"/>
                <a:gd name="T25" fmla="*/ 29 h 82"/>
                <a:gd name="T26" fmla="*/ 0 w 55"/>
                <a:gd name="T27" fmla="*/ 55 h 82"/>
                <a:gd name="T28" fmla="*/ 27 w 55"/>
                <a:gd name="T29" fmla="*/ 82 h 82"/>
                <a:gd name="T30" fmla="*/ 55 w 55"/>
                <a:gd name="T31" fmla="*/ 55 h 82"/>
                <a:gd name="T32" fmla="*/ 39 w 55"/>
                <a:gd name="T33" fmla="*/ 3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82"/>
                <a:gd name="T53" fmla="*/ 55 w 55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82">
                  <a:moveTo>
                    <a:pt x="39" y="30"/>
                  </a:moveTo>
                  <a:cubicBezTo>
                    <a:pt x="40" y="29"/>
                    <a:pt x="40" y="27"/>
                    <a:pt x="40" y="26"/>
                  </a:cubicBezTo>
                  <a:cubicBezTo>
                    <a:pt x="40" y="17"/>
                    <a:pt x="38" y="8"/>
                    <a:pt x="3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9"/>
                    <a:pt x="34" y="17"/>
                    <a:pt x="34" y="26"/>
                  </a:cubicBezTo>
                  <a:cubicBezTo>
                    <a:pt x="34" y="27"/>
                    <a:pt x="34" y="28"/>
                    <a:pt x="34" y="28"/>
                  </a:cubicBezTo>
                  <a:cubicBezTo>
                    <a:pt x="32" y="28"/>
                    <a:pt x="30" y="27"/>
                    <a:pt x="27" y="27"/>
                  </a:cubicBezTo>
                  <a:cubicBezTo>
                    <a:pt x="27" y="27"/>
                    <a:pt x="26" y="28"/>
                    <a:pt x="25" y="28"/>
                  </a:cubicBezTo>
                  <a:cubicBezTo>
                    <a:pt x="25" y="25"/>
                    <a:pt x="26" y="23"/>
                    <a:pt x="26" y="20"/>
                  </a:cubicBezTo>
                  <a:cubicBezTo>
                    <a:pt x="26" y="14"/>
                    <a:pt x="24" y="7"/>
                    <a:pt x="2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7"/>
                    <a:pt x="20" y="14"/>
                    <a:pt x="20" y="20"/>
                  </a:cubicBezTo>
                  <a:cubicBezTo>
                    <a:pt x="20" y="23"/>
                    <a:pt x="20" y="26"/>
                    <a:pt x="19" y="29"/>
                  </a:cubicBezTo>
                  <a:cubicBezTo>
                    <a:pt x="8" y="32"/>
                    <a:pt x="0" y="43"/>
                    <a:pt x="0" y="55"/>
                  </a:cubicBezTo>
                  <a:cubicBezTo>
                    <a:pt x="0" y="70"/>
                    <a:pt x="12" y="82"/>
                    <a:pt x="27" y="82"/>
                  </a:cubicBezTo>
                  <a:cubicBezTo>
                    <a:pt x="43" y="82"/>
                    <a:pt x="55" y="70"/>
                    <a:pt x="55" y="55"/>
                  </a:cubicBezTo>
                  <a:cubicBezTo>
                    <a:pt x="55" y="44"/>
                    <a:pt x="49" y="35"/>
                    <a:pt x="39" y="3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</p:grpSp>
      <p:grpSp>
        <p:nvGrpSpPr>
          <p:cNvPr id="4" name="Group 3083"/>
          <p:cNvGrpSpPr>
            <a:grpSpLocks noChangeAspect="1"/>
          </p:cNvGrpSpPr>
          <p:nvPr/>
        </p:nvGrpSpPr>
        <p:grpSpPr bwMode="auto">
          <a:xfrm>
            <a:off x="1600200" y="4264332"/>
            <a:ext cx="3048794" cy="1903106"/>
            <a:chOff x="1680" y="768"/>
            <a:chExt cx="2073" cy="1294"/>
          </a:xfrm>
          <a:solidFill>
            <a:schemeClr val="bg1">
              <a:lumMod val="50000"/>
            </a:schemeClr>
          </a:solidFill>
        </p:grpSpPr>
        <p:sp>
          <p:nvSpPr>
            <p:cNvPr id="21539" name="Freeform 3084"/>
            <p:cNvSpPr>
              <a:spLocks noChangeAspect="1"/>
            </p:cNvSpPr>
            <p:nvPr/>
          </p:nvSpPr>
          <p:spPr bwMode="auto">
            <a:xfrm>
              <a:off x="3579" y="1313"/>
              <a:ext cx="174" cy="419"/>
            </a:xfrm>
            <a:custGeom>
              <a:avLst/>
              <a:gdLst>
                <a:gd name="T0" fmla="*/ 125 w 131"/>
                <a:gd name="T1" fmla="*/ 18 h 314"/>
                <a:gd name="T2" fmla="*/ 102 w 131"/>
                <a:gd name="T3" fmla="*/ 2 h 314"/>
                <a:gd name="T4" fmla="*/ 101 w 131"/>
                <a:gd name="T5" fmla="*/ 2 h 314"/>
                <a:gd name="T6" fmla="*/ 86 w 131"/>
                <a:gd name="T7" fmla="*/ 26 h 314"/>
                <a:gd name="T8" fmla="*/ 91 w 131"/>
                <a:gd name="T9" fmla="*/ 77 h 314"/>
                <a:gd name="T10" fmla="*/ 7 w 131"/>
                <a:gd name="T11" fmla="*/ 281 h 314"/>
                <a:gd name="T12" fmla="*/ 9 w 131"/>
                <a:gd name="T13" fmla="*/ 309 h 314"/>
                <a:gd name="T14" fmla="*/ 10 w 131"/>
                <a:gd name="T15" fmla="*/ 309 h 314"/>
                <a:gd name="T16" fmla="*/ 23 w 131"/>
                <a:gd name="T17" fmla="*/ 314 h 314"/>
                <a:gd name="T18" fmla="*/ 38 w 131"/>
                <a:gd name="T19" fmla="*/ 307 h 314"/>
                <a:gd name="T20" fmla="*/ 131 w 131"/>
                <a:gd name="T21" fmla="*/ 77 h 314"/>
                <a:gd name="T22" fmla="*/ 125 w 131"/>
                <a:gd name="T23" fmla="*/ 18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1"/>
                <a:gd name="T37" fmla="*/ 0 h 314"/>
                <a:gd name="T38" fmla="*/ 131 w 131"/>
                <a:gd name="T39" fmla="*/ 314 h 3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1" h="314">
                  <a:moveTo>
                    <a:pt x="125" y="18"/>
                  </a:moveTo>
                  <a:cubicBezTo>
                    <a:pt x="123" y="7"/>
                    <a:pt x="112" y="0"/>
                    <a:pt x="102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0" y="5"/>
                    <a:pt x="84" y="15"/>
                    <a:pt x="86" y="26"/>
                  </a:cubicBezTo>
                  <a:cubicBezTo>
                    <a:pt x="89" y="42"/>
                    <a:pt x="91" y="59"/>
                    <a:pt x="91" y="77"/>
                  </a:cubicBezTo>
                  <a:cubicBezTo>
                    <a:pt x="91" y="150"/>
                    <a:pt x="61" y="219"/>
                    <a:pt x="7" y="281"/>
                  </a:cubicBezTo>
                  <a:cubicBezTo>
                    <a:pt x="0" y="289"/>
                    <a:pt x="1" y="302"/>
                    <a:pt x="9" y="309"/>
                  </a:cubicBezTo>
                  <a:cubicBezTo>
                    <a:pt x="9" y="309"/>
                    <a:pt x="9" y="309"/>
                    <a:pt x="10" y="309"/>
                  </a:cubicBezTo>
                  <a:cubicBezTo>
                    <a:pt x="13" y="312"/>
                    <a:pt x="18" y="314"/>
                    <a:pt x="23" y="314"/>
                  </a:cubicBezTo>
                  <a:cubicBezTo>
                    <a:pt x="28" y="314"/>
                    <a:pt x="34" y="312"/>
                    <a:pt x="38" y="307"/>
                  </a:cubicBezTo>
                  <a:cubicBezTo>
                    <a:pt x="96" y="240"/>
                    <a:pt x="131" y="161"/>
                    <a:pt x="131" y="77"/>
                  </a:cubicBezTo>
                  <a:cubicBezTo>
                    <a:pt x="131" y="57"/>
                    <a:pt x="129" y="37"/>
                    <a:pt x="125" y="18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0" name="Freeform 3085"/>
            <p:cNvSpPr>
              <a:spLocks noChangeAspect="1"/>
            </p:cNvSpPr>
            <p:nvPr/>
          </p:nvSpPr>
          <p:spPr bwMode="auto">
            <a:xfrm>
              <a:off x="1987" y="1832"/>
              <a:ext cx="354" cy="178"/>
            </a:xfrm>
            <a:custGeom>
              <a:avLst/>
              <a:gdLst>
                <a:gd name="T0" fmla="*/ 249 w 266"/>
                <a:gd name="T1" fmla="*/ 94 h 133"/>
                <a:gd name="T2" fmla="*/ 33 w 266"/>
                <a:gd name="T3" fmla="*/ 5 h 133"/>
                <a:gd name="T4" fmla="*/ 6 w 266"/>
                <a:gd name="T5" fmla="*/ 12 h 133"/>
                <a:gd name="T6" fmla="*/ 6 w 266"/>
                <a:gd name="T7" fmla="*/ 13 h 133"/>
                <a:gd name="T8" fmla="*/ 13 w 266"/>
                <a:gd name="T9" fmla="*/ 40 h 133"/>
                <a:gd name="T10" fmla="*/ 239 w 266"/>
                <a:gd name="T11" fmla="*/ 133 h 133"/>
                <a:gd name="T12" fmla="*/ 244 w 266"/>
                <a:gd name="T13" fmla="*/ 133 h 133"/>
                <a:gd name="T14" fmla="*/ 264 w 266"/>
                <a:gd name="T15" fmla="*/ 119 h 133"/>
                <a:gd name="T16" fmla="*/ 264 w 266"/>
                <a:gd name="T17" fmla="*/ 118 h 133"/>
                <a:gd name="T18" fmla="*/ 249 w 266"/>
                <a:gd name="T19" fmla="*/ 94 h 1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6"/>
                <a:gd name="T31" fmla="*/ 0 h 133"/>
                <a:gd name="T32" fmla="*/ 266 w 266"/>
                <a:gd name="T33" fmla="*/ 133 h 1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6" h="133">
                  <a:moveTo>
                    <a:pt x="249" y="94"/>
                  </a:moveTo>
                  <a:cubicBezTo>
                    <a:pt x="168" y="72"/>
                    <a:pt x="95" y="42"/>
                    <a:pt x="33" y="5"/>
                  </a:cubicBezTo>
                  <a:cubicBezTo>
                    <a:pt x="23" y="0"/>
                    <a:pt x="11" y="3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0" y="22"/>
                    <a:pt x="3" y="34"/>
                    <a:pt x="13" y="40"/>
                  </a:cubicBezTo>
                  <a:cubicBezTo>
                    <a:pt x="78" y="79"/>
                    <a:pt x="155" y="110"/>
                    <a:pt x="239" y="133"/>
                  </a:cubicBezTo>
                  <a:cubicBezTo>
                    <a:pt x="241" y="133"/>
                    <a:pt x="243" y="133"/>
                    <a:pt x="244" y="133"/>
                  </a:cubicBezTo>
                  <a:cubicBezTo>
                    <a:pt x="253" y="133"/>
                    <a:pt x="261" y="127"/>
                    <a:pt x="264" y="119"/>
                  </a:cubicBezTo>
                  <a:cubicBezTo>
                    <a:pt x="264" y="118"/>
                    <a:pt x="264" y="118"/>
                    <a:pt x="264" y="118"/>
                  </a:cubicBezTo>
                  <a:cubicBezTo>
                    <a:pt x="266" y="108"/>
                    <a:pt x="260" y="97"/>
                    <a:pt x="249" y="94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1" name="Freeform 3086"/>
            <p:cNvSpPr>
              <a:spLocks noChangeAspect="1"/>
            </p:cNvSpPr>
            <p:nvPr/>
          </p:nvSpPr>
          <p:spPr bwMode="auto">
            <a:xfrm>
              <a:off x="2388" y="1978"/>
              <a:ext cx="373" cy="84"/>
            </a:xfrm>
            <a:custGeom>
              <a:avLst/>
              <a:gdLst>
                <a:gd name="T0" fmla="*/ 260 w 280"/>
                <a:gd name="T1" fmla="*/ 23 h 63"/>
                <a:gd name="T2" fmla="*/ 246 w 280"/>
                <a:gd name="T3" fmla="*/ 23 h 63"/>
                <a:gd name="T4" fmla="*/ 25 w 280"/>
                <a:gd name="T5" fmla="*/ 3 h 63"/>
                <a:gd name="T6" fmla="*/ 2 w 280"/>
                <a:gd name="T7" fmla="*/ 18 h 63"/>
                <a:gd name="T8" fmla="*/ 2 w 280"/>
                <a:gd name="T9" fmla="*/ 18 h 63"/>
                <a:gd name="T10" fmla="*/ 17 w 280"/>
                <a:gd name="T11" fmla="*/ 42 h 63"/>
                <a:gd name="T12" fmla="*/ 246 w 280"/>
                <a:gd name="T13" fmla="*/ 63 h 63"/>
                <a:gd name="T14" fmla="*/ 260 w 280"/>
                <a:gd name="T15" fmla="*/ 63 h 63"/>
                <a:gd name="T16" fmla="*/ 280 w 280"/>
                <a:gd name="T17" fmla="*/ 43 h 63"/>
                <a:gd name="T18" fmla="*/ 280 w 280"/>
                <a:gd name="T19" fmla="*/ 42 h 63"/>
                <a:gd name="T20" fmla="*/ 260 w 280"/>
                <a:gd name="T21" fmla="*/ 23 h 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0"/>
                <a:gd name="T34" fmla="*/ 0 h 63"/>
                <a:gd name="T35" fmla="*/ 280 w 280"/>
                <a:gd name="T36" fmla="*/ 63 h 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0" h="63">
                  <a:moveTo>
                    <a:pt x="260" y="23"/>
                  </a:moveTo>
                  <a:cubicBezTo>
                    <a:pt x="255" y="23"/>
                    <a:pt x="251" y="23"/>
                    <a:pt x="246" y="23"/>
                  </a:cubicBezTo>
                  <a:cubicBezTo>
                    <a:pt x="169" y="23"/>
                    <a:pt x="95" y="16"/>
                    <a:pt x="25" y="3"/>
                  </a:cubicBezTo>
                  <a:cubicBezTo>
                    <a:pt x="14" y="0"/>
                    <a:pt x="4" y="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9"/>
                    <a:pt x="7" y="40"/>
                    <a:pt x="17" y="42"/>
                  </a:cubicBezTo>
                  <a:cubicBezTo>
                    <a:pt x="90" y="56"/>
                    <a:pt x="167" y="63"/>
                    <a:pt x="246" y="63"/>
                  </a:cubicBezTo>
                  <a:cubicBezTo>
                    <a:pt x="251" y="63"/>
                    <a:pt x="256" y="63"/>
                    <a:pt x="260" y="63"/>
                  </a:cubicBezTo>
                  <a:cubicBezTo>
                    <a:pt x="271" y="63"/>
                    <a:pt x="280" y="54"/>
                    <a:pt x="280" y="43"/>
                  </a:cubicBezTo>
                  <a:cubicBezTo>
                    <a:pt x="280" y="43"/>
                    <a:pt x="280" y="43"/>
                    <a:pt x="280" y="42"/>
                  </a:cubicBezTo>
                  <a:cubicBezTo>
                    <a:pt x="280" y="32"/>
                    <a:pt x="271" y="23"/>
                    <a:pt x="260" y="23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2" name="Freeform 3087"/>
            <p:cNvSpPr>
              <a:spLocks noChangeAspect="1"/>
            </p:cNvSpPr>
            <p:nvPr/>
          </p:nvSpPr>
          <p:spPr bwMode="auto">
            <a:xfrm>
              <a:off x="3227" y="1751"/>
              <a:ext cx="336" cy="215"/>
            </a:xfrm>
            <a:custGeom>
              <a:avLst/>
              <a:gdLst>
                <a:gd name="T0" fmla="*/ 217 w 252"/>
                <a:gd name="T1" fmla="*/ 7 h 161"/>
                <a:gd name="T2" fmla="*/ 217 w 252"/>
                <a:gd name="T3" fmla="*/ 7 h 161"/>
                <a:gd name="T4" fmla="*/ 15 w 252"/>
                <a:gd name="T5" fmla="*/ 122 h 161"/>
                <a:gd name="T6" fmla="*/ 4 w 252"/>
                <a:gd name="T7" fmla="*/ 148 h 161"/>
                <a:gd name="T8" fmla="*/ 4 w 252"/>
                <a:gd name="T9" fmla="*/ 148 h 161"/>
                <a:gd name="T10" fmla="*/ 22 w 252"/>
                <a:gd name="T11" fmla="*/ 161 h 161"/>
                <a:gd name="T12" fmla="*/ 30 w 252"/>
                <a:gd name="T13" fmla="*/ 160 h 161"/>
                <a:gd name="T14" fmla="*/ 242 w 252"/>
                <a:gd name="T15" fmla="*/ 37 h 161"/>
                <a:gd name="T16" fmla="*/ 245 w 252"/>
                <a:gd name="T17" fmla="*/ 9 h 161"/>
                <a:gd name="T18" fmla="*/ 245 w 252"/>
                <a:gd name="T19" fmla="*/ 9 h 161"/>
                <a:gd name="T20" fmla="*/ 217 w 252"/>
                <a:gd name="T21" fmla="*/ 7 h 1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2"/>
                <a:gd name="T34" fmla="*/ 0 h 161"/>
                <a:gd name="T35" fmla="*/ 252 w 252"/>
                <a:gd name="T36" fmla="*/ 161 h 1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2" h="161">
                  <a:moveTo>
                    <a:pt x="217" y="7"/>
                  </a:moveTo>
                  <a:cubicBezTo>
                    <a:pt x="217" y="7"/>
                    <a:pt x="217" y="7"/>
                    <a:pt x="217" y="7"/>
                  </a:cubicBezTo>
                  <a:cubicBezTo>
                    <a:pt x="162" y="52"/>
                    <a:pt x="94" y="92"/>
                    <a:pt x="15" y="122"/>
                  </a:cubicBezTo>
                  <a:cubicBezTo>
                    <a:pt x="5" y="126"/>
                    <a:pt x="0" y="138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7" y="156"/>
                    <a:pt x="14" y="161"/>
                    <a:pt x="22" y="161"/>
                  </a:cubicBezTo>
                  <a:cubicBezTo>
                    <a:pt x="25" y="161"/>
                    <a:pt x="27" y="161"/>
                    <a:pt x="30" y="160"/>
                  </a:cubicBezTo>
                  <a:cubicBezTo>
                    <a:pt x="112" y="128"/>
                    <a:pt x="184" y="86"/>
                    <a:pt x="242" y="37"/>
                  </a:cubicBezTo>
                  <a:cubicBezTo>
                    <a:pt x="251" y="30"/>
                    <a:pt x="252" y="18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37" y="1"/>
                    <a:pt x="225" y="0"/>
                    <a:pt x="217" y="7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3" name="Freeform 3088"/>
            <p:cNvSpPr>
              <a:spLocks noChangeAspect="1"/>
            </p:cNvSpPr>
            <p:nvPr/>
          </p:nvSpPr>
          <p:spPr bwMode="auto">
            <a:xfrm>
              <a:off x="2813" y="1944"/>
              <a:ext cx="372" cy="113"/>
            </a:xfrm>
            <a:custGeom>
              <a:avLst/>
              <a:gdLst>
                <a:gd name="T0" fmla="*/ 251 w 279"/>
                <a:gd name="T1" fmla="*/ 3 h 84"/>
                <a:gd name="T2" fmla="*/ 251 w 279"/>
                <a:gd name="T3" fmla="*/ 3 h 84"/>
                <a:gd name="T4" fmla="*/ 19 w 279"/>
                <a:gd name="T5" fmla="*/ 45 h 84"/>
                <a:gd name="T6" fmla="*/ 1 w 279"/>
                <a:gd name="T7" fmla="*/ 66 h 84"/>
                <a:gd name="T8" fmla="*/ 1 w 279"/>
                <a:gd name="T9" fmla="*/ 66 h 84"/>
                <a:gd name="T10" fmla="*/ 21 w 279"/>
                <a:gd name="T11" fmla="*/ 84 h 84"/>
                <a:gd name="T12" fmla="*/ 22 w 279"/>
                <a:gd name="T13" fmla="*/ 84 h 84"/>
                <a:gd name="T14" fmla="*/ 262 w 279"/>
                <a:gd name="T15" fmla="*/ 41 h 84"/>
                <a:gd name="T16" fmla="*/ 276 w 279"/>
                <a:gd name="T17" fmla="*/ 16 h 84"/>
                <a:gd name="T18" fmla="*/ 276 w 279"/>
                <a:gd name="T19" fmla="*/ 16 h 84"/>
                <a:gd name="T20" fmla="*/ 251 w 279"/>
                <a:gd name="T21" fmla="*/ 3 h 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79"/>
                <a:gd name="T34" fmla="*/ 0 h 84"/>
                <a:gd name="T35" fmla="*/ 279 w 279"/>
                <a:gd name="T36" fmla="*/ 84 h 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79" h="84">
                  <a:moveTo>
                    <a:pt x="251" y="3"/>
                  </a:moveTo>
                  <a:cubicBezTo>
                    <a:pt x="251" y="3"/>
                    <a:pt x="251" y="3"/>
                    <a:pt x="251" y="3"/>
                  </a:cubicBezTo>
                  <a:cubicBezTo>
                    <a:pt x="180" y="24"/>
                    <a:pt x="102" y="38"/>
                    <a:pt x="19" y="45"/>
                  </a:cubicBezTo>
                  <a:cubicBezTo>
                    <a:pt x="8" y="45"/>
                    <a:pt x="0" y="55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2" y="76"/>
                    <a:pt x="10" y="84"/>
                    <a:pt x="21" y="84"/>
                  </a:cubicBezTo>
                  <a:cubicBezTo>
                    <a:pt x="21" y="84"/>
                    <a:pt x="22" y="84"/>
                    <a:pt x="22" y="84"/>
                  </a:cubicBezTo>
                  <a:cubicBezTo>
                    <a:pt x="107" y="78"/>
                    <a:pt x="188" y="63"/>
                    <a:pt x="262" y="41"/>
                  </a:cubicBezTo>
                  <a:cubicBezTo>
                    <a:pt x="273" y="38"/>
                    <a:pt x="279" y="27"/>
                    <a:pt x="276" y="16"/>
                  </a:cubicBezTo>
                  <a:cubicBezTo>
                    <a:pt x="276" y="16"/>
                    <a:pt x="276" y="16"/>
                    <a:pt x="276" y="16"/>
                  </a:cubicBezTo>
                  <a:cubicBezTo>
                    <a:pt x="272" y="6"/>
                    <a:pt x="261" y="0"/>
                    <a:pt x="251" y="3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4" name="Freeform 3089"/>
            <p:cNvSpPr>
              <a:spLocks noChangeAspect="1"/>
            </p:cNvSpPr>
            <p:nvPr/>
          </p:nvSpPr>
          <p:spPr bwMode="auto">
            <a:xfrm>
              <a:off x="1703" y="1525"/>
              <a:ext cx="256" cy="305"/>
            </a:xfrm>
            <a:custGeom>
              <a:avLst/>
              <a:gdLst>
                <a:gd name="T0" fmla="*/ 181 w 192"/>
                <a:gd name="T1" fmla="*/ 192 h 228"/>
                <a:gd name="T2" fmla="*/ 181 w 192"/>
                <a:gd name="T3" fmla="*/ 192 h 228"/>
                <a:gd name="T4" fmla="*/ 41 w 192"/>
                <a:gd name="T5" fmla="*/ 16 h 228"/>
                <a:gd name="T6" fmla="*/ 16 w 192"/>
                <a:gd name="T7" fmla="*/ 4 h 228"/>
                <a:gd name="T8" fmla="*/ 15 w 192"/>
                <a:gd name="T9" fmla="*/ 4 h 228"/>
                <a:gd name="T10" fmla="*/ 3 w 192"/>
                <a:gd name="T11" fmla="*/ 30 h 228"/>
                <a:gd name="T12" fmla="*/ 157 w 192"/>
                <a:gd name="T13" fmla="*/ 224 h 228"/>
                <a:gd name="T14" fmla="*/ 169 w 192"/>
                <a:gd name="T15" fmla="*/ 228 h 228"/>
                <a:gd name="T16" fmla="*/ 185 w 192"/>
                <a:gd name="T17" fmla="*/ 220 h 228"/>
                <a:gd name="T18" fmla="*/ 185 w 192"/>
                <a:gd name="T19" fmla="*/ 220 h 228"/>
                <a:gd name="T20" fmla="*/ 181 w 192"/>
                <a:gd name="T21" fmla="*/ 192 h 2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2"/>
                <a:gd name="T34" fmla="*/ 0 h 228"/>
                <a:gd name="T35" fmla="*/ 192 w 192"/>
                <a:gd name="T36" fmla="*/ 228 h 2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2" h="228">
                  <a:moveTo>
                    <a:pt x="181" y="192"/>
                  </a:moveTo>
                  <a:cubicBezTo>
                    <a:pt x="181" y="192"/>
                    <a:pt x="181" y="192"/>
                    <a:pt x="181" y="192"/>
                  </a:cubicBezTo>
                  <a:cubicBezTo>
                    <a:pt x="114" y="141"/>
                    <a:pt x="65" y="80"/>
                    <a:pt x="41" y="16"/>
                  </a:cubicBezTo>
                  <a:cubicBezTo>
                    <a:pt x="37" y="6"/>
                    <a:pt x="26" y="0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5" y="8"/>
                    <a:pt x="0" y="20"/>
                    <a:pt x="3" y="30"/>
                  </a:cubicBezTo>
                  <a:cubicBezTo>
                    <a:pt x="31" y="103"/>
                    <a:pt x="85" y="169"/>
                    <a:pt x="157" y="224"/>
                  </a:cubicBezTo>
                  <a:cubicBezTo>
                    <a:pt x="161" y="227"/>
                    <a:pt x="165" y="228"/>
                    <a:pt x="169" y="228"/>
                  </a:cubicBezTo>
                  <a:cubicBezTo>
                    <a:pt x="175" y="228"/>
                    <a:pt x="181" y="226"/>
                    <a:pt x="185" y="220"/>
                  </a:cubicBezTo>
                  <a:cubicBezTo>
                    <a:pt x="185" y="220"/>
                    <a:pt x="185" y="220"/>
                    <a:pt x="185" y="220"/>
                  </a:cubicBezTo>
                  <a:cubicBezTo>
                    <a:pt x="192" y="211"/>
                    <a:pt x="190" y="199"/>
                    <a:pt x="181" y="192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5" name="Freeform 3090"/>
            <p:cNvSpPr>
              <a:spLocks noChangeAspect="1"/>
            </p:cNvSpPr>
            <p:nvPr/>
          </p:nvSpPr>
          <p:spPr bwMode="auto">
            <a:xfrm>
              <a:off x="1680" y="1123"/>
              <a:ext cx="151" cy="355"/>
            </a:xfrm>
            <a:custGeom>
              <a:avLst/>
              <a:gdLst>
                <a:gd name="T0" fmla="*/ 41 w 113"/>
                <a:gd name="T1" fmla="*/ 244 h 266"/>
                <a:gd name="T2" fmla="*/ 40 w 113"/>
                <a:gd name="T3" fmla="*/ 219 h 266"/>
                <a:gd name="T4" fmla="*/ 106 w 113"/>
                <a:gd name="T5" fmla="*/ 35 h 266"/>
                <a:gd name="T6" fmla="*/ 103 w 113"/>
                <a:gd name="T7" fmla="*/ 7 h 266"/>
                <a:gd name="T8" fmla="*/ 102 w 113"/>
                <a:gd name="T9" fmla="*/ 7 h 266"/>
                <a:gd name="T10" fmla="*/ 74 w 113"/>
                <a:gd name="T11" fmla="*/ 11 h 266"/>
                <a:gd name="T12" fmla="*/ 0 w 113"/>
                <a:gd name="T13" fmla="*/ 219 h 266"/>
                <a:gd name="T14" fmla="*/ 1 w 113"/>
                <a:gd name="T15" fmla="*/ 248 h 266"/>
                <a:gd name="T16" fmla="*/ 21 w 113"/>
                <a:gd name="T17" fmla="*/ 266 h 266"/>
                <a:gd name="T18" fmla="*/ 23 w 113"/>
                <a:gd name="T19" fmla="*/ 266 h 266"/>
                <a:gd name="T20" fmla="*/ 24 w 113"/>
                <a:gd name="T21" fmla="*/ 266 h 266"/>
                <a:gd name="T22" fmla="*/ 41 w 113"/>
                <a:gd name="T23" fmla="*/ 244 h 26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3"/>
                <a:gd name="T37" fmla="*/ 0 h 266"/>
                <a:gd name="T38" fmla="*/ 113 w 113"/>
                <a:gd name="T39" fmla="*/ 266 h 26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3" h="266">
                  <a:moveTo>
                    <a:pt x="41" y="244"/>
                  </a:moveTo>
                  <a:cubicBezTo>
                    <a:pt x="40" y="236"/>
                    <a:pt x="40" y="227"/>
                    <a:pt x="40" y="219"/>
                  </a:cubicBezTo>
                  <a:cubicBezTo>
                    <a:pt x="40" y="154"/>
                    <a:pt x="63" y="92"/>
                    <a:pt x="106" y="35"/>
                  </a:cubicBezTo>
                  <a:cubicBezTo>
                    <a:pt x="113" y="26"/>
                    <a:pt x="111" y="14"/>
                    <a:pt x="103" y="7"/>
                  </a:cubicBezTo>
                  <a:cubicBezTo>
                    <a:pt x="103" y="7"/>
                    <a:pt x="102" y="7"/>
                    <a:pt x="102" y="7"/>
                  </a:cubicBezTo>
                  <a:cubicBezTo>
                    <a:pt x="94" y="0"/>
                    <a:pt x="81" y="2"/>
                    <a:pt x="74" y="11"/>
                  </a:cubicBezTo>
                  <a:cubicBezTo>
                    <a:pt x="27" y="73"/>
                    <a:pt x="0" y="144"/>
                    <a:pt x="0" y="219"/>
                  </a:cubicBezTo>
                  <a:cubicBezTo>
                    <a:pt x="0" y="229"/>
                    <a:pt x="0" y="238"/>
                    <a:pt x="1" y="248"/>
                  </a:cubicBezTo>
                  <a:cubicBezTo>
                    <a:pt x="2" y="259"/>
                    <a:pt x="11" y="266"/>
                    <a:pt x="21" y="266"/>
                  </a:cubicBezTo>
                  <a:cubicBezTo>
                    <a:pt x="22" y="266"/>
                    <a:pt x="22" y="266"/>
                    <a:pt x="23" y="266"/>
                  </a:cubicBezTo>
                  <a:cubicBezTo>
                    <a:pt x="23" y="266"/>
                    <a:pt x="23" y="266"/>
                    <a:pt x="24" y="266"/>
                  </a:cubicBezTo>
                  <a:cubicBezTo>
                    <a:pt x="34" y="265"/>
                    <a:pt x="42" y="255"/>
                    <a:pt x="41" y="244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6" name="Freeform 3091"/>
            <p:cNvSpPr>
              <a:spLocks noChangeAspect="1"/>
            </p:cNvSpPr>
            <p:nvPr/>
          </p:nvSpPr>
          <p:spPr bwMode="auto">
            <a:xfrm>
              <a:off x="2633" y="768"/>
              <a:ext cx="375" cy="75"/>
            </a:xfrm>
            <a:custGeom>
              <a:avLst/>
              <a:gdLst>
                <a:gd name="T0" fmla="*/ 21 w 281"/>
                <a:gd name="T1" fmla="*/ 41 h 56"/>
                <a:gd name="T2" fmla="*/ 62 w 281"/>
                <a:gd name="T3" fmla="*/ 40 h 56"/>
                <a:gd name="T4" fmla="*/ 257 w 281"/>
                <a:gd name="T5" fmla="*/ 56 h 56"/>
                <a:gd name="T6" fmla="*/ 260 w 281"/>
                <a:gd name="T7" fmla="*/ 56 h 56"/>
                <a:gd name="T8" fmla="*/ 279 w 281"/>
                <a:gd name="T9" fmla="*/ 40 h 56"/>
                <a:gd name="T10" fmla="*/ 280 w 281"/>
                <a:gd name="T11" fmla="*/ 40 h 56"/>
                <a:gd name="T12" fmla="*/ 263 w 281"/>
                <a:gd name="T13" fmla="*/ 17 h 56"/>
                <a:gd name="T14" fmla="*/ 62 w 281"/>
                <a:gd name="T15" fmla="*/ 0 h 56"/>
                <a:gd name="T16" fmla="*/ 20 w 281"/>
                <a:gd name="T17" fmla="*/ 1 h 56"/>
                <a:gd name="T18" fmla="*/ 1 w 281"/>
                <a:gd name="T19" fmla="*/ 22 h 56"/>
                <a:gd name="T20" fmla="*/ 1 w 281"/>
                <a:gd name="T21" fmla="*/ 22 h 56"/>
                <a:gd name="T22" fmla="*/ 21 w 281"/>
                <a:gd name="T23" fmla="*/ 41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1"/>
                <a:gd name="T37" fmla="*/ 0 h 56"/>
                <a:gd name="T38" fmla="*/ 281 w 281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1" h="56">
                  <a:moveTo>
                    <a:pt x="21" y="41"/>
                  </a:moveTo>
                  <a:cubicBezTo>
                    <a:pt x="35" y="41"/>
                    <a:pt x="48" y="40"/>
                    <a:pt x="62" y="40"/>
                  </a:cubicBezTo>
                  <a:cubicBezTo>
                    <a:pt x="129" y="40"/>
                    <a:pt x="195" y="46"/>
                    <a:pt x="257" y="56"/>
                  </a:cubicBezTo>
                  <a:cubicBezTo>
                    <a:pt x="258" y="56"/>
                    <a:pt x="259" y="56"/>
                    <a:pt x="260" y="56"/>
                  </a:cubicBezTo>
                  <a:cubicBezTo>
                    <a:pt x="269" y="56"/>
                    <a:pt x="278" y="50"/>
                    <a:pt x="279" y="40"/>
                  </a:cubicBezTo>
                  <a:cubicBezTo>
                    <a:pt x="280" y="40"/>
                    <a:pt x="280" y="40"/>
                    <a:pt x="280" y="40"/>
                  </a:cubicBezTo>
                  <a:cubicBezTo>
                    <a:pt x="281" y="29"/>
                    <a:pt x="274" y="18"/>
                    <a:pt x="263" y="17"/>
                  </a:cubicBezTo>
                  <a:cubicBezTo>
                    <a:pt x="199" y="6"/>
                    <a:pt x="132" y="0"/>
                    <a:pt x="62" y="0"/>
                  </a:cubicBezTo>
                  <a:cubicBezTo>
                    <a:pt x="48" y="0"/>
                    <a:pt x="34" y="1"/>
                    <a:pt x="20" y="1"/>
                  </a:cubicBezTo>
                  <a:cubicBezTo>
                    <a:pt x="9" y="2"/>
                    <a:pt x="0" y="11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33"/>
                    <a:pt x="10" y="41"/>
                    <a:pt x="21" y="41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7" name="Freeform 3092"/>
            <p:cNvSpPr>
              <a:spLocks noChangeAspect="1"/>
            </p:cNvSpPr>
            <p:nvPr/>
          </p:nvSpPr>
          <p:spPr bwMode="auto">
            <a:xfrm>
              <a:off x="3444" y="975"/>
              <a:ext cx="272" cy="292"/>
            </a:xfrm>
            <a:custGeom>
              <a:avLst/>
              <a:gdLst>
                <a:gd name="T0" fmla="*/ 11 w 204"/>
                <a:gd name="T1" fmla="*/ 39 h 219"/>
                <a:gd name="T2" fmla="*/ 163 w 204"/>
                <a:gd name="T3" fmla="*/ 208 h 219"/>
                <a:gd name="T4" fmla="*/ 181 w 204"/>
                <a:gd name="T5" fmla="*/ 219 h 219"/>
                <a:gd name="T6" fmla="*/ 189 w 204"/>
                <a:gd name="T7" fmla="*/ 218 h 219"/>
                <a:gd name="T8" fmla="*/ 190 w 204"/>
                <a:gd name="T9" fmla="*/ 217 h 219"/>
                <a:gd name="T10" fmla="*/ 199 w 204"/>
                <a:gd name="T11" fmla="*/ 191 h 219"/>
                <a:gd name="T12" fmla="*/ 34 w 204"/>
                <a:gd name="T13" fmla="*/ 6 h 219"/>
                <a:gd name="T14" fmla="*/ 6 w 204"/>
                <a:gd name="T15" fmla="*/ 11 h 219"/>
                <a:gd name="T16" fmla="*/ 6 w 204"/>
                <a:gd name="T17" fmla="*/ 12 h 219"/>
                <a:gd name="T18" fmla="*/ 11 w 204"/>
                <a:gd name="T19" fmla="*/ 39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4"/>
                <a:gd name="T31" fmla="*/ 0 h 219"/>
                <a:gd name="T32" fmla="*/ 204 w 204"/>
                <a:gd name="T33" fmla="*/ 219 h 2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4" h="219">
                  <a:moveTo>
                    <a:pt x="11" y="39"/>
                  </a:moveTo>
                  <a:cubicBezTo>
                    <a:pt x="81" y="88"/>
                    <a:pt x="134" y="146"/>
                    <a:pt x="163" y="208"/>
                  </a:cubicBezTo>
                  <a:cubicBezTo>
                    <a:pt x="167" y="215"/>
                    <a:pt x="174" y="219"/>
                    <a:pt x="181" y="219"/>
                  </a:cubicBezTo>
                  <a:cubicBezTo>
                    <a:pt x="184" y="219"/>
                    <a:pt x="187" y="219"/>
                    <a:pt x="189" y="218"/>
                  </a:cubicBezTo>
                  <a:cubicBezTo>
                    <a:pt x="189" y="217"/>
                    <a:pt x="190" y="217"/>
                    <a:pt x="190" y="217"/>
                  </a:cubicBezTo>
                  <a:cubicBezTo>
                    <a:pt x="200" y="213"/>
                    <a:pt x="204" y="201"/>
                    <a:pt x="199" y="191"/>
                  </a:cubicBezTo>
                  <a:cubicBezTo>
                    <a:pt x="166" y="121"/>
                    <a:pt x="109" y="58"/>
                    <a:pt x="34" y="6"/>
                  </a:cubicBezTo>
                  <a:cubicBezTo>
                    <a:pt x="25" y="0"/>
                    <a:pt x="12" y="2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21"/>
                    <a:pt x="2" y="33"/>
                    <a:pt x="11" y="39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8" name="Freeform 3093"/>
            <p:cNvSpPr>
              <a:spLocks noChangeAspect="1"/>
            </p:cNvSpPr>
            <p:nvPr/>
          </p:nvSpPr>
          <p:spPr bwMode="auto">
            <a:xfrm>
              <a:off x="3055" y="808"/>
              <a:ext cx="358" cy="168"/>
            </a:xfrm>
            <a:custGeom>
              <a:avLst/>
              <a:gdLst>
                <a:gd name="T0" fmla="*/ 18 w 269"/>
                <a:gd name="T1" fmla="*/ 42 h 126"/>
                <a:gd name="T2" fmla="*/ 237 w 269"/>
                <a:gd name="T3" fmla="*/ 124 h 126"/>
                <a:gd name="T4" fmla="*/ 246 w 269"/>
                <a:gd name="T5" fmla="*/ 126 h 126"/>
                <a:gd name="T6" fmla="*/ 264 w 269"/>
                <a:gd name="T7" fmla="*/ 116 h 126"/>
                <a:gd name="T8" fmla="*/ 264 w 269"/>
                <a:gd name="T9" fmla="*/ 116 h 126"/>
                <a:gd name="T10" fmla="*/ 256 w 269"/>
                <a:gd name="T11" fmla="*/ 89 h 126"/>
                <a:gd name="T12" fmla="*/ 27 w 269"/>
                <a:gd name="T13" fmla="*/ 3 h 126"/>
                <a:gd name="T14" fmla="*/ 3 w 269"/>
                <a:gd name="T15" fmla="*/ 18 h 126"/>
                <a:gd name="T16" fmla="*/ 3 w 269"/>
                <a:gd name="T17" fmla="*/ 18 h 126"/>
                <a:gd name="T18" fmla="*/ 18 w 269"/>
                <a:gd name="T19" fmla="*/ 42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9"/>
                <a:gd name="T31" fmla="*/ 0 h 126"/>
                <a:gd name="T32" fmla="*/ 269 w 269"/>
                <a:gd name="T33" fmla="*/ 126 h 1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9" h="126">
                  <a:moveTo>
                    <a:pt x="18" y="42"/>
                  </a:moveTo>
                  <a:cubicBezTo>
                    <a:pt x="99" y="61"/>
                    <a:pt x="173" y="89"/>
                    <a:pt x="237" y="124"/>
                  </a:cubicBezTo>
                  <a:cubicBezTo>
                    <a:pt x="240" y="125"/>
                    <a:pt x="243" y="126"/>
                    <a:pt x="246" y="126"/>
                  </a:cubicBezTo>
                  <a:cubicBezTo>
                    <a:pt x="253" y="126"/>
                    <a:pt x="260" y="122"/>
                    <a:pt x="264" y="116"/>
                  </a:cubicBezTo>
                  <a:cubicBezTo>
                    <a:pt x="264" y="116"/>
                    <a:pt x="264" y="116"/>
                    <a:pt x="264" y="116"/>
                  </a:cubicBezTo>
                  <a:cubicBezTo>
                    <a:pt x="269" y="106"/>
                    <a:pt x="266" y="94"/>
                    <a:pt x="256" y="89"/>
                  </a:cubicBezTo>
                  <a:cubicBezTo>
                    <a:pt x="189" y="52"/>
                    <a:pt x="111" y="23"/>
                    <a:pt x="27" y="3"/>
                  </a:cubicBezTo>
                  <a:cubicBezTo>
                    <a:pt x="16" y="0"/>
                    <a:pt x="5" y="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28"/>
                    <a:pt x="7" y="39"/>
                    <a:pt x="18" y="42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49" name="Freeform 3094"/>
            <p:cNvSpPr>
              <a:spLocks noChangeAspect="1"/>
            </p:cNvSpPr>
            <p:nvPr/>
          </p:nvSpPr>
          <p:spPr bwMode="auto">
            <a:xfrm>
              <a:off x="2212" y="775"/>
              <a:ext cx="371" cy="120"/>
            </a:xfrm>
            <a:custGeom>
              <a:avLst/>
              <a:gdLst>
                <a:gd name="T0" fmla="*/ 22 w 278"/>
                <a:gd name="T1" fmla="*/ 90 h 90"/>
                <a:gd name="T2" fmla="*/ 28 w 278"/>
                <a:gd name="T3" fmla="*/ 89 h 90"/>
                <a:gd name="T4" fmla="*/ 259 w 278"/>
                <a:gd name="T5" fmla="*/ 41 h 90"/>
                <a:gd name="T6" fmla="*/ 277 w 278"/>
                <a:gd name="T7" fmla="*/ 20 h 90"/>
                <a:gd name="T8" fmla="*/ 277 w 278"/>
                <a:gd name="T9" fmla="*/ 19 h 90"/>
                <a:gd name="T10" fmla="*/ 255 w 278"/>
                <a:gd name="T11" fmla="*/ 1 h 90"/>
                <a:gd name="T12" fmla="*/ 16 w 278"/>
                <a:gd name="T13" fmla="*/ 51 h 90"/>
                <a:gd name="T14" fmla="*/ 3 w 278"/>
                <a:gd name="T15" fmla="*/ 76 h 90"/>
                <a:gd name="T16" fmla="*/ 3 w 278"/>
                <a:gd name="T17" fmla="*/ 76 h 90"/>
                <a:gd name="T18" fmla="*/ 22 w 278"/>
                <a:gd name="T19" fmla="*/ 90 h 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"/>
                <a:gd name="T31" fmla="*/ 0 h 90"/>
                <a:gd name="T32" fmla="*/ 278 w 278"/>
                <a:gd name="T33" fmla="*/ 90 h 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" h="90">
                  <a:moveTo>
                    <a:pt x="22" y="90"/>
                  </a:moveTo>
                  <a:cubicBezTo>
                    <a:pt x="24" y="90"/>
                    <a:pt x="26" y="89"/>
                    <a:pt x="28" y="89"/>
                  </a:cubicBezTo>
                  <a:cubicBezTo>
                    <a:pt x="99" y="66"/>
                    <a:pt x="177" y="49"/>
                    <a:pt x="259" y="41"/>
                  </a:cubicBezTo>
                  <a:cubicBezTo>
                    <a:pt x="270" y="40"/>
                    <a:pt x="278" y="31"/>
                    <a:pt x="277" y="20"/>
                  </a:cubicBezTo>
                  <a:cubicBezTo>
                    <a:pt x="277" y="20"/>
                    <a:pt x="277" y="19"/>
                    <a:pt x="277" y="19"/>
                  </a:cubicBezTo>
                  <a:cubicBezTo>
                    <a:pt x="276" y="8"/>
                    <a:pt x="266" y="0"/>
                    <a:pt x="255" y="1"/>
                  </a:cubicBezTo>
                  <a:cubicBezTo>
                    <a:pt x="170" y="10"/>
                    <a:pt x="90" y="27"/>
                    <a:pt x="16" y="51"/>
                  </a:cubicBezTo>
                  <a:cubicBezTo>
                    <a:pt x="6" y="54"/>
                    <a:pt x="0" y="65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6" y="85"/>
                    <a:pt x="14" y="90"/>
                    <a:pt x="22" y="90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50" name="Freeform 3095"/>
            <p:cNvSpPr>
              <a:spLocks noChangeAspect="1"/>
            </p:cNvSpPr>
            <p:nvPr/>
          </p:nvSpPr>
          <p:spPr bwMode="auto">
            <a:xfrm>
              <a:off x="1843" y="875"/>
              <a:ext cx="329" cy="227"/>
            </a:xfrm>
            <a:custGeom>
              <a:avLst/>
              <a:gdLst>
                <a:gd name="T0" fmla="*/ 36 w 247"/>
                <a:gd name="T1" fmla="*/ 164 h 170"/>
                <a:gd name="T2" fmla="*/ 36 w 247"/>
                <a:gd name="T3" fmla="*/ 164 h 170"/>
                <a:gd name="T4" fmla="*/ 232 w 247"/>
                <a:gd name="T5" fmla="*/ 41 h 170"/>
                <a:gd name="T6" fmla="*/ 243 w 247"/>
                <a:gd name="T7" fmla="*/ 15 h 170"/>
                <a:gd name="T8" fmla="*/ 243 w 247"/>
                <a:gd name="T9" fmla="*/ 15 h 170"/>
                <a:gd name="T10" fmla="*/ 216 w 247"/>
                <a:gd name="T11" fmla="*/ 4 h 170"/>
                <a:gd name="T12" fmla="*/ 8 w 247"/>
                <a:gd name="T13" fmla="*/ 135 h 170"/>
                <a:gd name="T14" fmla="*/ 7 w 247"/>
                <a:gd name="T15" fmla="*/ 163 h 170"/>
                <a:gd name="T16" fmla="*/ 8 w 247"/>
                <a:gd name="T17" fmla="*/ 164 h 170"/>
                <a:gd name="T18" fmla="*/ 22 w 247"/>
                <a:gd name="T19" fmla="*/ 170 h 170"/>
                <a:gd name="T20" fmla="*/ 36 w 247"/>
                <a:gd name="T21" fmla="*/ 164 h 17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47"/>
                <a:gd name="T34" fmla="*/ 0 h 170"/>
                <a:gd name="T35" fmla="*/ 247 w 247"/>
                <a:gd name="T36" fmla="*/ 170 h 17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47" h="170">
                  <a:moveTo>
                    <a:pt x="36" y="164"/>
                  </a:moveTo>
                  <a:cubicBezTo>
                    <a:pt x="36" y="164"/>
                    <a:pt x="36" y="164"/>
                    <a:pt x="36" y="164"/>
                  </a:cubicBezTo>
                  <a:cubicBezTo>
                    <a:pt x="87" y="116"/>
                    <a:pt x="154" y="74"/>
                    <a:pt x="232" y="41"/>
                  </a:cubicBezTo>
                  <a:cubicBezTo>
                    <a:pt x="242" y="37"/>
                    <a:pt x="247" y="25"/>
                    <a:pt x="243" y="15"/>
                  </a:cubicBezTo>
                  <a:cubicBezTo>
                    <a:pt x="243" y="15"/>
                    <a:pt x="243" y="15"/>
                    <a:pt x="243" y="15"/>
                  </a:cubicBezTo>
                  <a:cubicBezTo>
                    <a:pt x="238" y="5"/>
                    <a:pt x="227" y="0"/>
                    <a:pt x="216" y="4"/>
                  </a:cubicBezTo>
                  <a:cubicBezTo>
                    <a:pt x="135" y="39"/>
                    <a:pt x="64" y="83"/>
                    <a:pt x="8" y="135"/>
                  </a:cubicBezTo>
                  <a:cubicBezTo>
                    <a:pt x="0" y="143"/>
                    <a:pt x="0" y="155"/>
                    <a:pt x="7" y="163"/>
                  </a:cubicBezTo>
                  <a:cubicBezTo>
                    <a:pt x="7" y="163"/>
                    <a:pt x="8" y="164"/>
                    <a:pt x="8" y="164"/>
                  </a:cubicBezTo>
                  <a:cubicBezTo>
                    <a:pt x="12" y="168"/>
                    <a:pt x="17" y="170"/>
                    <a:pt x="22" y="170"/>
                  </a:cubicBezTo>
                  <a:cubicBezTo>
                    <a:pt x="27" y="170"/>
                    <a:pt x="32" y="168"/>
                    <a:pt x="36" y="164"/>
                  </a:cubicBezTo>
                  <a:close/>
                </a:path>
              </a:pathLst>
            </a:custGeom>
            <a:grp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Times New Roman"/>
                <a:ea typeface="Arial" charset="0"/>
                <a:cs typeface="Times New Roman"/>
              </a:endParaRPr>
            </a:p>
          </p:txBody>
        </p:sp>
      </p:grpSp>
      <p:sp>
        <p:nvSpPr>
          <p:cNvPr id="218" name="Block Arc 217"/>
          <p:cNvSpPr/>
          <p:nvPr/>
        </p:nvSpPr>
        <p:spPr bwMode="auto">
          <a:xfrm flipV="1">
            <a:off x="2460625" y="1976438"/>
            <a:ext cx="1120775" cy="533400"/>
          </a:xfrm>
          <a:prstGeom prst="blockArc">
            <a:avLst/>
          </a:prstGeom>
          <a:gradFill flip="none" rotWithShape="1">
            <a:gsLst>
              <a:gs pos="33000">
                <a:schemeClr val="bg1">
                  <a:lumMod val="50000"/>
                </a:schemeClr>
              </a:gs>
              <a:gs pos="100000">
                <a:srgbClr val="FFFFFF"/>
              </a:gs>
              <a:gs pos="99000">
                <a:srgbClr val="FF0000"/>
              </a:gs>
              <a:gs pos="1000">
                <a:srgbClr val="0000FF"/>
              </a:gs>
              <a:gs pos="14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19" name="Block Arc 218"/>
          <p:cNvSpPr/>
          <p:nvPr/>
        </p:nvSpPr>
        <p:spPr bwMode="auto">
          <a:xfrm flipV="1">
            <a:off x="2362200" y="2178050"/>
            <a:ext cx="1293813" cy="533400"/>
          </a:xfrm>
          <a:prstGeom prst="blockArc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FFFF"/>
              </a:gs>
              <a:gs pos="99000">
                <a:srgbClr val="FF0000"/>
              </a:gs>
              <a:gs pos="1000">
                <a:srgbClr val="0000FF"/>
              </a:gs>
              <a:gs pos="19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20" name="Block Arc 219"/>
          <p:cNvSpPr/>
          <p:nvPr/>
        </p:nvSpPr>
        <p:spPr bwMode="auto">
          <a:xfrm flipV="1">
            <a:off x="2349500" y="2390775"/>
            <a:ext cx="1401763" cy="533400"/>
          </a:xfrm>
          <a:prstGeom prst="blockArc">
            <a:avLst>
              <a:gd name="adj1" fmla="val 10659679"/>
              <a:gd name="adj2" fmla="val 0"/>
              <a:gd name="adj3" fmla="val 25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rgbClr val="FF0000"/>
              </a:gs>
              <a:gs pos="50000">
                <a:schemeClr val="bg1">
                  <a:lumMod val="50000"/>
                </a:schemeClr>
              </a:gs>
              <a:gs pos="1000">
                <a:srgbClr val="0000FF"/>
              </a:gs>
            </a:gsLst>
            <a:lin ang="0" scaled="1"/>
            <a:tileRect/>
          </a:gra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23" name="Oval 222"/>
          <p:cNvSpPr>
            <a:spLocks noChangeAspect="1"/>
          </p:cNvSpPr>
          <p:nvPr/>
        </p:nvSpPr>
        <p:spPr bwMode="auto">
          <a:xfrm>
            <a:off x="2057400" y="2052638"/>
            <a:ext cx="194530" cy="1944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cxnSp>
        <p:nvCxnSpPr>
          <p:cNvPr id="256" name="Straight Arrow Connector 255"/>
          <p:cNvCxnSpPr/>
          <p:nvPr/>
        </p:nvCxnSpPr>
        <p:spPr bwMode="auto">
          <a:xfrm rot="5400000" flipH="1" flipV="1">
            <a:off x="2077244" y="908844"/>
            <a:ext cx="609600" cy="1588"/>
          </a:xfrm>
          <a:prstGeom prst="straightConnector1">
            <a:avLst/>
          </a:prstGeom>
          <a:solidFill>
            <a:schemeClr val="bg1">
              <a:lumMod val="50000"/>
            </a:schemeClr>
          </a:solidFill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/>
          <p:nvPr/>
        </p:nvCxnSpPr>
        <p:spPr bwMode="auto">
          <a:xfrm rot="5400000" flipH="1" flipV="1">
            <a:off x="2215356" y="3174783"/>
            <a:ext cx="447675" cy="1588"/>
          </a:xfrm>
          <a:prstGeom prst="straightConnector1">
            <a:avLst/>
          </a:prstGeom>
          <a:solidFill>
            <a:schemeClr val="bg1">
              <a:lumMod val="50000"/>
            </a:schemeClr>
          </a:solidFill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/>
          <p:nvPr/>
        </p:nvCxnSpPr>
        <p:spPr bwMode="auto">
          <a:xfrm>
            <a:off x="3827463" y="2728913"/>
            <a:ext cx="1266825" cy="314325"/>
          </a:xfrm>
          <a:prstGeom prst="straightConnector1">
            <a:avLst/>
          </a:prstGeom>
          <a:solidFill>
            <a:schemeClr val="bg1">
              <a:lumMod val="50000"/>
            </a:schemeClr>
          </a:solidFill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/>
          <p:cNvCxnSpPr/>
          <p:nvPr/>
        </p:nvCxnSpPr>
        <p:spPr bwMode="auto">
          <a:xfrm rot="16200000" flipH="1">
            <a:off x="5922169" y="4160044"/>
            <a:ext cx="469900" cy="119062"/>
          </a:xfrm>
          <a:prstGeom prst="straightConnector1">
            <a:avLst/>
          </a:prstGeom>
          <a:solidFill>
            <a:schemeClr val="bg1">
              <a:lumMod val="50000"/>
            </a:schemeClr>
          </a:solidFill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 bwMode="auto">
          <a:xfrm rot="5400000" flipH="1" flipV="1">
            <a:off x="3173413" y="3164028"/>
            <a:ext cx="407988" cy="1587"/>
          </a:xfrm>
          <a:prstGeom prst="straightConnector1">
            <a:avLst/>
          </a:prstGeom>
          <a:solidFill>
            <a:schemeClr val="bg1">
              <a:lumMod val="50000"/>
            </a:schemeClr>
          </a:solidFill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31" name="TextBox 267"/>
          <p:cNvSpPr txBox="1">
            <a:spLocks noChangeArrowheads="1"/>
          </p:cNvSpPr>
          <p:nvPr/>
        </p:nvSpPr>
        <p:spPr bwMode="auto">
          <a:xfrm>
            <a:off x="5611812" y="402952"/>
            <a:ext cx="19369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  <a:ea typeface="Arial" charset="0"/>
                <a:cs typeface="Times New Roman"/>
              </a:rPr>
              <a:t>Plasma membrane</a:t>
            </a:r>
          </a:p>
        </p:txBody>
      </p:sp>
      <p:sp>
        <p:nvSpPr>
          <p:cNvPr id="21532" name="TextBox 268"/>
          <p:cNvSpPr txBox="1">
            <a:spLocks noChangeArrowheads="1"/>
          </p:cNvSpPr>
          <p:nvPr/>
        </p:nvSpPr>
        <p:spPr bwMode="auto">
          <a:xfrm>
            <a:off x="2646173" y="2003152"/>
            <a:ext cx="710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 New Roman"/>
                <a:ea typeface="Arial" charset="0"/>
                <a:cs typeface="Times New Roman"/>
              </a:rPr>
              <a:t>Golgi</a:t>
            </a:r>
          </a:p>
        </p:txBody>
      </p:sp>
      <p:sp>
        <p:nvSpPr>
          <p:cNvPr id="21533" name="TextBox 269"/>
          <p:cNvSpPr txBox="1">
            <a:spLocks noChangeArrowheads="1"/>
          </p:cNvSpPr>
          <p:nvPr/>
        </p:nvSpPr>
        <p:spPr bwMode="auto">
          <a:xfrm>
            <a:off x="1171878" y="3705761"/>
            <a:ext cx="4924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 New Roman"/>
                <a:ea typeface="Arial" charset="0"/>
                <a:cs typeface="Times New Roman"/>
              </a:rPr>
              <a:t>ER</a:t>
            </a:r>
          </a:p>
        </p:txBody>
      </p:sp>
      <p:sp>
        <p:nvSpPr>
          <p:cNvPr id="21534" name="TextBox 270"/>
          <p:cNvSpPr txBox="1">
            <a:spLocks noChangeArrowheads="1"/>
          </p:cNvSpPr>
          <p:nvPr/>
        </p:nvSpPr>
        <p:spPr bwMode="auto">
          <a:xfrm>
            <a:off x="2573259" y="4948238"/>
            <a:ext cx="9538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imes New Roman"/>
                <a:ea typeface="Arial" charset="0"/>
                <a:cs typeface="Times New Roman"/>
              </a:rPr>
              <a:t>Nucleus</a:t>
            </a:r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276861" y="2643727"/>
            <a:ext cx="599483" cy="530424"/>
            <a:chOff x="5149850" y="2559050"/>
            <a:chExt cx="1598613" cy="1414463"/>
          </a:xfrm>
        </p:grpSpPr>
        <p:sp>
          <p:nvSpPr>
            <p:cNvPr id="243" name="Oval 242"/>
            <p:cNvSpPr/>
            <p:nvPr/>
          </p:nvSpPr>
          <p:spPr bwMode="auto">
            <a:xfrm>
              <a:off x="5316538" y="2711450"/>
              <a:ext cx="1271587" cy="1093788"/>
            </a:xfrm>
            <a:prstGeom prst="ellipse">
              <a:avLst/>
            </a:prstGeom>
            <a:solidFill>
              <a:srgbClr val="FF0000"/>
            </a:solidFill>
            <a:ln w="571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44" name="Oval 243"/>
            <p:cNvSpPr/>
            <p:nvPr/>
          </p:nvSpPr>
          <p:spPr bwMode="auto">
            <a:xfrm>
              <a:off x="5691188" y="2559050"/>
              <a:ext cx="373062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47" name="Oval 246"/>
            <p:cNvSpPr/>
            <p:nvPr/>
          </p:nvSpPr>
          <p:spPr bwMode="auto">
            <a:xfrm>
              <a:off x="5149850" y="3006725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48" name="Oval 247"/>
            <p:cNvSpPr/>
            <p:nvPr/>
          </p:nvSpPr>
          <p:spPr bwMode="auto">
            <a:xfrm>
              <a:off x="5322888" y="2711450"/>
              <a:ext cx="219075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49" name="Oval 248"/>
            <p:cNvSpPr/>
            <p:nvPr/>
          </p:nvSpPr>
          <p:spPr bwMode="auto">
            <a:xfrm>
              <a:off x="5778500" y="3821113"/>
              <a:ext cx="373063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50" name="Oval 249"/>
            <p:cNvSpPr/>
            <p:nvPr/>
          </p:nvSpPr>
          <p:spPr bwMode="auto">
            <a:xfrm>
              <a:off x="5334000" y="3643313"/>
              <a:ext cx="220663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51" name="Oval 250"/>
            <p:cNvSpPr/>
            <p:nvPr/>
          </p:nvSpPr>
          <p:spPr bwMode="auto">
            <a:xfrm>
              <a:off x="6597650" y="3009900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52" name="Oval 251"/>
            <p:cNvSpPr/>
            <p:nvPr/>
          </p:nvSpPr>
          <p:spPr bwMode="auto">
            <a:xfrm>
              <a:off x="6392863" y="3636963"/>
              <a:ext cx="220662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53" name="Oval 252"/>
            <p:cNvSpPr/>
            <p:nvPr/>
          </p:nvSpPr>
          <p:spPr bwMode="auto">
            <a:xfrm>
              <a:off x="6359525" y="2662238"/>
              <a:ext cx="220663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02338" y="4527550"/>
            <a:ext cx="1435100" cy="1387475"/>
            <a:chOff x="6002338" y="4527550"/>
            <a:chExt cx="1435100" cy="1387475"/>
          </a:xfrm>
        </p:grpSpPr>
        <p:sp>
          <p:nvSpPr>
            <p:cNvPr id="254" name="Freeform 253"/>
            <p:cNvSpPr/>
            <p:nvPr/>
          </p:nvSpPr>
          <p:spPr bwMode="auto">
            <a:xfrm rot="5400000">
              <a:off x="6026150" y="4503738"/>
              <a:ext cx="1387475" cy="1435100"/>
            </a:xfrm>
            <a:custGeom>
              <a:avLst/>
              <a:gdLst>
                <a:gd name="connsiteX0" fmla="*/ 1231570 w 1388266"/>
                <a:gd name="connsiteY0" fmla="*/ 1135440 h 1435108"/>
                <a:gd name="connsiteX1" fmla="*/ 786225 w 1388266"/>
                <a:gd name="connsiteY1" fmla="*/ 1415863 h 1435108"/>
                <a:gd name="connsiteX2" fmla="*/ 373869 w 1388266"/>
                <a:gd name="connsiteY2" fmla="*/ 1250908 h 1435108"/>
                <a:gd name="connsiteX3" fmla="*/ 225421 w 1388266"/>
                <a:gd name="connsiteY3" fmla="*/ 723052 h 1435108"/>
                <a:gd name="connsiteX4" fmla="*/ 10996 w 1388266"/>
                <a:gd name="connsiteY4" fmla="*/ 376647 h 1435108"/>
                <a:gd name="connsiteX5" fmla="*/ 159444 w 1388266"/>
                <a:gd name="connsiteY5" fmla="*/ 63233 h 1435108"/>
                <a:gd name="connsiteX6" fmla="*/ 588294 w 1388266"/>
                <a:gd name="connsiteY6" fmla="*/ 96224 h 1435108"/>
                <a:gd name="connsiteX7" fmla="*/ 901685 w 1388266"/>
                <a:gd name="connsiteY7" fmla="*/ 640575 h 1435108"/>
                <a:gd name="connsiteX8" fmla="*/ 1330536 w 1388266"/>
                <a:gd name="connsiteY8" fmla="*/ 805530 h 1435108"/>
                <a:gd name="connsiteX9" fmla="*/ 1231570 w 1388266"/>
                <a:gd name="connsiteY9" fmla="*/ 1135440 h 143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8266" h="1435108">
                  <a:moveTo>
                    <a:pt x="1231570" y="1135440"/>
                  </a:moveTo>
                  <a:cubicBezTo>
                    <a:pt x="1140852" y="1237162"/>
                    <a:pt x="929175" y="1396618"/>
                    <a:pt x="786225" y="1415863"/>
                  </a:cubicBezTo>
                  <a:cubicBezTo>
                    <a:pt x="643275" y="1435108"/>
                    <a:pt x="467336" y="1366376"/>
                    <a:pt x="373869" y="1250908"/>
                  </a:cubicBezTo>
                  <a:cubicBezTo>
                    <a:pt x="280402" y="1135440"/>
                    <a:pt x="285900" y="868762"/>
                    <a:pt x="225421" y="723052"/>
                  </a:cubicBezTo>
                  <a:cubicBezTo>
                    <a:pt x="164942" y="577342"/>
                    <a:pt x="21992" y="486617"/>
                    <a:pt x="10996" y="376647"/>
                  </a:cubicBezTo>
                  <a:cubicBezTo>
                    <a:pt x="0" y="266677"/>
                    <a:pt x="63228" y="109970"/>
                    <a:pt x="159444" y="63233"/>
                  </a:cubicBezTo>
                  <a:cubicBezTo>
                    <a:pt x="255660" y="16496"/>
                    <a:pt x="464587" y="0"/>
                    <a:pt x="588294" y="96224"/>
                  </a:cubicBezTo>
                  <a:cubicBezTo>
                    <a:pt x="712001" y="192448"/>
                    <a:pt x="777978" y="522357"/>
                    <a:pt x="901685" y="640575"/>
                  </a:cubicBezTo>
                  <a:cubicBezTo>
                    <a:pt x="1025392" y="758793"/>
                    <a:pt x="1272806" y="720303"/>
                    <a:pt x="1330536" y="805530"/>
                  </a:cubicBezTo>
                  <a:cubicBezTo>
                    <a:pt x="1388266" y="890757"/>
                    <a:pt x="1322288" y="1033718"/>
                    <a:pt x="1231570" y="113544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1536" name="TextBox 272"/>
            <p:cNvSpPr txBox="1">
              <a:spLocks noChangeArrowheads="1"/>
            </p:cNvSpPr>
            <p:nvPr/>
          </p:nvSpPr>
          <p:spPr bwMode="auto">
            <a:xfrm>
              <a:off x="6131419" y="4881206"/>
              <a:ext cx="112084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Times New Roman"/>
                  <a:ea typeface="Arial" charset="0"/>
                  <a:cs typeface="Times New Roman"/>
                </a:rPr>
                <a:t>Lysosome</a:t>
              </a:r>
            </a:p>
          </p:txBody>
        </p:sp>
      </p:grpSp>
      <p:sp>
        <p:nvSpPr>
          <p:cNvPr id="21537" name="TextBox 273"/>
          <p:cNvSpPr txBox="1">
            <a:spLocks noChangeArrowheads="1"/>
          </p:cNvSpPr>
          <p:nvPr/>
        </p:nvSpPr>
        <p:spPr bwMode="auto">
          <a:xfrm>
            <a:off x="1620838" y="2849563"/>
            <a:ext cx="8132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Times New Roman"/>
                <a:ea typeface="Arial" charset="0"/>
                <a:cs typeface="Times New Roman"/>
              </a:rPr>
              <a:t>3a</a:t>
            </a:r>
          </a:p>
          <a:p>
            <a:r>
              <a:rPr lang="en-US" b="1" dirty="0">
                <a:solidFill>
                  <a:srgbClr val="0000FF"/>
                </a:solidFill>
                <a:latin typeface="Times New Roman"/>
                <a:cs typeface="Times New Roman"/>
                <a:sym typeface="Symbol"/>
              </a:rPr>
              <a:t></a:t>
            </a:r>
            <a:r>
              <a:rPr lang="en-US" b="1" dirty="0">
                <a:solidFill>
                  <a:srgbClr val="0000FF"/>
                </a:solidFill>
                <a:latin typeface="Times New Roman"/>
                <a:cs typeface="Times New Roman"/>
              </a:rPr>
              <a:t>EXD </a:t>
            </a:r>
            <a:endParaRPr lang="en-US" b="1" dirty="0">
              <a:solidFill>
                <a:srgbClr val="0000FF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1538" name="TextBox 276"/>
          <p:cNvSpPr txBox="1">
            <a:spLocks noChangeArrowheads="1"/>
          </p:cNvSpPr>
          <p:nvPr/>
        </p:nvSpPr>
        <p:spPr bwMode="auto">
          <a:xfrm>
            <a:off x="3479800" y="2984847"/>
            <a:ext cx="1007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/>
                <a:ea typeface="Arial" charset="0"/>
                <a:cs typeface="Times New Roman"/>
              </a:rPr>
              <a:t>∆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ea typeface="Arial" charset="0"/>
                <a:cs typeface="Times New Roman"/>
              </a:rPr>
              <a:t>YXX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Φ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1507" name="TextBox 241"/>
          <p:cNvSpPr txBox="1">
            <a:spLocks noChangeArrowheads="1"/>
          </p:cNvSpPr>
          <p:nvPr/>
        </p:nvSpPr>
        <p:spPr bwMode="auto">
          <a:xfrm>
            <a:off x="8121214" y="6428304"/>
            <a:ext cx="9604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Times New Roman"/>
                <a:ea typeface="Arial" charset="0"/>
                <a:cs typeface="Times New Roman"/>
              </a:rPr>
              <a:t>Figure 6</a:t>
            </a:r>
            <a:endParaRPr lang="en-US" dirty="0"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58" name="Freeform 257"/>
          <p:cNvSpPr/>
          <p:nvPr/>
        </p:nvSpPr>
        <p:spPr>
          <a:xfrm>
            <a:off x="1297460" y="3364280"/>
            <a:ext cx="3420590" cy="1098567"/>
          </a:xfrm>
          <a:custGeom>
            <a:avLst/>
            <a:gdLst>
              <a:gd name="connsiteX0" fmla="*/ 1958473 w 3420590"/>
              <a:gd name="connsiteY0" fmla="*/ 792577 h 1098567"/>
              <a:gd name="connsiteX1" fmla="*/ 1774866 w 3420590"/>
              <a:gd name="connsiteY1" fmla="*/ 777278 h 1098567"/>
              <a:gd name="connsiteX2" fmla="*/ 1728964 w 3420590"/>
              <a:gd name="connsiteY2" fmla="*/ 761978 h 1098567"/>
              <a:gd name="connsiteX3" fmla="*/ 1667762 w 3420590"/>
              <a:gd name="connsiteY3" fmla="*/ 746679 h 1098567"/>
              <a:gd name="connsiteX4" fmla="*/ 1621860 w 3420590"/>
              <a:gd name="connsiteY4" fmla="*/ 716080 h 1098567"/>
              <a:gd name="connsiteX5" fmla="*/ 1422953 w 3420590"/>
              <a:gd name="connsiteY5" fmla="*/ 716080 h 1098567"/>
              <a:gd name="connsiteX6" fmla="*/ 1269947 w 3420590"/>
              <a:gd name="connsiteY6" fmla="*/ 761978 h 1098567"/>
              <a:gd name="connsiteX7" fmla="*/ 1224045 w 3420590"/>
              <a:gd name="connsiteY7" fmla="*/ 777278 h 1098567"/>
              <a:gd name="connsiteX8" fmla="*/ 1162843 w 3420590"/>
              <a:gd name="connsiteY8" fmla="*/ 807877 h 1098567"/>
              <a:gd name="connsiteX9" fmla="*/ 1086340 w 3420590"/>
              <a:gd name="connsiteY9" fmla="*/ 869075 h 1098567"/>
              <a:gd name="connsiteX10" fmla="*/ 994537 w 3420590"/>
              <a:gd name="connsiteY10" fmla="*/ 930273 h 1098567"/>
              <a:gd name="connsiteX11" fmla="*/ 979236 w 3420590"/>
              <a:gd name="connsiteY11" fmla="*/ 976171 h 1098567"/>
              <a:gd name="connsiteX12" fmla="*/ 933335 w 3420590"/>
              <a:gd name="connsiteY12" fmla="*/ 1006770 h 1098567"/>
              <a:gd name="connsiteX13" fmla="*/ 795630 w 3420590"/>
              <a:gd name="connsiteY13" fmla="*/ 1037369 h 1098567"/>
              <a:gd name="connsiteX14" fmla="*/ 642624 w 3420590"/>
              <a:gd name="connsiteY14" fmla="*/ 1022070 h 1098567"/>
              <a:gd name="connsiteX15" fmla="*/ 673225 w 3420590"/>
              <a:gd name="connsiteY15" fmla="*/ 976171 h 1098567"/>
              <a:gd name="connsiteX16" fmla="*/ 719127 w 3420590"/>
              <a:gd name="connsiteY16" fmla="*/ 930273 h 1098567"/>
              <a:gd name="connsiteX17" fmla="*/ 749728 w 3420590"/>
              <a:gd name="connsiteY17" fmla="*/ 884374 h 1098567"/>
              <a:gd name="connsiteX18" fmla="*/ 887433 w 3420590"/>
              <a:gd name="connsiteY18" fmla="*/ 823176 h 1098567"/>
              <a:gd name="connsiteX19" fmla="*/ 933335 w 3420590"/>
              <a:gd name="connsiteY19" fmla="*/ 792577 h 1098567"/>
              <a:gd name="connsiteX20" fmla="*/ 963936 w 3420590"/>
              <a:gd name="connsiteY20" fmla="*/ 746679 h 1098567"/>
              <a:gd name="connsiteX21" fmla="*/ 1055739 w 3420590"/>
              <a:gd name="connsiteY21" fmla="*/ 716080 h 1098567"/>
              <a:gd name="connsiteX22" fmla="*/ 1224045 w 3420590"/>
              <a:gd name="connsiteY22" fmla="*/ 670181 h 1098567"/>
              <a:gd name="connsiteX23" fmla="*/ 1254647 w 3420590"/>
              <a:gd name="connsiteY23" fmla="*/ 639582 h 1098567"/>
              <a:gd name="connsiteX24" fmla="*/ 1499456 w 3420590"/>
              <a:gd name="connsiteY24" fmla="*/ 593684 h 1098567"/>
              <a:gd name="connsiteX25" fmla="*/ 1530057 w 3420590"/>
              <a:gd name="connsiteY25" fmla="*/ 547785 h 1098567"/>
              <a:gd name="connsiteX26" fmla="*/ 1438253 w 3420590"/>
              <a:gd name="connsiteY26" fmla="*/ 517186 h 1098567"/>
              <a:gd name="connsiteX27" fmla="*/ 1392352 w 3420590"/>
              <a:gd name="connsiteY27" fmla="*/ 486587 h 1098567"/>
              <a:gd name="connsiteX28" fmla="*/ 1208745 w 3420590"/>
              <a:gd name="connsiteY28" fmla="*/ 517186 h 1098567"/>
              <a:gd name="connsiteX29" fmla="*/ 1116941 w 3420590"/>
              <a:gd name="connsiteY29" fmla="*/ 547785 h 1098567"/>
              <a:gd name="connsiteX30" fmla="*/ 1071040 w 3420590"/>
              <a:gd name="connsiteY30" fmla="*/ 578384 h 1098567"/>
              <a:gd name="connsiteX31" fmla="*/ 1025138 w 3420590"/>
              <a:gd name="connsiteY31" fmla="*/ 624283 h 1098567"/>
              <a:gd name="connsiteX32" fmla="*/ 963936 w 3420590"/>
              <a:gd name="connsiteY32" fmla="*/ 639582 h 1098567"/>
              <a:gd name="connsiteX33" fmla="*/ 918034 w 3420590"/>
              <a:gd name="connsiteY33" fmla="*/ 654882 h 1098567"/>
              <a:gd name="connsiteX34" fmla="*/ 841531 w 3420590"/>
              <a:gd name="connsiteY34" fmla="*/ 670181 h 1098567"/>
              <a:gd name="connsiteX35" fmla="*/ 795630 w 3420590"/>
              <a:gd name="connsiteY35" fmla="*/ 685481 h 1098567"/>
              <a:gd name="connsiteX36" fmla="*/ 642624 w 3420590"/>
              <a:gd name="connsiteY36" fmla="*/ 700780 h 1098567"/>
              <a:gd name="connsiteX37" fmla="*/ 443717 w 3420590"/>
              <a:gd name="connsiteY37" fmla="*/ 685481 h 1098567"/>
              <a:gd name="connsiteX38" fmla="*/ 413116 w 3420590"/>
              <a:gd name="connsiteY38" fmla="*/ 578384 h 1098567"/>
              <a:gd name="connsiteX39" fmla="*/ 504919 w 3420590"/>
              <a:gd name="connsiteY39" fmla="*/ 547785 h 1098567"/>
              <a:gd name="connsiteX40" fmla="*/ 596722 w 3420590"/>
              <a:gd name="connsiteY40" fmla="*/ 517186 h 1098567"/>
              <a:gd name="connsiteX41" fmla="*/ 642624 w 3420590"/>
              <a:gd name="connsiteY41" fmla="*/ 501887 h 1098567"/>
              <a:gd name="connsiteX42" fmla="*/ 703826 w 3420590"/>
              <a:gd name="connsiteY42" fmla="*/ 471288 h 1098567"/>
              <a:gd name="connsiteX43" fmla="*/ 795630 w 3420590"/>
              <a:gd name="connsiteY43" fmla="*/ 455988 h 1098567"/>
              <a:gd name="connsiteX44" fmla="*/ 856832 w 3420590"/>
              <a:gd name="connsiteY44" fmla="*/ 440689 h 1098567"/>
              <a:gd name="connsiteX45" fmla="*/ 902734 w 3420590"/>
              <a:gd name="connsiteY45" fmla="*/ 410090 h 1098567"/>
              <a:gd name="connsiteX46" fmla="*/ 948635 w 3420590"/>
              <a:gd name="connsiteY46" fmla="*/ 364191 h 1098567"/>
              <a:gd name="connsiteX47" fmla="*/ 1116941 w 3420590"/>
              <a:gd name="connsiteY47" fmla="*/ 318293 h 1098567"/>
              <a:gd name="connsiteX48" fmla="*/ 1422953 w 3420590"/>
              <a:gd name="connsiteY48" fmla="*/ 333592 h 1098567"/>
              <a:gd name="connsiteX49" fmla="*/ 1468854 w 3420590"/>
              <a:gd name="connsiteY49" fmla="*/ 348892 h 1098567"/>
              <a:gd name="connsiteX50" fmla="*/ 1530057 w 3420590"/>
              <a:gd name="connsiteY50" fmla="*/ 364191 h 1098567"/>
              <a:gd name="connsiteX51" fmla="*/ 1759565 w 3420590"/>
              <a:gd name="connsiteY51" fmla="*/ 348892 h 1098567"/>
              <a:gd name="connsiteX52" fmla="*/ 1744265 w 3420590"/>
              <a:gd name="connsiteY52" fmla="*/ 302993 h 1098567"/>
              <a:gd name="connsiteX53" fmla="*/ 1652461 w 3420590"/>
              <a:gd name="connsiteY53" fmla="*/ 257095 h 1098567"/>
              <a:gd name="connsiteX54" fmla="*/ 657925 w 3420590"/>
              <a:gd name="connsiteY54" fmla="*/ 287694 h 1098567"/>
              <a:gd name="connsiteX55" fmla="*/ 566121 w 3420590"/>
              <a:gd name="connsiteY55" fmla="*/ 318293 h 1098567"/>
              <a:gd name="connsiteX56" fmla="*/ 382514 w 3420590"/>
              <a:gd name="connsiteY56" fmla="*/ 348892 h 1098567"/>
              <a:gd name="connsiteX57" fmla="*/ 336613 w 3420590"/>
              <a:gd name="connsiteY57" fmla="*/ 364191 h 1098567"/>
              <a:gd name="connsiteX58" fmla="*/ 290711 w 3420590"/>
              <a:gd name="connsiteY58" fmla="*/ 394790 h 1098567"/>
              <a:gd name="connsiteX59" fmla="*/ 229509 w 3420590"/>
              <a:gd name="connsiteY59" fmla="*/ 410090 h 1098567"/>
              <a:gd name="connsiteX60" fmla="*/ 61203 w 3420590"/>
              <a:gd name="connsiteY60" fmla="*/ 394790 h 1098567"/>
              <a:gd name="connsiteX61" fmla="*/ 15301 w 3420590"/>
              <a:gd name="connsiteY61" fmla="*/ 379491 h 1098567"/>
              <a:gd name="connsiteX62" fmla="*/ 0 w 3420590"/>
              <a:gd name="connsiteY62" fmla="*/ 333592 h 1098567"/>
              <a:gd name="connsiteX63" fmla="*/ 15301 w 3420590"/>
              <a:gd name="connsiteY63" fmla="*/ 287694 h 1098567"/>
              <a:gd name="connsiteX64" fmla="*/ 61203 w 3420590"/>
              <a:gd name="connsiteY64" fmla="*/ 257095 h 1098567"/>
              <a:gd name="connsiteX65" fmla="*/ 214208 w 3420590"/>
              <a:gd name="connsiteY65" fmla="*/ 226496 h 1098567"/>
              <a:gd name="connsiteX66" fmla="*/ 290711 w 3420590"/>
              <a:gd name="connsiteY66" fmla="*/ 211196 h 1098567"/>
              <a:gd name="connsiteX67" fmla="*/ 550821 w 3420590"/>
              <a:gd name="connsiteY67" fmla="*/ 180597 h 1098567"/>
              <a:gd name="connsiteX68" fmla="*/ 627323 w 3420590"/>
              <a:gd name="connsiteY68" fmla="*/ 165298 h 1098567"/>
              <a:gd name="connsiteX69" fmla="*/ 795630 w 3420590"/>
              <a:gd name="connsiteY69" fmla="*/ 149998 h 1098567"/>
              <a:gd name="connsiteX70" fmla="*/ 1224045 w 3420590"/>
              <a:gd name="connsiteY70" fmla="*/ 119399 h 1098567"/>
              <a:gd name="connsiteX71" fmla="*/ 1912571 w 3420590"/>
              <a:gd name="connsiteY71" fmla="*/ 88800 h 1098567"/>
              <a:gd name="connsiteX72" fmla="*/ 2034975 w 3420590"/>
              <a:gd name="connsiteY72" fmla="*/ 58201 h 1098567"/>
              <a:gd name="connsiteX73" fmla="*/ 2111478 w 3420590"/>
              <a:gd name="connsiteY73" fmla="*/ 42902 h 1098567"/>
              <a:gd name="connsiteX74" fmla="*/ 2386888 w 3420590"/>
              <a:gd name="connsiteY74" fmla="*/ 12303 h 1098567"/>
              <a:gd name="connsiteX75" fmla="*/ 2769402 w 3420590"/>
              <a:gd name="connsiteY75" fmla="*/ 27602 h 1098567"/>
              <a:gd name="connsiteX76" fmla="*/ 2861206 w 3420590"/>
              <a:gd name="connsiteY76" fmla="*/ 73501 h 1098567"/>
              <a:gd name="connsiteX77" fmla="*/ 2953009 w 3420590"/>
              <a:gd name="connsiteY77" fmla="*/ 104100 h 1098567"/>
              <a:gd name="connsiteX78" fmla="*/ 3106015 w 3420590"/>
              <a:gd name="connsiteY78" fmla="*/ 88800 h 1098567"/>
              <a:gd name="connsiteX79" fmla="*/ 3304922 w 3420590"/>
              <a:gd name="connsiteY79" fmla="*/ 119399 h 1098567"/>
              <a:gd name="connsiteX80" fmla="*/ 3274321 w 3420590"/>
              <a:gd name="connsiteY80" fmla="*/ 211196 h 1098567"/>
              <a:gd name="connsiteX81" fmla="*/ 3182518 w 3420590"/>
              <a:gd name="connsiteY81" fmla="*/ 241795 h 1098567"/>
              <a:gd name="connsiteX82" fmla="*/ 2815304 w 3420590"/>
              <a:gd name="connsiteY82" fmla="*/ 257095 h 1098567"/>
              <a:gd name="connsiteX83" fmla="*/ 2723501 w 3420590"/>
              <a:gd name="connsiteY83" fmla="*/ 226496 h 1098567"/>
              <a:gd name="connsiteX84" fmla="*/ 2631697 w 3420590"/>
              <a:gd name="connsiteY84" fmla="*/ 195897 h 1098567"/>
              <a:gd name="connsiteX85" fmla="*/ 2585796 w 3420590"/>
              <a:gd name="connsiteY85" fmla="*/ 180597 h 1098567"/>
              <a:gd name="connsiteX86" fmla="*/ 2325686 w 3420590"/>
              <a:gd name="connsiteY86" fmla="*/ 165298 h 1098567"/>
              <a:gd name="connsiteX87" fmla="*/ 2004374 w 3420590"/>
              <a:gd name="connsiteY87" fmla="*/ 180597 h 1098567"/>
              <a:gd name="connsiteX88" fmla="*/ 1958473 w 3420590"/>
              <a:gd name="connsiteY88" fmla="*/ 195897 h 1098567"/>
              <a:gd name="connsiteX89" fmla="*/ 2019675 w 3420590"/>
              <a:gd name="connsiteY89" fmla="*/ 348892 h 1098567"/>
              <a:gd name="connsiteX90" fmla="*/ 2065576 w 3420590"/>
              <a:gd name="connsiteY90" fmla="*/ 364191 h 1098567"/>
              <a:gd name="connsiteX91" fmla="*/ 3259021 w 3420590"/>
              <a:gd name="connsiteY91" fmla="*/ 410090 h 1098567"/>
              <a:gd name="connsiteX92" fmla="*/ 3304922 w 3420590"/>
              <a:gd name="connsiteY92" fmla="*/ 425389 h 1098567"/>
              <a:gd name="connsiteX93" fmla="*/ 3366124 w 3420590"/>
              <a:gd name="connsiteY93" fmla="*/ 517186 h 1098567"/>
              <a:gd name="connsiteX94" fmla="*/ 3335523 w 3420590"/>
              <a:gd name="connsiteY94" fmla="*/ 578384 h 1098567"/>
              <a:gd name="connsiteX95" fmla="*/ 2876506 w 3420590"/>
              <a:gd name="connsiteY95" fmla="*/ 532486 h 1098567"/>
              <a:gd name="connsiteX96" fmla="*/ 2723501 w 3420590"/>
              <a:gd name="connsiteY96" fmla="*/ 486587 h 1098567"/>
              <a:gd name="connsiteX97" fmla="*/ 2555195 w 3420590"/>
              <a:gd name="connsiteY97" fmla="*/ 471288 h 1098567"/>
              <a:gd name="connsiteX98" fmla="*/ 1973773 w 3420590"/>
              <a:gd name="connsiteY98" fmla="*/ 486587 h 1098567"/>
              <a:gd name="connsiteX99" fmla="*/ 1958473 w 3420590"/>
              <a:gd name="connsiteY99" fmla="*/ 532486 h 1098567"/>
              <a:gd name="connsiteX100" fmla="*/ 2034975 w 3420590"/>
              <a:gd name="connsiteY100" fmla="*/ 639582 h 1098567"/>
              <a:gd name="connsiteX101" fmla="*/ 2080877 w 3420590"/>
              <a:gd name="connsiteY101" fmla="*/ 670181 h 1098567"/>
              <a:gd name="connsiteX102" fmla="*/ 2417489 w 3420590"/>
              <a:gd name="connsiteY102" fmla="*/ 639582 h 1098567"/>
              <a:gd name="connsiteX103" fmla="*/ 2524593 w 3420590"/>
              <a:gd name="connsiteY103" fmla="*/ 608983 h 1098567"/>
              <a:gd name="connsiteX104" fmla="*/ 2937709 w 3420590"/>
              <a:gd name="connsiteY104" fmla="*/ 624283 h 1098567"/>
              <a:gd name="connsiteX105" fmla="*/ 3090714 w 3420590"/>
              <a:gd name="connsiteY105" fmla="*/ 654882 h 1098567"/>
              <a:gd name="connsiteX106" fmla="*/ 3182518 w 3420590"/>
              <a:gd name="connsiteY106" fmla="*/ 670181 h 1098567"/>
              <a:gd name="connsiteX107" fmla="*/ 3274321 w 3420590"/>
              <a:gd name="connsiteY107" fmla="*/ 700780 h 1098567"/>
              <a:gd name="connsiteX108" fmla="*/ 3350824 w 3420590"/>
              <a:gd name="connsiteY108" fmla="*/ 777278 h 1098567"/>
              <a:gd name="connsiteX109" fmla="*/ 3335523 w 3420590"/>
              <a:gd name="connsiteY109" fmla="*/ 853775 h 1098567"/>
              <a:gd name="connsiteX110" fmla="*/ 3121315 w 3420590"/>
              <a:gd name="connsiteY110" fmla="*/ 838476 h 1098567"/>
              <a:gd name="connsiteX111" fmla="*/ 2907108 w 3420590"/>
              <a:gd name="connsiteY111" fmla="*/ 807877 h 1098567"/>
              <a:gd name="connsiteX112" fmla="*/ 2738801 w 3420590"/>
              <a:gd name="connsiteY112" fmla="*/ 761978 h 1098567"/>
              <a:gd name="connsiteX113" fmla="*/ 2646998 w 3420590"/>
              <a:gd name="connsiteY113" fmla="*/ 746679 h 1098567"/>
              <a:gd name="connsiteX114" fmla="*/ 2570495 w 3420590"/>
              <a:gd name="connsiteY114" fmla="*/ 761978 h 1098567"/>
              <a:gd name="connsiteX115" fmla="*/ 2662299 w 3420590"/>
              <a:gd name="connsiteY115" fmla="*/ 823176 h 1098567"/>
              <a:gd name="connsiteX116" fmla="*/ 2692900 w 3420590"/>
              <a:gd name="connsiteY116" fmla="*/ 869075 h 1098567"/>
              <a:gd name="connsiteX117" fmla="*/ 2845905 w 3420590"/>
              <a:gd name="connsiteY117" fmla="*/ 914973 h 1098567"/>
              <a:gd name="connsiteX118" fmla="*/ 2922408 w 3420590"/>
              <a:gd name="connsiteY118" fmla="*/ 930273 h 1098567"/>
              <a:gd name="connsiteX119" fmla="*/ 3090714 w 3420590"/>
              <a:gd name="connsiteY119" fmla="*/ 976171 h 1098567"/>
              <a:gd name="connsiteX120" fmla="*/ 3106015 w 3420590"/>
              <a:gd name="connsiteY120" fmla="*/ 1022070 h 1098567"/>
              <a:gd name="connsiteX121" fmla="*/ 3060113 w 3420590"/>
              <a:gd name="connsiteY121" fmla="*/ 1052668 h 1098567"/>
              <a:gd name="connsiteX122" fmla="*/ 3029512 w 3420590"/>
              <a:gd name="connsiteY122" fmla="*/ 1098567 h 1098567"/>
              <a:gd name="connsiteX123" fmla="*/ 2815304 w 3420590"/>
              <a:gd name="connsiteY123" fmla="*/ 1083267 h 1098567"/>
              <a:gd name="connsiteX124" fmla="*/ 2723501 w 3420590"/>
              <a:gd name="connsiteY124" fmla="*/ 1052668 h 1098567"/>
              <a:gd name="connsiteX125" fmla="*/ 2677599 w 3420590"/>
              <a:gd name="connsiteY125" fmla="*/ 1037369 h 1098567"/>
              <a:gd name="connsiteX126" fmla="*/ 2539894 w 3420590"/>
              <a:gd name="connsiteY126" fmla="*/ 976171 h 1098567"/>
              <a:gd name="connsiteX127" fmla="*/ 2493992 w 3420590"/>
              <a:gd name="connsiteY127" fmla="*/ 960872 h 1098567"/>
              <a:gd name="connsiteX128" fmla="*/ 2402189 w 3420590"/>
              <a:gd name="connsiteY128" fmla="*/ 899674 h 1098567"/>
              <a:gd name="connsiteX129" fmla="*/ 2356287 w 3420590"/>
              <a:gd name="connsiteY129" fmla="*/ 869075 h 1098567"/>
              <a:gd name="connsiteX130" fmla="*/ 2203282 w 3420590"/>
              <a:gd name="connsiteY130" fmla="*/ 823176 h 1098567"/>
              <a:gd name="connsiteX131" fmla="*/ 1958473 w 3420590"/>
              <a:gd name="connsiteY131" fmla="*/ 792577 h 109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3420590" h="1098567">
                <a:moveTo>
                  <a:pt x="1958473" y="792577"/>
                </a:moveTo>
                <a:cubicBezTo>
                  <a:pt x="1887070" y="784927"/>
                  <a:pt x="1835742" y="785394"/>
                  <a:pt x="1774866" y="777278"/>
                </a:cubicBezTo>
                <a:cubicBezTo>
                  <a:pt x="1758879" y="775147"/>
                  <a:pt x="1744472" y="766408"/>
                  <a:pt x="1728964" y="761978"/>
                </a:cubicBezTo>
                <a:cubicBezTo>
                  <a:pt x="1708745" y="756201"/>
                  <a:pt x="1688163" y="751779"/>
                  <a:pt x="1667762" y="746679"/>
                </a:cubicBezTo>
                <a:cubicBezTo>
                  <a:pt x="1652461" y="736479"/>
                  <a:pt x="1638762" y="723323"/>
                  <a:pt x="1621860" y="716080"/>
                </a:cubicBezTo>
                <a:cubicBezTo>
                  <a:pt x="1550927" y="685682"/>
                  <a:pt x="1504525" y="707017"/>
                  <a:pt x="1422953" y="716080"/>
                </a:cubicBezTo>
                <a:cubicBezTo>
                  <a:pt x="1330461" y="739201"/>
                  <a:pt x="1381696" y="724731"/>
                  <a:pt x="1269947" y="761978"/>
                </a:cubicBezTo>
                <a:cubicBezTo>
                  <a:pt x="1254646" y="767078"/>
                  <a:pt x="1238471" y="770066"/>
                  <a:pt x="1224045" y="777278"/>
                </a:cubicBezTo>
                <a:lnTo>
                  <a:pt x="1162843" y="807877"/>
                </a:lnTo>
                <a:cubicBezTo>
                  <a:pt x="1106302" y="892682"/>
                  <a:pt x="1164591" y="825605"/>
                  <a:pt x="1086340" y="869075"/>
                </a:cubicBezTo>
                <a:cubicBezTo>
                  <a:pt x="1054191" y="886935"/>
                  <a:pt x="994537" y="930273"/>
                  <a:pt x="994537" y="930273"/>
                </a:cubicBezTo>
                <a:cubicBezTo>
                  <a:pt x="989437" y="945572"/>
                  <a:pt x="989311" y="963578"/>
                  <a:pt x="979236" y="976171"/>
                </a:cubicBezTo>
                <a:cubicBezTo>
                  <a:pt x="967748" y="990530"/>
                  <a:pt x="949782" y="998547"/>
                  <a:pt x="933335" y="1006770"/>
                </a:cubicBezTo>
                <a:cubicBezTo>
                  <a:pt x="895667" y="1025603"/>
                  <a:pt x="830893" y="1031492"/>
                  <a:pt x="795630" y="1037369"/>
                </a:cubicBezTo>
                <a:cubicBezTo>
                  <a:pt x="744628" y="1032269"/>
                  <a:pt x="688470" y="1044991"/>
                  <a:pt x="642624" y="1022070"/>
                </a:cubicBezTo>
                <a:cubicBezTo>
                  <a:pt x="626177" y="1013847"/>
                  <a:pt x="661453" y="990297"/>
                  <a:pt x="673225" y="976171"/>
                </a:cubicBezTo>
                <a:cubicBezTo>
                  <a:pt x="687078" y="959549"/>
                  <a:pt x="705274" y="946895"/>
                  <a:pt x="719127" y="930273"/>
                </a:cubicBezTo>
                <a:cubicBezTo>
                  <a:pt x="730899" y="916147"/>
                  <a:pt x="736725" y="897376"/>
                  <a:pt x="749728" y="884374"/>
                </a:cubicBezTo>
                <a:cubicBezTo>
                  <a:pt x="812006" y="822100"/>
                  <a:pt x="796539" y="883767"/>
                  <a:pt x="887433" y="823176"/>
                </a:cubicBezTo>
                <a:lnTo>
                  <a:pt x="933335" y="792577"/>
                </a:lnTo>
                <a:cubicBezTo>
                  <a:pt x="943535" y="777278"/>
                  <a:pt x="948343" y="756424"/>
                  <a:pt x="963936" y="746679"/>
                </a:cubicBezTo>
                <a:cubicBezTo>
                  <a:pt x="991290" y="729584"/>
                  <a:pt x="1024446" y="723903"/>
                  <a:pt x="1055739" y="716080"/>
                </a:cubicBezTo>
                <a:cubicBezTo>
                  <a:pt x="1193790" y="681570"/>
                  <a:pt x="1138245" y="698780"/>
                  <a:pt x="1224045" y="670181"/>
                </a:cubicBezTo>
                <a:cubicBezTo>
                  <a:pt x="1234246" y="659981"/>
                  <a:pt x="1242644" y="647583"/>
                  <a:pt x="1254647" y="639582"/>
                </a:cubicBezTo>
                <a:cubicBezTo>
                  <a:pt x="1337601" y="584284"/>
                  <a:pt x="1382460" y="603433"/>
                  <a:pt x="1499456" y="593684"/>
                </a:cubicBezTo>
                <a:cubicBezTo>
                  <a:pt x="1509656" y="578384"/>
                  <a:pt x="1541545" y="562143"/>
                  <a:pt x="1530057" y="547785"/>
                </a:cubicBezTo>
                <a:cubicBezTo>
                  <a:pt x="1509906" y="522598"/>
                  <a:pt x="1465092" y="535078"/>
                  <a:pt x="1438253" y="517186"/>
                </a:cubicBezTo>
                <a:lnTo>
                  <a:pt x="1392352" y="486587"/>
                </a:lnTo>
                <a:cubicBezTo>
                  <a:pt x="1331150" y="496787"/>
                  <a:pt x="1269314" y="503727"/>
                  <a:pt x="1208745" y="517186"/>
                </a:cubicBezTo>
                <a:cubicBezTo>
                  <a:pt x="1177257" y="524183"/>
                  <a:pt x="1116941" y="547785"/>
                  <a:pt x="1116941" y="547785"/>
                </a:cubicBezTo>
                <a:cubicBezTo>
                  <a:pt x="1101641" y="557985"/>
                  <a:pt x="1085167" y="566612"/>
                  <a:pt x="1071040" y="578384"/>
                </a:cubicBezTo>
                <a:cubicBezTo>
                  <a:pt x="1054417" y="592236"/>
                  <a:pt x="1043925" y="613548"/>
                  <a:pt x="1025138" y="624283"/>
                </a:cubicBezTo>
                <a:cubicBezTo>
                  <a:pt x="1006880" y="634715"/>
                  <a:pt x="984155" y="633805"/>
                  <a:pt x="963936" y="639582"/>
                </a:cubicBezTo>
                <a:cubicBezTo>
                  <a:pt x="948428" y="644012"/>
                  <a:pt x="933681" y="650971"/>
                  <a:pt x="918034" y="654882"/>
                </a:cubicBezTo>
                <a:cubicBezTo>
                  <a:pt x="892804" y="661189"/>
                  <a:pt x="866761" y="663874"/>
                  <a:pt x="841531" y="670181"/>
                </a:cubicBezTo>
                <a:cubicBezTo>
                  <a:pt x="825885" y="674092"/>
                  <a:pt x="811570" y="683029"/>
                  <a:pt x="795630" y="685481"/>
                </a:cubicBezTo>
                <a:cubicBezTo>
                  <a:pt x="744970" y="693274"/>
                  <a:pt x="693626" y="695680"/>
                  <a:pt x="642624" y="700780"/>
                </a:cubicBezTo>
                <a:cubicBezTo>
                  <a:pt x="576322" y="695680"/>
                  <a:pt x="509076" y="697735"/>
                  <a:pt x="443717" y="685481"/>
                </a:cubicBezTo>
                <a:cubicBezTo>
                  <a:pt x="393960" y="676152"/>
                  <a:pt x="369061" y="622436"/>
                  <a:pt x="413116" y="578384"/>
                </a:cubicBezTo>
                <a:cubicBezTo>
                  <a:pt x="435925" y="555576"/>
                  <a:pt x="474318" y="557985"/>
                  <a:pt x="504919" y="547785"/>
                </a:cubicBezTo>
                <a:lnTo>
                  <a:pt x="596722" y="517186"/>
                </a:lnTo>
                <a:cubicBezTo>
                  <a:pt x="612023" y="512086"/>
                  <a:pt x="628198" y="509099"/>
                  <a:pt x="642624" y="501887"/>
                </a:cubicBezTo>
                <a:cubicBezTo>
                  <a:pt x="663025" y="491687"/>
                  <a:pt x="681979" y="477842"/>
                  <a:pt x="703826" y="471288"/>
                </a:cubicBezTo>
                <a:cubicBezTo>
                  <a:pt x="733541" y="462374"/>
                  <a:pt x="765209" y="462072"/>
                  <a:pt x="795630" y="455988"/>
                </a:cubicBezTo>
                <a:cubicBezTo>
                  <a:pt x="816250" y="451864"/>
                  <a:pt x="836431" y="445789"/>
                  <a:pt x="856832" y="440689"/>
                </a:cubicBezTo>
                <a:cubicBezTo>
                  <a:pt x="872133" y="430489"/>
                  <a:pt x="888607" y="421862"/>
                  <a:pt x="902734" y="410090"/>
                </a:cubicBezTo>
                <a:cubicBezTo>
                  <a:pt x="919357" y="396239"/>
                  <a:pt x="929720" y="374699"/>
                  <a:pt x="948635" y="364191"/>
                </a:cubicBezTo>
                <a:cubicBezTo>
                  <a:pt x="992313" y="339927"/>
                  <a:pt x="1067499" y="328180"/>
                  <a:pt x="1116941" y="318293"/>
                </a:cubicBezTo>
                <a:cubicBezTo>
                  <a:pt x="1218945" y="323393"/>
                  <a:pt x="1321206" y="324745"/>
                  <a:pt x="1422953" y="333592"/>
                </a:cubicBezTo>
                <a:cubicBezTo>
                  <a:pt x="1439020" y="334989"/>
                  <a:pt x="1453347" y="344462"/>
                  <a:pt x="1468854" y="348892"/>
                </a:cubicBezTo>
                <a:cubicBezTo>
                  <a:pt x="1489074" y="354669"/>
                  <a:pt x="1509656" y="359091"/>
                  <a:pt x="1530057" y="364191"/>
                </a:cubicBezTo>
                <a:cubicBezTo>
                  <a:pt x="1606560" y="359091"/>
                  <a:pt x="1685842" y="369954"/>
                  <a:pt x="1759565" y="348892"/>
                </a:cubicBezTo>
                <a:cubicBezTo>
                  <a:pt x="1775072" y="344462"/>
                  <a:pt x="1754340" y="315586"/>
                  <a:pt x="1744265" y="302993"/>
                </a:cubicBezTo>
                <a:cubicBezTo>
                  <a:pt x="1722694" y="276030"/>
                  <a:pt x="1682699" y="267173"/>
                  <a:pt x="1652461" y="257095"/>
                </a:cubicBezTo>
                <a:cubicBezTo>
                  <a:pt x="1320949" y="267295"/>
                  <a:pt x="989069" y="269039"/>
                  <a:pt x="657925" y="287694"/>
                </a:cubicBezTo>
                <a:cubicBezTo>
                  <a:pt x="625720" y="289508"/>
                  <a:pt x="597414" y="310470"/>
                  <a:pt x="566121" y="318293"/>
                </a:cubicBezTo>
                <a:cubicBezTo>
                  <a:pt x="465027" y="343564"/>
                  <a:pt x="525785" y="330984"/>
                  <a:pt x="382514" y="348892"/>
                </a:cubicBezTo>
                <a:cubicBezTo>
                  <a:pt x="367214" y="353992"/>
                  <a:pt x="351038" y="356979"/>
                  <a:pt x="336613" y="364191"/>
                </a:cubicBezTo>
                <a:cubicBezTo>
                  <a:pt x="320165" y="372414"/>
                  <a:pt x="307613" y="387547"/>
                  <a:pt x="290711" y="394790"/>
                </a:cubicBezTo>
                <a:cubicBezTo>
                  <a:pt x="271383" y="403073"/>
                  <a:pt x="249910" y="404990"/>
                  <a:pt x="229509" y="410090"/>
                </a:cubicBezTo>
                <a:cubicBezTo>
                  <a:pt x="173407" y="404990"/>
                  <a:pt x="116970" y="402756"/>
                  <a:pt x="61203" y="394790"/>
                </a:cubicBezTo>
                <a:cubicBezTo>
                  <a:pt x="45237" y="392509"/>
                  <a:pt x="26706" y="390895"/>
                  <a:pt x="15301" y="379491"/>
                </a:cubicBezTo>
                <a:cubicBezTo>
                  <a:pt x="3897" y="368088"/>
                  <a:pt x="5100" y="348892"/>
                  <a:pt x="0" y="333592"/>
                </a:cubicBezTo>
                <a:cubicBezTo>
                  <a:pt x="5100" y="318293"/>
                  <a:pt x="5226" y="300287"/>
                  <a:pt x="15301" y="287694"/>
                </a:cubicBezTo>
                <a:cubicBezTo>
                  <a:pt x="26789" y="273335"/>
                  <a:pt x="44755" y="265318"/>
                  <a:pt x="61203" y="257095"/>
                </a:cubicBezTo>
                <a:cubicBezTo>
                  <a:pt x="105195" y="235100"/>
                  <a:pt x="171911" y="233545"/>
                  <a:pt x="214208" y="226496"/>
                </a:cubicBezTo>
                <a:cubicBezTo>
                  <a:pt x="239860" y="222221"/>
                  <a:pt x="265007" y="215150"/>
                  <a:pt x="290711" y="211196"/>
                </a:cubicBezTo>
                <a:cubicBezTo>
                  <a:pt x="476528" y="182611"/>
                  <a:pt x="352497" y="208927"/>
                  <a:pt x="550821" y="180597"/>
                </a:cubicBezTo>
                <a:cubicBezTo>
                  <a:pt x="576565" y="176919"/>
                  <a:pt x="601518" y="168523"/>
                  <a:pt x="627323" y="165298"/>
                </a:cubicBezTo>
                <a:cubicBezTo>
                  <a:pt x="683222" y="158311"/>
                  <a:pt x="739606" y="155895"/>
                  <a:pt x="795630" y="149998"/>
                </a:cubicBezTo>
                <a:cubicBezTo>
                  <a:pt x="1099275" y="118038"/>
                  <a:pt x="678515" y="146675"/>
                  <a:pt x="1224045" y="119399"/>
                </a:cubicBezTo>
                <a:cubicBezTo>
                  <a:pt x="1522833" y="59648"/>
                  <a:pt x="1100535" y="139549"/>
                  <a:pt x="1912571" y="88800"/>
                </a:cubicBezTo>
                <a:cubicBezTo>
                  <a:pt x="1954546" y="86177"/>
                  <a:pt x="1993995" y="67657"/>
                  <a:pt x="2034975" y="58201"/>
                </a:cubicBezTo>
                <a:cubicBezTo>
                  <a:pt x="2060315" y="52354"/>
                  <a:pt x="2085650" y="45940"/>
                  <a:pt x="2111478" y="42902"/>
                </a:cubicBezTo>
                <a:cubicBezTo>
                  <a:pt x="2476169" y="0"/>
                  <a:pt x="2158650" y="50339"/>
                  <a:pt x="2386888" y="12303"/>
                </a:cubicBezTo>
                <a:cubicBezTo>
                  <a:pt x="2514393" y="17403"/>
                  <a:pt x="2642120" y="18511"/>
                  <a:pt x="2769402" y="27602"/>
                </a:cubicBezTo>
                <a:cubicBezTo>
                  <a:pt x="2819266" y="31163"/>
                  <a:pt x="2817257" y="53970"/>
                  <a:pt x="2861206" y="73501"/>
                </a:cubicBezTo>
                <a:cubicBezTo>
                  <a:pt x="2890682" y="86601"/>
                  <a:pt x="2953009" y="104100"/>
                  <a:pt x="2953009" y="104100"/>
                </a:cubicBezTo>
                <a:cubicBezTo>
                  <a:pt x="3004011" y="99000"/>
                  <a:pt x="3054759" y="88800"/>
                  <a:pt x="3106015" y="88800"/>
                </a:cubicBezTo>
                <a:cubicBezTo>
                  <a:pt x="3224350" y="88800"/>
                  <a:pt x="3226353" y="93212"/>
                  <a:pt x="3304922" y="119399"/>
                </a:cubicBezTo>
                <a:cubicBezTo>
                  <a:pt x="3321727" y="169809"/>
                  <a:pt x="3338790" y="175382"/>
                  <a:pt x="3274321" y="211196"/>
                </a:cubicBezTo>
                <a:cubicBezTo>
                  <a:pt x="3246124" y="226860"/>
                  <a:pt x="3182518" y="241795"/>
                  <a:pt x="3182518" y="241795"/>
                </a:cubicBezTo>
                <a:cubicBezTo>
                  <a:pt x="3052152" y="328699"/>
                  <a:pt x="3127255" y="291753"/>
                  <a:pt x="2815304" y="257095"/>
                </a:cubicBezTo>
                <a:cubicBezTo>
                  <a:pt x="2783245" y="253533"/>
                  <a:pt x="2754102" y="236696"/>
                  <a:pt x="2723501" y="226496"/>
                </a:cubicBezTo>
                <a:lnTo>
                  <a:pt x="2631697" y="195897"/>
                </a:lnTo>
                <a:cubicBezTo>
                  <a:pt x="2616397" y="190797"/>
                  <a:pt x="2601896" y="181544"/>
                  <a:pt x="2585796" y="180597"/>
                </a:cubicBezTo>
                <a:lnTo>
                  <a:pt x="2325686" y="165298"/>
                </a:lnTo>
                <a:cubicBezTo>
                  <a:pt x="2218582" y="170398"/>
                  <a:pt x="2111229" y="171693"/>
                  <a:pt x="2004374" y="180597"/>
                </a:cubicBezTo>
                <a:cubicBezTo>
                  <a:pt x="1988302" y="181936"/>
                  <a:pt x="1961972" y="180153"/>
                  <a:pt x="1958473" y="195897"/>
                </a:cubicBezTo>
                <a:cubicBezTo>
                  <a:pt x="1938072" y="287697"/>
                  <a:pt x="1956549" y="317331"/>
                  <a:pt x="2019675" y="348892"/>
                </a:cubicBezTo>
                <a:cubicBezTo>
                  <a:pt x="2034100" y="356104"/>
                  <a:pt x="2049519" y="362686"/>
                  <a:pt x="2065576" y="364191"/>
                </a:cubicBezTo>
                <a:cubicBezTo>
                  <a:pt x="2524450" y="407207"/>
                  <a:pt x="2755949" y="399824"/>
                  <a:pt x="3259021" y="410090"/>
                </a:cubicBezTo>
                <a:cubicBezTo>
                  <a:pt x="3274321" y="415190"/>
                  <a:pt x="3293518" y="413985"/>
                  <a:pt x="3304922" y="425389"/>
                </a:cubicBezTo>
                <a:cubicBezTo>
                  <a:pt x="3330928" y="451393"/>
                  <a:pt x="3366124" y="517186"/>
                  <a:pt x="3366124" y="517186"/>
                </a:cubicBezTo>
                <a:cubicBezTo>
                  <a:pt x="3355924" y="537585"/>
                  <a:pt x="3358245" y="576408"/>
                  <a:pt x="3335523" y="578384"/>
                </a:cubicBezTo>
                <a:cubicBezTo>
                  <a:pt x="3306097" y="580943"/>
                  <a:pt x="2976109" y="543552"/>
                  <a:pt x="2876506" y="532486"/>
                </a:cubicBezTo>
                <a:cubicBezTo>
                  <a:pt x="2847523" y="522826"/>
                  <a:pt x="2762037" y="491725"/>
                  <a:pt x="2723501" y="486587"/>
                </a:cubicBezTo>
                <a:cubicBezTo>
                  <a:pt x="2667662" y="479142"/>
                  <a:pt x="2611297" y="476388"/>
                  <a:pt x="2555195" y="471288"/>
                </a:cubicBezTo>
                <a:cubicBezTo>
                  <a:pt x="2361388" y="476388"/>
                  <a:pt x="2166636" y="466808"/>
                  <a:pt x="1973773" y="486587"/>
                </a:cubicBezTo>
                <a:cubicBezTo>
                  <a:pt x="1957730" y="488232"/>
                  <a:pt x="1956692" y="516457"/>
                  <a:pt x="1958473" y="532486"/>
                </a:cubicBezTo>
                <a:cubicBezTo>
                  <a:pt x="1969458" y="631345"/>
                  <a:pt x="1970833" y="618203"/>
                  <a:pt x="2034975" y="639582"/>
                </a:cubicBezTo>
                <a:cubicBezTo>
                  <a:pt x="2050276" y="649782"/>
                  <a:pt x="2062511" y="669263"/>
                  <a:pt x="2080877" y="670181"/>
                </a:cubicBezTo>
                <a:cubicBezTo>
                  <a:pt x="2173200" y="674797"/>
                  <a:pt x="2313832" y="665495"/>
                  <a:pt x="2417489" y="639582"/>
                </a:cubicBezTo>
                <a:cubicBezTo>
                  <a:pt x="2453510" y="630577"/>
                  <a:pt x="2488892" y="619183"/>
                  <a:pt x="2524593" y="608983"/>
                </a:cubicBezTo>
                <a:cubicBezTo>
                  <a:pt x="2662298" y="614083"/>
                  <a:pt x="2800360" y="613147"/>
                  <a:pt x="2937709" y="624283"/>
                </a:cubicBezTo>
                <a:cubicBezTo>
                  <a:pt x="2989550" y="628486"/>
                  <a:pt x="3039410" y="646332"/>
                  <a:pt x="3090714" y="654882"/>
                </a:cubicBezTo>
                <a:lnTo>
                  <a:pt x="3182518" y="670181"/>
                </a:lnTo>
                <a:cubicBezTo>
                  <a:pt x="3213119" y="680381"/>
                  <a:pt x="3264120" y="670179"/>
                  <a:pt x="3274321" y="700780"/>
                </a:cubicBezTo>
                <a:cubicBezTo>
                  <a:pt x="3296835" y="768317"/>
                  <a:pt x="3275197" y="739467"/>
                  <a:pt x="3350824" y="777278"/>
                </a:cubicBezTo>
                <a:cubicBezTo>
                  <a:pt x="3367762" y="802683"/>
                  <a:pt x="3420590" y="848771"/>
                  <a:pt x="3335523" y="853775"/>
                </a:cubicBezTo>
                <a:cubicBezTo>
                  <a:pt x="3264062" y="857978"/>
                  <a:pt x="3192606" y="844957"/>
                  <a:pt x="3121315" y="838476"/>
                </a:cubicBezTo>
                <a:cubicBezTo>
                  <a:pt x="3037075" y="830818"/>
                  <a:pt x="2987451" y="821266"/>
                  <a:pt x="2907108" y="807877"/>
                </a:cubicBezTo>
                <a:cubicBezTo>
                  <a:pt x="2842630" y="743405"/>
                  <a:pt x="2894741" y="782769"/>
                  <a:pt x="2738801" y="761978"/>
                </a:cubicBezTo>
                <a:cubicBezTo>
                  <a:pt x="2708050" y="757878"/>
                  <a:pt x="2677599" y="751779"/>
                  <a:pt x="2646998" y="746679"/>
                </a:cubicBezTo>
                <a:cubicBezTo>
                  <a:pt x="2621497" y="751779"/>
                  <a:pt x="2565394" y="736477"/>
                  <a:pt x="2570495" y="761978"/>
                </a:cubicBezTo>
                <a:cubicBezTo>
                  <a:pt x="2577708" y="798041"/>
                  <a:pt x="2662299" y="823176"/>
                  <a:pt x="2662299" y="823176"/>
                </a:cubicBezTo>
                <a:cubicBezTo>
                  <a:pt x="2672499" y="838476"/>
                  <a:pt x="2677307" y="859330"/>
                  <a:pt x="2692900" y="869075"/>
                </a:cubicBezTo>
                <a:cubicBezTo>
                  <a:pt x="2713946" y="882228"/>
                  <a:pt x="2812543" y="907560"/>
                  <a:pt x="2845905" y="914973"/>
                </a:cubicBezTo>
                <a:cubicBezTo>
                  <a:pt x="2871292" y="920614"/>
                  <a:pt x="2897068" y="924426"/>
                  <a:pt x="2922408" y="930273"/>
                </a:cubicBezTo>
                <a:cubicBezTo>
                  <a:pt x="3034576" y="956156"/>
                  <a:pt x="3014839" y="950882"/>
                  <a:pt x="3090714" y="976171"/>
                </a:cubicBezTo>
                <a:cubicBezTo>
                  <a:pt x="3095814" y="991471"/>
                  <a:pt x="3112005" y="1007096"/>
                  <a:pt x="3106015" y="1022070"/>
                </a:cubicBezTo>
                <a:cubicBezTo>
                  <a:pt x="3099185" y="1039143"/>
                  <a:pt x="3073116" y="1039666"/>
                  <a:pt x="3060113" y="1052668"/>
                </a:cubicBezTo>
                <a:cubicBezTo>
                  <a:pt x="3047110" y="1065670"/>
                  <a:pt x="3039712" y="1083267"/>
                  <a:pt x="3029512" y="1098567"/>
                </a:cubicBezTo>
                <a:cubicBezTo>
                  <a:pt x="2958109" y="1093467"/>
                  <a:pt x="2886097" y="1093885"/>
                  <a:pt x="2815304" y="1083267"/>
                </a:cubicBezTo>
                <a:cubicBezTo>
                  <a:pt x="2783405" y="1078482"/>
                  <a:pt x="2754102" y="1062868"/>
                  <a:pt x="2723501" y="1052668"/>
                </a:cubicBezTo>
                <a:lnTo>
                  <a:pt x="2677599" y="1037369"/>
                </a:lnTo>
                <a:cubicBezTo>
                  <a:pt x="2604859" y="988879"/>
                  <a:pt x="2649141" y="1012584"/>
                  <a:pt x="2539894" y="976171"/>
                </a:cubicBezTo>
                <a:lnTo>
                  <a:pt x="2493992" y="960872"/>
                </a:lnTo>
                <a:cubicBezTo>
                  <a:pt x="2406981" y="873864"/>
                  <a:pt x="2490760" y="943956"/>
                  <a:pt x="2402189" y="899674"/>
                </a:cubicBezTo>
                <a:cubicBezTo>
                  <a:pt x="2385741" y="891451"/>
                  <a:pt x="2373091" y="876543"/>
                  <a:pt x="2356287" y="869075"/>
                </a:cubicBezTo>
                <a:cubicBezTo>
                  <a:pt x="2342974" y="863159"/>
                  <a:pt x="2231602" y="825873"/>
                  <a:pt x="2203282" y="823176"/>
                </a:cubicBezTo>
                <a:cubicBezTo>
                  <a:pt x="2116820" y="814942"/>
                  <a:pt x="2029876" y="800227"/>
                  <a:pt x="1958473" y="79257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42" name="Oval 241"/>
          <p:cNvSpPr>
            <a:spLocks noChangeAspect="1"/>
          </p:cNvSpPr>
          <p:nvPr/>
        </p:nvSpPr>
        <p:spPr bwMode="auto">
          <a:xfrm>
            <a:off x="2057400" y="1633538"/>
            <a:ext cx="194530" cy="1944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45" name="Oval 244"/>
          <p:cNvSpPr>
            <a:spLocks noChangeAspect="1"/>
          </p:cNvSpPr>
          <p:nvPr/>
        </p:nvSpPr>
        <p:spPr bwMode="auto">
          <a:xfrm>
            <a:off x="2438399" y="1827938"/>
            <a:ext cx="194530" cy="1944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sp>
        <p:nvSpPr>
          <p:cNvPr id="246" name="Oval 245"/>
          <p:cNvSpPr>
            <a:spLocks noChangeAspect="1"/>
          </p:cNvSpPr>
          <p:nvPr/>
        </p:nvSpPr>
        <p:spPr bwMode="auto">
          <a:xfrm>
            <a:off x="2409825" y="1323838"/>
            <a:ext cx="194530" cy="194400"/>
          </a:xfrm>
          <a:prstGeom prst="ellipse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tx1"/>
              </a:solidFill>
              <a:latin typeface="Times New Roman"/>
              <a:ea typeface="Arial" charset="0"/>
              <a:cs typeface="Times New Roman"/>
            </a:endParaRPr>
          </a:p>
        </p:txBody>
      </p:sp>
      <p:grpSp>
        <p:nvGrpSpPr>
          <p:cNvPr id="255" name="Group 254"/>
          <p:cNvGrpSpPr>
            <a:grpSpLocks noChangeAspect="1"/>
          </p:cNvGrpSpPr>
          <p:nvPr/>
        </p:nvGrpSpPr>
        <p:grpSpPr>
          <a:xfrm>
            <a:off x="6154530" y="2649383"/>
            <a:ext cx="599483" cy="530424"/>
            <a:chOff x="5149850" y="2559050"/>
            <a:chExt cx="1598613" cy="1414463"/>
          </a:xfrm>
        </p:grpSpPr>
        <p:sp>
          <p:nvSpPr>
            <p:cNvPr id="257" name="Oval 256"/>
            <p:cNvSpPr/>
            <p:nvPr/>
          </p:nvSpPr>
          <p:spPr bwMode="auto">
            <a:xfrm>
              <a:off x="5316538" y="2711450"/>
              <a:ext cx="1271587" cy="1093788"/>
            </a:xfrm>
            <a:prstGeom prst="ellipse">
              <a:avLst/>
            </a:prstGeom>
            <a:solidFill>
              <a:srgbClr val="FF0000"/>
            </a:solidFill>
            <a:ln w="571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0" name="Oval 259"/>
            <p:cNvSpPr/>
            <p:nvPr/>
          </p:nvSpPr>
          <p:spPr bwMode="auto">
            <a:xfrm>
              <a:off x="5691188" y="2559050"/>
              <a:ext cx="373062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2" name="Oval 261"/>
            <p:cNvSpPr/>
            <p:nvPr/>
          </p:nvSpPr>
          <p:spPr bwMode="auto">
            <a:xfrm>
              <a:off x="5149850" y="3006725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4" name="Oval 263"/>
            <p:cNvSpPr/>
            <p:nvPr/>
          </p:nvSpPr>
          <p:spPr bwMode="auto">
            <a:xfrm>
              <a:off x="5322888" y="2711450"/>
              <a:ext cx="219075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5" name="Oval 264"/>
            <p:cNvSpPr/>
            <p:nvPr/>
          </p:nvSpPr>
          <p:spPr bwMode="auto">
            <a:xfrm>
              <a:off x="5778500" y="3821113"/>
              <a:ext cx="373063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6" name="Oval 265"/>
            <p:cNvSpPr/>
            <p:nvPr/>
          </p:nvSpPr>
          <p:spPr bwMode="auto">
            <a:xfrm>
              <a:off x="5334000" y="3643313"/>
              <a:ext cx="220663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8" name="Oval 267"/>
            <p:cNvSpPr/>
            <p:nvPr/>
          </p:nvSpPr>
          <p:spPr bwMode="auto">
            <a:xfrm>
              <a:off x="6597650" y="3009900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69" name="Oval 268"/>
            <p:cNvSpPr/>
            <p:nvPr/>
          </p:nvSpPr>
          <p:spPr bwMode="auto">
            <a:xfrm>
              <a:off x="6392863" y="3636963"/>
              <a:ext cx="220662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0" name="Oval 269"/>
            <p:cNvSpPr/>
            <p:nvPr/>
          </p:nvSpPr>
          <p:spPr bwMode="auto">
            <a:xfrm>
              <a:off x="6359525" y="2662238"/>
              <a:ext cx="220663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</p:grpSp>
      <p:grpSp>
        <p:nvGrpSpPr>
          <p:cNvPr id="271" name="Group 270"/>
          <p:cNvGrpSpPr>
            <a:grpSpLocks noChangeAspect="1"/>
          </p:cNvGrpSpPr>
          <p:nvPr/>
        </p:nvGrpSpPr>
        <p:grpSpPr>
          <a:xfrm>
            <a:off x="5744166" y="3260003"/>
            <a:ext cx="599483" cy="530424"/>
            <a:chOff x="5149850" y="2559050"/>
            <a:chExt cx="1598613" cy="1414463"/>
          </a:xfrm>
        </p:grpSpPr>
        <p:sp>
          <p:nvSpPr>
            <p:cNvPr id="272" name="Oval 271"/>
            <p:cNvSpPr/>
            <p:nvPr/>
          </p:nvSpPr>
          <p:spPr bwMode="auto">
            <a:xfrm>
              <a:off x="5316538" y="2711450"/>
              <a:ext cx="1271587" cy="1093788"/>
            </a:xfrm>
            <a:prstGeom prst="ellipse">
              <a:avLst/>
            </a:prstGeom>
            <a:solidFill>
              <a:srgbClr val="FF0000"/>
            </a:solidFill>
            <a:ln w="571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3" name="Oval 272"/>
            <p:cNvSpPr/>
            <p:nvPr/>
          </p:nvSpPr>
          <p:spPr bwMode="auto">
            <a:xfrm>
              <a:off x="5691188" y="2559050"/>
              <a:ext cx="373062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4" name="Oval 273"/>
            <p:cNvSpPr/>
            <p:nvPr/>
          </p:nvSpPr>
          <p:spPr bwMode="auto">
            <a:xfrm>
              <a:off x="5149850" y="3006725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5" name="Oval 274"/>
            <p:cNvSpPr/>
            <p:nvPr/>
          </p:nvSpPr>
          <p:spPr bwMode="auto">
            <a:xfrm>
              <a:off x="5322888" y="2711450"/>
              <a:ext cx="219075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6" name="Oval 275"/>
            <p:cNvSpPr/>
            <p:nvPr/>
          </p:nvSpPr>
          <p:spPr bwMode="auto">
            <a:xfrm>
              <a:off x="5778500" y="3821113"/>
              <a:ext cx="373063" cy="1524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7" name="Oval 276"/>
            <p:cNvSpPr/>
            <p:nvPr/>
          </p:nvSpPr>
          <p:spPr bwMode="auto">
            <a:xfrm>
              <a:off x="5334000" y="3643313"/>
              <a:ext cx="220663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8" name="Oval 277"/>
            <p:cNvSpPr/>
            <p:nvPr/>
          </p:nvSpPr>
          <p:spPr bwMode="auto">
            <a:xfrm>
              <a:off x="6597650" y="3009900"/>
              <a:ext cx="150813" cy="4841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79" name="Oval 278"/>
            <p:cNvSpPr/>
            <p:nvPr/>
          </p:nvSpPr>
          <p:spPr bwMode="auto">
            <a:xfrm>
              <a:off x="6392863" y="3636963"/>
              <a:ext cx="220662" cy="21113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  <p:sp>
          <p:nvSpPr>
            <p:cNvPr id="280" name="Oval 279"/>
            <p:cNvSpPr/>
            <p:nvPr/>
          </p:nvSpPr>
          <p:spPr bwMode="auto">
            <a:xfrm>
              <a:off x="6359525" y="2662238"/>
              <a:ext cx="220663" cy="212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Times New Roman"/>
                <a:ea typeface="Arial" charset="0"/>
                <a:cs typeface="Times New Roman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434138" y="3354179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Lipid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droplet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5456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34030</TotalTime>
  <Words>15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National Institutes of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National Institute of Allergy and Infectious Disease</dc:creator>
  <cp:lastModifiedBy>KARTIKA PADHAN</cp:lastModifiedBy>
  <cp:revision>74</cp:revision>
  <dcterms:created xsi:type="dcterms:W3CDTF">2011-08-17T04:55:26Z</dcterms:created>
  <dcterms:modified xsi:type="dcterms:W3CDTF">2014-03-17T18:23:49Z</dcterms:modified>
</cp:coreProperties>
</file>