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7" r:id="rId3"/>
    <p:sldId id="265" r:id="rId4"/>
    <p:sldId id="267" r:id="rId5"/>
    <p:sldId id="274" r:id="rId6"/>
    <p:sldId id="275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2652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351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283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13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765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646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158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472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0571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830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4737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331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3FF04-431E-4E58-8F20-4572A47CF9DD}" type="datetimeFigureOut">
              <a:rPr lang="en-US" smtClean="0"/>
              <a:pPr/>
              <a:t>9/15/2013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70300-435E-4D0F-B5C1-4B665A395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315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NCVOG0038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115" name="Rectangle 2114"/>
          <p:cNvSpPr/>
          <p:nvPr/>
        </p:nvSpPr>
        <p:spPr>
          <a:xfrm>
            <a:off x="1981200" y="457200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DNA polymerase elongation subunit family B</a:t>
            </a:r>
          </a:p>
        </p:txBody>
      </p:sp>
      <p:grpSp>
        <p:nvGrpSpPr>
          <p:cNvPr id="150" name="Group 149"/>
          <p:cNvGrpSpPr/>
          <p:nvPr/>
        </p:nvGrpSpPr>
        <p:grpSpPr>
          <a:xfrm>
            <a:off x="673302" y="1159151"/>
            <a:ext cx="5437524" cy="5697270"/>
            <a:chOff x="1174748" y="1513113"/>
            <a:chExt cx="5437524" cy="5697270"/>
          </a:xfrm>
        </p:grpSpPr>
        <p:grpSp>
          <p:nvGrpSpPr>
            <p:cNvPr id="125" name="Group 124"/>
            <p:cNvGrpSpPr/>
            <p:nvPr/>
          </p:nvGrpSpPr>
          <p:grpSpPr>
            <a:xfrm>
              <a:off x="1174748" y="1513113"/>
              <a:ext cx="5437524" cy="5697270"/>
              <a:chOff x="1174748" y="1513113"/>
              <a:chExt cx="5437524" cy="5697270"/>
            </a:xfrm>
          </p:grpSpPr>
          <p:sp>
            <p:nvSpPr>
              <p:cNvPr id="5" name="Rectangle 6"/>
              <p:cNvSpPr>
                <a:spLocks noChangeArrowheads="1"/>
              </p:cNvSpPr>
              <p:nvPr/>
            </p:nvSpPr>
            <p:spPr bwMode="auto">
              <a:xfrm>
                <a:off x="3236912" y="1524000"/>
                <a:ext cx="255428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516306302 </a:t>
                </a:r>
              </a:p>
            </p:txBody>
          </p:sp>
          <p:sp>
            <p:nvSpPr>
              <p:cNvPr id="6" name="Freeform 7"/>
              <p:cNvSpPr>
                <a:spLocks/>
              </p:cNvSpPr>
              <p:nvPr/>
            </p:nvSpPr>
            <p:spPr bwMode="auto">
              <a:xfrm>
                <a:off x="3201988" y="1641475"/>
                <a:ext cx="30163" cy="109538"/>
              </a:xfrm>
              <a:custGeom>
                <a:avLst/>
                <a:gdLst>
                  <a:gd name="T0" fmla="*/ 0 w 19"/>
                  <a:gd name="T1" fmla="*/ 69 h 69"/>
                  <a:gd name="T2" fmla="*/ 0 w 19"/>
                  <a:gd name="T3" fmla="*/ 0 h 69"/>
                  <a:gd name="T4" fmla="*/ 19 w 19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9">
                    <a:moveTo>
                      <a:pt x="0" y="69"/>
                    </a:moveTo>
                    <a:lnTo>
                      <a:pt x="0" y="0"/>
                    </a:lnTo>
                    <a:lnTo>
                      <a:pt x="19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" name="Rectangle 8"/>
              <p:cNvSpPr>
                <a:spLocks noChangeArrowheads="1"/>
              </p:cNvSpPr>
              <p:nvPr/>
            </p:nvSpPr>
            <p:spPr bwMode="auto">
              <a:xfrm>
                <a:off x="3246438" y="1752600"/>
                <a:ext cx="254476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516302744</a:t>
                </a:r>
              </a:p>
            </p:txBody>
          </p:sp>
          <p:sp>
            <p:nvSpPr>
              <p:cNvPr id="8" name="Freeform 9"/>
              <p:cNvSpPr>
                <a:spLocks/>
              </p:cNvSpPr>
              <p:nvPr/>
            </p:nvSpPr>
            <p:spPr bwMode="auto">
              <a:xfrm>
                <a:off x="3201988" y="1760538"/>
                <a:ext cx="39688" cy="109538"/>
              </a:xfrm>
              <a:custGeom>
                <a:avLst/>
                <a:gdLst>
                  <a:gd name="T0" fmla="*/ 0 w 25"/>
                  <a:gd name="T1" fmla="*/ 0 h 69"/>
                  <a:gd name="T2" fmla="*/ 0 w 25"/>
                  <a:gd name="T3" fmla="*/ 69 h 69"/>
                  <a:gd name="T4" fmla="*/ 25 w 25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69">
                    <a:moveTo>
                      <a:pt x="0" y="0"/>
                    </a:moveTo>
                    <a:lnTo>
                      <a:pt x="0" y="69"/>
                    </a:lnTo>
                    <a:lnTo>
                      <a:pt x="25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" name="Freeform 10"/>
              <p:cNvSpPr>
                <a:spLocks/>
              </p:cNvSpPr>
              <p:nvPr/>
            </p:nvSpPr>
            <p:spPr bwMode="auto">
              <a:xfrm>
                <a:off x="1955800" y="1755775"/>
                <a:ext cx="1246188" cy="309563"/>
              </a:xfrm>
              <a:custGeom>
                <a:avLst/>
                <a:gdLst>
                  <a:gd name="T0" fmla="*/ 0 w 785"/>
                  <a:gd name="T1" fmla="*/ 195 h 195"/>
                  <a:gd name="T2" fmla="*/ 0 w 785"/>
                  <a:gd name="T3" fmla="*/ 0 h 195"/>
                  <a:gd name="T4" fmla="*/ 785 w 785"/>
                  <a:gd name="T5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5" h="195">
                    <a:moveTo>
                      <a:pt x="0" y="195"/>
                    </a:moveTo>
                    <a:lnTo>
                      <a:pt x="0" y="0"/>
                    </a:lnTo>
                    <a:lnTo>
                      <a:pt x="785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" name="Rectangle 11"/>
              <p:cNvSpPr>
                <a:spLocks noChangeArrowheads="1"/>
              </p:cNvSpPr>
              <p:nvPr/>
            </p:nvSpPr>
            <p:spPr bwMode="auto">
              <a:xfrm>
                <a:off x="3025775" y="2020888"/>
                <a:ext cx="2079625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86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73852500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auto">
              <a:xfrm>
                <a:off x="3017838" y="2098675"/>
                <a:ext cx="3175" cy="109538"/>
              </a:xfrm>
              <a:custGeom>
                <a:avLst/>
                <a:gdLst>
                  <a:gd name="T0" fmla="*/ 0 w 2"/>
                  <a:gd name="T1" fmla="*/ 69 h 69"/>
                  <a:gd name="T2" fmla="*/ 0 w 2"/>
                  <a:gd name="T3" fmla="*/ 0 h 69"/>
                  <a:gd name="T4" fmla="*/ 2 w 2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9">
                    <a:moveTo>
                      <a:pt x="0" y="69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2" name="Rectangle 13"/>
              <p:cNvSpPr>
                <a:spLocks noChangeArrowheads="1"/>
              </p:cNvSpPr>
              <p:nvPr/>
            </p:nvSpPr>
            <p:spPr bwMode="auto">
              <a:xfrm>
                <a:off x="3025775" y="2249488"/>
                <a:ext cx="2160848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203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347482307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3017838" y="2217738"/>
                <a:ext cx="3175" cy="109538"/>
              </a:xfrm>
              <a:custGeom>
                <a:avLst/>
                <a:gdLst>
                  <a:gd name="T0" fmla="*/ 0 w 2"/>
                  <a:gd name="T1" fmla="*/ 0 h 69"/>
                  <a:gd name="T2" fmla="*/ 0 w 2"/>
                  <a:gd name="T3" fmla="*/ 69 h 69"/>
                  <a:gd name="T4" fmla="*/ 2 w 2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69">
                    <a:moveTo>
                      <a:pt x="0" y="0"/>
                    </a:moveTo>
                    <a:lnTo>
                      <a:pt x="0" y="69"/>
                    </a:lnTo>
                    <a:lnTo>
                      <a:pt x="2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>
                <a:off x="3013075" y="2212975"/>
                <a:ext cx="4763" cy="166688"/>
              </a:xfrm>
              <a:custGeom>
                <a:avLst/>
                <a:gdLst>
                  <a:gd name="T0" fmla="*/ 0 w 3"/>
                  <a:gd name="T1" fmla="*/ 105 h 105"/>
                  <a:gd name="T2" fmla="*/ 0 w 3"/>
                  <a:gd name="T3" fmla="*/ 0 h 105"/>
                  <a:gd name="T4" fmla="*/ 3 w 3"/>
                  <a:gd name="T5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05">
                    <a:moveTo>
                      <a:pt x="0" y="105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5" name="Rectangle 16"/>
              <p:cNvSpPr>
                <a:spLocks noChangeArrowheads="1"/>
              </p:cNvSpPr>
              <p:nvPr/>
            </p:nvSpPr>
            <p:spPr bwMode="auto">
              <a:xfrm>
                <a:off x="3017838" y="2478088"/>
                <a:ext cx="22377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99B1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283481253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auto">
              <a:xfrm>
                <a:off x="3013075" y="2389188"/>
                <a:ext cx="0" cy="166688"/>
              </a:xfrm>
              <a:custGeom>
                <a:avLst/>
                <a:gdLst>
                  <a:gd name="T0" fmla="*/ 0 h 105"/>
                  <a:gd name="T1" fmla="*/ 105 h 105"/>
                  <a:gd name="T2" fmla="*/ 105 h 10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05">
                    <a:moveTo>
                      <a:pt x="0" y="0"/>
                    </a:moveTo>
                    <a:lnTo>
                      <a:pt x="0" y="105"/>
                    </a:lnTo>
                    <a:lnTo>
                      <a:pt x="0" y="105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1955800" y="2074863"/>
                <a:ext cx="1057275" cy="309563"/>
              </a:xfrm>
              <a:custGeom>
                <a:avLst/>
                <a:gdLst>
                  <a:gd name="T0" fmla="*/ 0 w 666"/>
                  <a:gd name="T1" fmla="*/ 0 h 195"/>
                  <a:gd name="T2" fmla="*/ 0 w 666"/>
                  <a:gd name="T3" fmla="*/ 195 h 195"/>
                  <a:gd name="T4" fmla="*/ 666 w 666"/>
                  <a:gd name="T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6" h="195">
                    <a:moveTo>
                      <a:pt x="0" y="0"/>
                    </a:moveTo>
                    <a:lnTo>
                      <a:pt x="0" y="195"/>
                    </a:lnTo>
                    <a:lnTo>
                      <a:pt x="666" y="195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" name="Freeform 19"/>
              <p:cNvSpPr>
                <a:spLocks/>
              </p:cNvSpPr>
              <p:nvPr/>
            </p:nvSpPr>
            <p:spPr bwMode="auto">
              <a:xfrm>
                <a:off x="1758950" y="2070100"/>
                <a:ext cx="196850" cy="711200"/>
              </a:xfrm>
              <a:custGeom>
                <a:avLst/>
                <a:gdLst>
                  <a:gd name="T0" fmla="*/ 0 w 124"/>
                  <a:gd name="T1" fmla="*/ 448 h 448"/>
                  <a:gd name="T2" fmla="*/ 0 w 124"/>
                  <a:gd name="T3" fmla="*/ 0 h 448"/>
                  <a:gd name="T4" fmla="*/ 124 w 124"/>
                  <a:gd name="T5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448">
                    <a:moveTo>
                      <a:pt x="0" y="448"/>
                    </a:moveTo>
                    <a:lnTo>
                      <a:pt x="0" y="0"/>
                    </a:lnTo>
                    <a:lnTo>
                      <a:pt x="124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" name="Rectangle 20"/>
              <p:cNvSpPr>
                <a:spLocks noChangeArrowheads="1"/>
              </p:cNvSpPr>
              <p:nvPr/>
            </p:nvSpPr>
            <p:spPr bwMode="auto">
              <a:xfrm>
                <a:off x="2789238" y="2706688"/>
                <a:ext cx="234038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q7 </a:t>
                </a:r>
                <a:r>
                  <a:rPr lang="en-US" sz="900" i="1" dirty="0" err="1"/>
                  <a:t>Heterosigma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akashiwo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01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70568331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1930400" y="2784475"/>
                <a:ext cx="854075" cy="177800"/>
              </a:xfrm>
              <a:custGeom>
                <a:avLst/>
                <a:gdLst>
                  <a:gd name="T0" fmla="*/ 0 w 538"/>
                  <a:gd name="T1" fmla="*/ 112 h 112"/>
                  <a:gd name="T2" fmla="*/ 0 w 538"/>
                  <a:gd name="T3" fmla="*/ 0 h 112"/>
                  <a:gd name="T4" fmla="*/ 538 w 538"/>
                  <a:gd name="T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8" h="112">
                    <a:moveTo>
                      <a:pt x="0" y="112"/>
                    </a:moveTo>
                    <a:lnTo>
                      <a:pt x="0" y="0"/>
                    </a:lnTo>
                    <a:lnTo>
                      <a:pt x="53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Rectangle 22"/>
              <p:cNvSpPr>
                <a:spLocks noChangeArrowheads="1"/>
              </p:cNvSpPr>
              <p:nvPr/>
            </p:nvSpPr>
            <p:spPr bwMode="auto">
              <a:xfrm>
                <a:off x="3078163" y="2941737"/>
                <a:ext cx="81753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Chloroviruses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2884488" y="2994025"/>
                <a:ext cx="188913" cy="57150"/>
              </a:xfrm>
              <a:custGeom>
                <a:avLst/>
                <a:gdLst>
                  <a:gd name="T0" fmla="*/ 0 w 119"/>
                  <a:gd name="T1" fmla="*/ 19 h 36"/>
                  <a:gd name="T2" fmla="*/ 0 w 119"/>
                  <a:gd name="T3" fmla="*/ 16 h 36"/>
                  <a:gd name="T4" fmla="*/ 119 w 119"/>
                  <a:gd name="T5" fmla="*/ 0 h 36"/>
                  <a:gd name="T6" fmla="*/ 119 w 119"/>
                  <a:gd name="T7" fmla="*/ 36 h 36"/>
                  <a:gd name="T8" fmla="*/ 0 w 119"/>
                  <a:gd name="T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36">
                    <a:moveTo>
                      <a:pt x="0" y="19"/>
                    </a:moveTo>
                    <a:lnTo>
                      <a:pt x="0" y="16"/>
                    </a:lnTo>
                    <a:lnTo>
                      <a:pt x="119" y="0"/>
                    </a:lnTo>
                    <a:lnTo>
                      <a:pt x="119" y="36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Line 24"/>
              <p:cNvSpPr>
                <a:spLocks noChangeShapeType="1"/>
              </p:cNvSpPr>
              <p:nvPr/>
            </p:nvSpPr>
            <p:spPr bwMode="auto">
              <a:xfrm>
                <a:off x="2120900" y="3022600"/>
                <a:ext cx="75882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4" name="Rectangle 25"/>
              <p:cNvSpPr>
                <a:spLocks noChangeArrowheads="1"/>
              </p:cNvSpPr>
              <p:nvPr/>
            </p:nvSpPr>
            <p:spPr bwMode="auto">
              <a:xfrm>
                <a:off x="2811463" y="3198912"/>
                <a:ext cx="87363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Prasinoviruses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5" name="Freeform 26"/>
              <p:cNvSpPr>
                <a:spLocks/>
              </p:cNvSpPr>
              <p:nvPr/>
            </p:nvSpPr>
            <p:spPr bwMode="auto">
              <a:xfrm>
                <a:off x="2673350" y="3155950"/>
                <a:ext cx="133350" cy="247650"/>
              </a:xfrm>
              <a:custGeom>
                <a:avLst/>
                <a:gdLst>
                  <a:gd name="T0" fmla="*/ 0 w 84"/>
                  <a:gd name="T1" fmla="*/ 79 h 156"/>
                  <a:gd name="T2" fmla="*/ 0 w 84"/>
                  <a:gd name="T3" fmla="*/ 76 h 156"/>
                  <a:gd name="T4" fmla="*/ 84 w 84"/>
                  <a:gd name="T5" fmla="*/ 0 h 156"/>
                  <a:gd name="T6" fmla="*/ 84 w 84"/>
                  <a:gd name="T7" fmla="*/ 156 h 156"/>
                  <a:gd name="T8" fmla="*/ 0 w 84"/>
                  <a:gd name="T9" fmla="*/ 7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56">
                    <a:moveTo>
                      <a:pt x="0" y="79"/>
                    </a:moveTo>
                    <a:lnTo>
                      <a:pt x="0" y="76"/>
                    </a:lnTo>
                    <a:lnTo>
                      <a:pt x="84" y="0"/>
                    </a:lnTo>
                    <a:lnTo>
                      <a:pt x="84" y="156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6" name="Line 27"/>
              <p:cNvSpPr>
                <a:spLocks noChangeShapeType="1"/>
              </p:cNvSpPr>
              <p:nvPr/>
            </p:nvSpPr>
            <p:spPr bwMode="auto">
              <a:xfrm>
                <a:off x="2120900" y="3279775"/>
                <a:ext cx="547688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>
                <a:off x="2116138" y="3022600"/>
                <a:ext cx="0" cy="12382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>
                <a:off x="2116138" y="3155950"/>
                <a:ext cx="0" cy="12382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1930400" y="2971800"/>
                <a:ext cx="185738" cy="179388"/>
              </a:xfrm>
              <a:custGeom>
                <a:avLst/>
                <a:gdLst>
                  <a:gd name="T0" fmla="*/ 0 w 117"/>
                  <a:gd name="T1" fmla="*/ 0 h 113"/>
                  <a:gd name="T2" fmla="*/ 0 w 117"/>
                  <a:gd name="T3" fmla="*/ 113 h 113"/>
                  <a:gd name="T4" fmla="*/ 117 w 117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7" h="113">
                    <a:moveTo>
                      <a:pt x="0" y="0"/>
                    </a:moveTo>
                    <a:lnTo>
                      <a:pt x="0" y="113"/>
                    </a:lnTo>
                    <a:lnTo>
                      <a:pt x="117" y="113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>
                <a:off x="1843088" y="2967038"/>
                <a:ext cx="80962" cy="685800"/>
              </a:xfrm>
              <a:custGeom>
                <a:avLst/>
                <a:gdLst>
                  <a:gd name="T0" fmla="*/ 0 w 74"/>
                  <a:gd name="T1" fmla="*/ 335 h 335"/>
                  <a:gd name="T2" fmla="*/ 0 w 74"/>
                  <a:gd name="T3" fmla="*/ 0 h 335"/>
                  <a:gd name="T4" fmla="*/ 74 w 74"/>
                  <a:gd name="T5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335">
                    <a:moveTo>
                      <a:pt x="0" y="335"/>
                    </a:moveTo>
                    <a:lnTo>
                      <a:pt x="0" y="0"/>
                    </a:lnTo>
                    <a:lnTo>
                      <a:pt x="74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1" name="Rectangle 32"/>
              <p:cNvSpPr>
                <a:spLocks noChangeArrowheads="1"/>
              </p:cNvSpPr>
              <p:nvPr/>
            </p:nvSpPr>
            <p:spPr bwMode="auto">
              <a:xfrm>
                <a:off x="3232150" y="3449638"/>
                <a:ext cx="210314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Feldmannia</a:t>
                </a:r>
                <a:r>
                  <a:rPr lang="en-US" sz="900" i="1" dirty="0"/>
                  <a:t> </a:t>
                </a:r>
                <a:r>
                  <a:rPr lang="en-US" sz="900" dirty="0"/>
                  <a:t>species </a:t>
                </a:r>
                <a:r>
                  <a:rPr lang="en-US" sz="900" dirty="0" smtClean="0"/>
                  <a:t>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197322442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8" name="Freeform 33"/>
              <p:cNvSpPr>
                <a:spLocks/>
              </p:cNvSpPr>
              <p:nvPr/>
            </p:nvSpPr>
            <p:spPr bwMode="auto">
              <a:xfrm>
                <a:off x="2708275" y="3527425"/>
                <a:ext cx="519113" cy="109538"/>
              </a:xfrm>
              <a:custGeom>
                <a:avLst/>
                <a:gdLst>
                  <a:gd name="T0" fmla="*/ 0 w 327"/>
                  <a:gd name="T1" fmla="*/ 69 h 69"/>
                  <a:gd name="T2" fmla="*/ 0 w 327"/>
                  <a:gd name="T3" fmla="*/ 0 h 69"/>
                  <a:gd name="T4" fmla="*/ 327 w 32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7" h="69">
                    <a:moveTo>
                      <a:pt x="0" y="69"/>
                    </a:moveTo>
                    <a:lnTo>
                      <a:pt x="0" y="0"/>
                    </a:lnTo>
                    <a:lnTo>
                      <a:pt x="327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" name="Rectangle 34"/>
              <p:cNvSpPr>
                <a:spLocks noChangeArrowheads="1"/>
              </p:cNvSpPr>
              <p:nvPr/>
            </p:nvSpPr>
            <p:spPr bwMode="auto">
              <a:xfrm>
                <a:off x="3198813" y="3678238"/>
                <a:ext cx="224420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Ectocarpus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siliculosus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13242564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1" name="Freeform 35"/>
              <p:cNvSpPr>
                <a:spLocks/>
              </p:cNvSpPr>
              <p:nvPr/>
            </p:nvSpPr>
            <p:spPr bwMode="auto">
              <a:xfrm>
                <a:off x="2708275" y="3646488"/>
                <a:ext cx="485775" cy="109538"/>
              </a:xfrm>
              <a:custGeom>
                <a:avLst/>
                <a:gdLst>
                  <a:gd name="T0" fmla="*/ 0 w 306"/>
                  <a:gd name="T1" fmla="*/ 0 h 69"/>
                  <a:gd name="T2" fmla="*/ 0 w 306"/>
                  <a:gd name="T3" fmla="*/ 69 h 69"/>
                  <a:gd name="T4" fmla="*/ 306 w 306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6" h="69">
                    <a:moveTo>
                      <a:pt x="0" y="0"/>
                    </a:moveTo>
                    <a:lnTo>
                      <a:pt x="0" y="69"/>
                    </a:lnTo>
                    <a:lnTo>
                      <a:pt x="306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" name="Freeform 36"/>
              <p:cNvSpPr>
                <a:spLocks/>
              </p:cNvSpPr>
              <p:nvPr/>
            </p:nvSpPr>
            <p:spPr bwMode="auto">
              <a:xfrm>
                <a:off x="1843088" y="3641725"/>
                <a:ext cx="865188" cy="395288"/>
              </a:xfrm>
              <a:custGeom>
                <a:avLst/>
                <a:gdLst>
                  <a:gd name="T0" fmla="*/ 0 w 522"/>
                  <a:gd name="T1" fmla="*/ 249 h 249"/>
                  <a:gd name="T2" fmla="*/ 0 w 522"/>
                  <a:gd name="T3" fmla="*/ 0 h 249"/>
                  <a:gd name="T4" fmla="*/ 522 w 522"/>
                  <a:gd name="T5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2" h="249">
                    <a:moveTo>
                      <a:pt x="0" y="249"/>
                    </a:moveTo>
                    <a:lnTo>
                      <a:pt x="0" y="0"/>
                    </a:lnTo>
                    <a:lnTo>
                      <a:pt x="52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" name="Rectangle 37"/>
              <p:cNvSpPr>
                <a:spLocks noChangeArrowheads="1"/>
              </p:cNvSpPr>
              <p:nvPr/>
            </p:nvSpPr>
            <p:spPr bwMode="auto">
              <a:xfrm>
                <a:off x="3979863" y="3919538"/>
                <a:ext cx="97622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lang="en-US" altLang="en-US" sz="1000" dirty="0" err="1">
                    <a:solidFill>
                      <a:srgbClr val="000000"/>
                    </a:solidFill>
                    <a:latin typeface="MS Sans Serif"/>
                  </a:rPr>
                  <a:t>Asco</a:t>
                </a:r>
                <a:r>
                  <a:rPr lang="en-US" altLang="en-US" sz="1000" dirty="0">
                    <a:solidFill>
                      <a:srgbClr val="000000"/>
                    </a:solidFill>
                    <a:latin typeface="MS Sans Serif"/>
                  </a:rPr>
                  <a:t>/</a:t>
                </a:r>
                <a:r>
                  <a:rPr lang="en-US" altLang="en-US" sz="1000" dirty="0" err="1">
                    <a:solidFill>
                      <a:srgbClr val="000000"/>
                    </a:solidFill>
                    <a:latin typeface="MS Sans Serif"/>
                  </a:rPr>
                  <a:t>Iridoviridae</a:t>
                </a:r>
                <a:endParaRPr lang="en-US" altLang="en-US" sz="1000" dirty="0">
                  <a:solidFill>
                    <a:srgbClr val="000000"/>
                  </a:solidFill>
                  <a:latin typeface="MS Sans Serif"/>
                </a:endParaRPr>
              </a:p>
            </p:txBody>
          </p:sp>
          <p:sp>
            <p:nvSpPr>
              <p:cNvPr id="2054" name="Freeform 38"/>
              <p:cNvSpPr>
                <a:spLocks/>
              </p:cNvSpPr>
              <p:nvPr/>
            </p:nvSpPr>
            <p:spPr bwMode="auto">
              <a:xfrm>
                <a:off x="2449513" y="3917950"/>
                <a:ext cx="1525588" cy="152400"/>
              </a:xfrm>
              <a:custGeom>
                <a:avLst/>
                <a:gdLst>
                  <a:gd name="T0" fmla="*/ 0 w 961"/>
                  <a:gd name="T1" fmla="*/ 49 h 96"/>
                  <a:gd name="T2" fmla="*/ 0 w 961"/>
                  <a:gd name="T3" fmla="*/ 46 h 96"/>
                  <a:gd name="T4" fmla="*/ 961 w 961"/>
                  <a:gd name="T5" fmla="*/ 0 h 96"/>
                  <a:gd name="T6" fmla="*/ 961 w 961"/>
                  <a:gd name="T7" fmla="*/ 96 h 96"/>
                  <a:gd name="T8" fmla="*/ 0 w 961"/>
                  <a:gd name="T9" fmla="*/ 4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1" h="96">
                    <a:moveTo>
                      <a:pt x="0" y="49"/>
                    </a:moveTo>
                    <a:lnTo>
                      <a:pt x="0" y="46"/>
                    </a:lnTo>
                    <a:lnTo>
                      <a:pt x="961" y="0"/>
                    </a:lnTo>
                    <a:lnTo>
                      <a:pt x="961" y="96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5" name="Line 39"/>
              <p:cNvSpPr>
                <a:spLocks noChangeShapeType="1"/>
              </p:cNvSpPr>
              <p:nvPr/>
            </p:nvSpPr>
            <p:spPr bwMode="auto">
              <a:xfrm>
                <a:off x="2216150" y="3994150"/>
                <a:ext cx="228600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0" name="Freeform 44"/>
              <p:cNvSpPr>
                <a:spLocks/>
              </p:cNvSpPr>
              <p:nvPr/>
            </p:nvSpPr>
            <p:spPr bwMode="auto">
              <a:xfrm>
                <a:off x="2211388" y="4051287"/>
                <a:ext cx="1139825" cy="171450"/>
              </a:xfrm>
              <a:custGeom>
                <a:avLst/>
                <a:gdLst>
                  <a:gd name="T0" fmla="*/ 0 w 718"/>
                  <a:gd name="T1" fmla="*/ 0 h 108"/>
                  <a:gd name="T2" fmla="*/ 0 w 718"/>
                  <a:gd name="T3" fmla="*/ 108 h 108"/>
                  <a:gd name="T4" fmla="*/ 718 w 718"/>
                  <a:gd name="T5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8" h="108">
                    <a:moveTo>
                      <a:pt x="0" y="0"/>
                    </a:moveTo>
                    <a:lnTo>
                      <a:pt x="0" y="108"/>
                    </a:lnTo>
                    <a:lnTo>
                      <a:pt x="718" y="10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1" name="Line 45"/>
              <p:cNvSpPr>
                <a:spLocks noChangeShapeType="1"/>
              </p:cNvSpPr>
              <p:nvPr/>
            </p:nvSpPr>
            <p:spPr bwMode="auto">
              <a:xfrm>
                <a:off x="2211388" y="3994150"/>
                <a:ext cx="0" cy="17145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2" name="Freeform 46"/>
              <p:cNvSpPr>
                <a:spLocks/>
              </p:cNvSpPr>
              <p:nvPr/>
            </p:nvSpPr>
            <p:spPr bwMode="auto">
              <a:xfrm>
                <a:off x="1939925" y="4108444"/>
                <a:ext cx="271463" cy="325444"/>
              </a:xfrm>
              <a:custGeom>
                <a:avLst/>
                <a:gdLst>
                  <a:gd name="T0" fmla="*/ 0 w 171"/>
                  <a:gd name="T1" fmla="*/ 169 h 169"/>
                  <a:gd name="T2" fmla="*/ 0 w 171"/>
                  <a:gd name="T3" fmla="*/ 0 h 169"/>
                  <a:gd name="T4" fmla="*/ 171 w 171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1" h="169">
                    <a:moveTo>
                      <a:pt x="0" y="169"/>
                    </a:moveTo>
                    <a:lnTo>
                      <a:pt x="0" y="0"/>
                    </a:lnTo>
                    <a:lnTo>
                      <a:pt x="171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3" name="Rectangle 47"/>
              <p:cNvSpPr>
                <a:spLocks noChangeArrowheads="1"/>
              </p:cNvSpPr>
              <p:nvPr/>
            </p:nvSpPr>
            <p:spPr bwMode="auto">
              <a:xfrm>
                <a:off x="3117850" y="4476733"/>
                <a:ext cx="1235916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lang="en-US" altLang="en-US" sz="1000" dirty="0">
                    <a:solidFill>
                      <a:srgbClr val="000000"/>
                    </a:solidFill>
                    <a:latin typeface="MS Sans Serif"/>
                  </a:rPr>
                  <a:t>extended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Mimiviridae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64" name="Freeform 48"/>
              <p:cNvSpPr>
                <a:spLocks/>
              </p:cNvSpPr>
              <p:nvPr/>
            </p:nvSpPr>
            <p:spPr bwMode="auto">
              <a:xfrm>
                <a:off x="2289175" y="4417995"/>
                <a:ext cx="823913" cy="266700"/>
              </a:xfrm>
              <a:custGeom>
                <a:avLst/>
                <a:gdLst>
                  <a:gd name="T0" fmla="*/ 0 w 519"/>
                  <a:gd name="T1" fmla="*/ 85 h 168"/>
                  <a:gd name="T2" fmla="*/ 0 w 519"/>
                  <a:gd name="T3" fmla="*/ 82 h 168"/>
                  <a:gd name="T4" fmla="*/ 519 w 519"/>
                  <a:gd name="T5" fmla="*/ 0 h 168"/>
                  <a:gd name="T6" fmla="*/ 519 w 519"/>
                  <a:gd name="T7" fmla="*/ 168 h 168"/>
                  <a:gd name="T8" fmla="*/ 0 w 519"/>
                  <a:gd name="T9" fmla="*/ 8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9" h="168">
                    <a:moveTo>
                      <a:pt x="0" y="85"/>
                    </a:moveTo>
                    <a:lnTo>
                      <a:pt x="0" y="82"/>
                    </a:lnTo>
                    <a:lnTo>
                      <a:pt x="519" y="0"/>
                    </a:lnTo>
                    <a:lnTo>
                      <a:pt x="519" y="168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5" name="Line 49"/>
              <p:cNvSpPr>
                <a:spLocks noChangeShapeType="1"/>
              </p:cNvSpPr>
              <p:nvPr/>
            </p:nvSpPr>
            <p:spPr bwMode="auto">
              <a:xfrm>
                <a:off x="1944688" y="4551345"/>
                <a:ext cx="33972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6" name="Line 50"/>
              <p:cNvSpPr>
                <a:spLocks noChangeShapeType="1"/>
              </p:cNvSpPr>
              <p:nvPr/>
            </p:nvSpPr>
            <p:spPr bwMode="auto">
              <a:xfrm>
                <a:off x="1939925" y="4281470"/>
                <a:ext cx="0" cy="26987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7" name="Freeform 51"/>
              <p:cNvSpPr>
                <a:spLocks/>
              </p:cNvSpPr>
              <p:nvPr/>
            </p:nvSpPr>
            <p:spPr bwMode="auto">
              <a:xfrm>
                <a:off x="1843089" y="4046538"/>
                <a:ext cx="95250" cy="244475"/>
              </a:xfrm>
              <a:custGeom>
                <a:avLst/>
                <a:gdLst>
                  <a:gd name="T0" fmla="*/ 0 w 38"/>
                  <a:gd name="T1" fmla="*/ 0 h 250"/>
                  <a:gd name="T2" fmla="*/ 0 w 38"/>
                  <a:gd name="T3" fmla="*/ 250 h 250"/>
                  <a:gd name="T4" fmla="*/ 38 w 38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250">
                    <a:moveTo>
                      <a:pt x="0" y="0"/>
                    </a:moveTo>
                    <a:lnTo>
                      <a:pt x="0" y="250"/>
                    </a:lnTo>
                    <a:lnTo>
                      <a:pt x="38" y="25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69" name="Freeform 53"/>
              <p:cNvSpPr>
                <a:spLocks/>
              </p:cNvSpPr>
              <p:nvPr/>
            </p:nvSpPr>
            <p:spPr bwMode="auto">
              <a:xfrm>
                <a:off x="1758950" y="2790825"/>
                <a:ext cx="84138" cy="712788"/>
              </a:xfrm>
              <a:custGeom>
                <a:avLst/>
                <a:gdLst>
                  <a:gd name="T0" fmla="*/ 0 w 34"/>
                  <a:gd name="T1" fmla="*/ 0 h 449"/>
                  <a:gd name="T2" fmla="*/ 0 w 34"/>
                  <a:gd name="T3" fmla="*/ 449 h 449"/>
                  <a:gd name="T4" fmla="*/ 34 w 34"/>
                  <a:gd name="T5" fmla="*/ 449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449">
                    <a:moveTo>
                      <a:pt x="0" y="0"/>
                    </a:moveTo>
                    <a:lnTo>
                      <a:pt x="0" y="449"/>
                    </a:lnTo>
                    <a:lnTo>
                      <a:pt x="34" y="44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0" name="Freeform 54"/>
              <p:cNvSpPr>
                <a:spLocks/>
              </p:cNvSpPr>
              <p:nvPr/>
            </p:nvSpPr>
            <p:spPr bwMode="auto">
              <a:xfrm>
                <a:off x="1639888" y="2786063"/>
                <a:ext cx="119063" cy="1108075"/>
              </a:xfrm>
              <a:custGeom>
                <a:avLst/>
                <a:gdLst>
                  <a:gd name="T0" fmla="*/ 0 w 75"/>
                  <a:gd name="T1" fmla="*/ 698 h 698"/>
                  <a:gd name="T2" fmla="*/ 0 w 75"/>
                  <a:gd name="T3" fmla="*/ 0 h 698"/>
                  <a:gd name="T4" fmla="*/ 75 w 75"/>
                  <a:gd name="T5" fmla="*/ 0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698">
                    <a:moveTo>
                      <a:pt x="0" y="698"/>
                    </a:moveTo>
                    <a:lnTo>
                      <a:pt x="0" y="0"/>
                    </a:lnTo>
                    <a:lnTo>
                      <a:pt x="75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1" name="Rectangle 55"/>
              <p:cNvSpPr>
                <a:spLocks noChangeArrowheads="1"/>
              </p:cNvSpPr>
              <p:nvPr/>
            </p:nvSpPr>
            <p:spPr bwMode="auto">
              <a:xfrm>
                <a:off x="2570163" y="4762482"/>
                <a:ext cx="711733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5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72" name="Freeform 56"/>
              <p:cNvSpPr>
                <a:spLocks/>
              </p:cNvSpPr>
              <p:nvPr/>
            </p:nvSpPr>
            <p:spPr bwMode="auto">
              <a:xfrm>
                <a:off x="1944688" y="4703745"/>
                <a:ext cx="620713" cy="285750"/>
              </a:xfrm>
              <a:custGeom>
                <a:avLst/>
                <a:gdLst>
                  <a:gd name="T0" fmla="*/ 0 w 391"/>
                  <a:gd name="T1" fmla="*/ 91 h 180"/>
                  <a:gd name="T2" fmla="*/ 0 w 391"/>
                  <a:gd name="T3" fmla="*/ 88 h 180"/>
                  <a:gd name="T4" fmla="*/ 391 w 391"/>
                  <a:gd name="T5" fmla="*/ 0 h 180"/>
                  <a:gd name="T6" fmla="*/ 391 w 391"/>
                  <a:gd name="T7" fmla="*/ 180 h 180"/>
                  <a:gd name="T8" fmla="*/ 0 w 391"/>
                  <a:gd name="T9" fmla="*/ 91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180">
                    <a:moveTo>
                      <a:pt x="0" y="91"/>
                    </a:moveTo>
                    <a:lnTo>
                      <a:pt x="0" y="88"/>
                    </a:lnTo>
                    <a:lnTo>
                      <a:pt x="391" y="0"/>
                    </a:lnTo>
                    <a:lnTo>
                      <a:pt x="391" y="180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3" name="Line 57"/>
              <p:cNvSpPr>
                <a:spLocks noChangeShapeType="1"/>
              </p:cNvSpPr>
              <p:nvPr/>
            </p:nvSpPr>
            <p:spPr bwMode="auto">
              <a:xfrm>
                <a:off x="1644650" y="4846620"/>
                <a:ext cx="29527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4" name="Line 58"/>
              <p:cNvSpPr>
                <a:spLocks noChangeShapeType="1"/>
              </p:cNvSpPr>
              <p:nvPr/>
            </p:nvSpPr>
            <p:spPr bwMode="auto">
              <a:xfrm flipH="1">
                <a:off x="1638300" y="3903664"/>
                <a:ext cx="1588" cy="944562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5" name="Freeform 59"/>
              <p:cNvSpPr>
                <a:spLocks/>
              </p:cNvSpPr>
              <p:nvPr/>
            </p:nvSpPr>
            <p:spPr bwMode="auto">
              <a:xfrm>
                <a:off x="1479550" y="3898900"/>
                <a:ext cx="160338" cy="690563"/>
              </a:xfrm>
              <a:custGeom>
                <a:avLst/>
                <a:gdLst>
                  <a:gd name="T0" fmla="*/ 0 w 101"/>
                  <a:gd name="T1" fmla="*/ 435 h 435"/>
                  <a:gd name="T2" fmla="*/ 0 w 101"/>
                  <a:gd name="T3" fmla="*/ 0 h 435"/>
                  <a:gd name="T4" fmla="*/ 101 w 101"/>
                  <a:gd name="T5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435">
                    <a:moveTo>
                      <a:pt x="0" y="435"/>
                    </a:moveTo>
                    <a:lnTo>
                      <a:pt x="0" y="0"/>
                    </a:lnTo>
                    <a:lnTo>
                      <a:pt x="101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6" name="Rectangle 60"/>
              <p:cNvSpPr>
                <a:spLocks noChangeArrowheads="1"/>
              </p:cNvSpPr>
              <p:nvPr/>
            </p:nvSpPr>
            <p:spPr bwMode="auto">
              <a:xfrm>
                <a:off x="3092450" y="5038707"/>
                <a:ext cx="872034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Herpesviridae</a:t>
                </a:r>
                <a:endParaRPr kumimoji="0" lang="en-US" altLang="en-US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77" name="Freeform 61"/>
              <p:cNvSpPr>
                <a:spLocks/>
              </p:cNvSpPr>
              <p:nvPr/>
            </p:nvSpPr>
            <p:spPr bwMode="auto">
              <a:xfrm>
                <a:off x="2174875" y="5027595"/>
                <a:ext cx="912813" cy="190500"/>
              </a:xfrm>
              <a:custGeom>
                <a:avLst/>
                <a:gdLst>
                  <a:gd name="T0" fmla="*/ 0 w 575"/>
                  <a:gd name="T1" fmla="*/ 61 h 120"/>
                  <a:gd name="T2" fmla="*/ 0 w 575"/>
                  <a:gd name="T3" fmla="*/ 58 h 120"/>
                  <a:gd name="T4" fmla="*/ 575 w 575"/>
                  <a:gd name="T5" fmla="*/ 0 h 120"/>
                  <a:gd name="T6" fmla="*/ 575 w 575"/>
                  <a:gd name="T7" fmla="*/ 120 h 120"/>
                  <a:gd name="T8" fmla="*/ 0 w 575"/>
                  <a:gd name="T9" fmla="*/ 6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5" h="120">
                    <a:moveTo>
                      <a:pt x="0" y="61"/>
                    </a:moveTo>
                    <a:lnTo>
                      <a:pt x="0" y="58"/>
                    </a:lnTo>
                    <a:lnTo>
                      <a:pt x="575" y="0"/>
                    </a:lnTo>
                    <a:lnTo>
                      <a:pt x="575" y="120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8" name="Line 62"/>
              <p:cNvSpPr>
                <a:spLocks noChangeShapeType="1"/>
              </p:cNvSpPr>
              <p:nvPr/>
            </p:nvSpPr>
            <p:spPr bwMode="auto">
              <a:xfrm>
                <a:off x="1484313" y="5122845"/>
                <a:ext cx="685800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79" name="Line 63"/>
              <p:cNvSpPr>
                <a:spLocks noChangeShapeType="1"/>
              </p:cNvSpPr>
              <p:nvPr/>
            </p:nvSpPr>
            <p:spPr bwMode="auto">
              <a:xfrm>
                <a:off x="1479550" y="4432283"/>
                <a:ext cx="0" cy="69056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24" name="Freeform 64"/>
              <p:cNvSpPr>
                <a:spLocks/>
              </p:cNvSpPr>
              <p:nvPr/>
            </p:nvSpPr>
            <p:spPr bwMode="auto">
              <a:xfrm>
                <a:off x="1412875" y="4427520"/>
                <a:ext cx="66675" cy="466725"/>
              </a:xfrm>
              <a:custGeom>
                <a:avLst/>
                <a:gdLst>
                  <a:gd name="T0" fmla="*/ 0 w 42"/>
                  <a:gd name="T1" fmla="*/ 294 h 294"/>
                  <a:gd name="T2" fmla="*/ 0 w 42"/>
                  <a:gd name="T3" fmla="*/ 0 h 294"/>
                  <a:gd name="T4" fmla="*/ 42 w 42"/>
                  <a:gd name="T5" fmla="*/ 0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94">
                    <a:moveTo>
                      <a:pt x="0" y="294"/>
                    </a:moveTo>
                    <a:lnTo>
                      <a:pt x="0" y="0"/>
                    </a:lnTo>
                    <a:lnTo>
                      <a:pt x="4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25" name="Rectangle 65"/>
              <p:cNvSpPr>
                <a:spLocks noChangeArrowheads="1"/>
              </p:cNvSpPr>
              <p:nvPr/>
            </p:nvSpPr>
            <p:spPr bwMode="auto">
              <a:xfrm>
                <a:off x="3149600" y="5286357"/>
                <a:ext cx="711733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27" name="Freeform 66"/>
              <p:cNvSpPr>
                <a:spLocks/>
              </p:cNvSpPr>
              <p:nvPr/>
            </p:nvSpPr>
            <p:spPr bwMode="auto">
              <a:xfrm>
                <a:off x="2378075" y="5322870"/>
                <a:ext cx="766763" cy="95250"/>
              </a:xfrm>
              <a:custGeom>
                <a:avLst/>
                <a:gdLst>
                  <a:gd name="T0" fmla="*/ 0 w 483"/>
                  <a:gd name="T1" fmla="*/ 31 h 60"/>
                  <a:gd name="T2" fmla="*/ 0 w 483"/>
                  <a:gd name="T3" fmla="*/ 28 h 60"/>
                  <a:gd name="T4" fmla="*/ 483 w 483"/>
                  <a:gd name="T5" fmla="*/ 0 h 60"/>
                  <a:gd name="T6" fmla="*/ 483 w 483"/>
                  <a:gd name="T7" fmla="*/ 60 h 60"/>
                  <a:gd name="T8" fmla="*/ 0 w 483"/>
                  <a:gd name="T9" fmla="*/ 3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3" h="60">
                    <a:moveTo>
                      <a:pt x="0" y="31"/>
                    </a:moveTo>
                    <a:lnTo>
                      <a:pt x="0" y="28"/>
                    </a:lnTo>
                    <a:lnTo>
                      <a:pt x="483" y="0"/>
                    </a:lnTo>
                    <a:lnTo>
                      <a:pt x="483" y="60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28" name="Line 67"/>
              <p:cNvSpPr>
                <a:spLocks noChangeShapeType="1"/>
              </p:cNvSpPr>
              <p:nvPr/>
            </p:nvSpPr>
            <p:spPr bwMode="auto">
              <a:xfrm>
                <a:off x="1417638" y="5370495"/>
                <a:ext cx="95567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29" name="Line 68"/>
              <p:cNvSpPr>
                <a:spLocks noChangeShapeType="1"/>
              </p:cNvSpPr>
              <p:nvPr/>
            </p:nvSpPr>
            <p:spPr bwMode="auto">
              <a:xfrm>
                <a:off x="1412875" y="4903770"/>
                <a:ext cx="0" cy="46672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30" name="Freeform 69"/>
              <p:cNvSpPr>
                <a:spLocks/>
              </p:cNvSpPr>
              <p:nvPr/>
            </p:nvSpPr>
            <p:spPr bwMode="auto">
              <a:xfrm>
                <a:off x="1344613" y="4899008"/>
                <a:ext cx="68263" cy="681038"/>
              </a:xfrm>
              <a:custGeom>
                <a:avLst/>
                <a:gdLst>
                  <a:gd name="T0" fmla="*/ 0 w 43"/>
                  <a:gd name="T1" fmla="*/ 429 h 429"/>
                  <a:gd name="T2" fmla="*/ 0 w 43"/>
                  <a:gd name="T3" fmla="*/ 0 h 429"/>
                  <a:gd name="T4" fmla="*/ 43 w 43"/>
                  <a:gd name="T5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429">
                    <a:moveTo>
                      <a:pt x="0" y="429"/>
                    </a:moveTo>
                    <a:lnTo>
                      <a:pt x="0" y="0"/>
                    </a:lnTo>
                    <a:lnTo>
                      <a:pt x="43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31" name="Rectangle 70"/>
              <p:cNvSpPr>
                <a:spLocks noChangeArrowheads="1"/>
              </p:cNvSpPr>
              <p:nvPr/>
            </p:nvSpPr>
            <p:spPr bwMode="auto">
              <a:xfrm>
                <a:off x="4522788" y="5534007"/>
                <a:ext cx="849592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Baculoviridae</a:t>
                </a:r>
                <a:endParaRPr kumimoji="0" lang="en-US" altLang="en-US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32" name="Freeform 71"/>
              <p:cNvSpPr>
                <a:spLocks/>
              </p:cNvSpPr>
              <p:nvPr/>
            </p:nvSpPr>
            <p:spPr bwMode="auto">
              <a:xfrm>
                <a:off x="2193925" y="5570520"/>
                <a:ext cx="2324100" cy="95250"/>
              </a:xfrm>
              <a:custGeom>
                <a:avLst/>
                <a:gdLst>
                  <a:gd name="T0" fmla="*/ 0 w 1464"/>
                  <a:gd name="T1" fmla="*/ 31 h 60"/>
                  <a:gd name="T2" fmla="*/ 0 w 1464"/>
                  <a:gd name="T3" fmla="*/ 28 h 60"/>
                  <a:gd name="T4" fmla="*/ 1464 w 1464"/>
                  <a:gd name="T5" fmla="*/ 0 h 60"/>
                  <a:gd name="T6" fmla="*/ 1464 w 1464"/>
                  <a:gd name="T7" fmla="*/ 60 h 60"/>
                  <a:gd name="T8" fmla="*/ 0 w 1464"/>
                  <a:gd name="T9" fmla="*/ 3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64" h="60">
                    <a:moveTo>
                      <a:pt x="0" y="31"/>
                    </a:moveTo>
                    <a:lnTo>
                      <a:pt x="0" y="28"/>
                    </a:lnTo>
                    <a:lnTo>
                      <a:pt x="1464" y="0"/>
                    </a:lnTo>
                    <a:lnTo>
                      <a:pt x="1464" y="60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33" name="Line 72"/>
              <p:cNvSpPr>
                <a:spLocks noChangeShapeType="1"/>
              </p:cNvSpPr>
              <p:nvPr/>
            </p:nvSpPr>
            <p:spPr bwMode="auto">
              <a:xfrm>
                <a:off x="1601788" y="5618145"/>
                <a:ext cx="58737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34" name="Rectangle 73"/>
              <p:cNvSpPr>
                <a:spLocks noChangeArrowheads="1"/>
              </p:cNvSpPr>
              <p:nvPr/>
            </p:nvSpPr>
            <p:spPr bwMode="auto">
              <a:xfrm>
                <a:off x="4565650" y="5781657"/>
                <a:ext cx="668453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Poxviridae</a:t>
                </a:r>
                <a:endParaRPr kumimoji="0" lang="en-US" altLang="en-US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35" name="Freeform 74"/>
              <p:cNvSpPr>
                <a:spLocks/>
              </p:cNvSpPr>
              <p:nvPr/>
            </p:nvSpPr>
            <p:spPr bwMode="auto">
              <a:xfrm>
                <a:off x="2801938" y="5808645"/>
                <a:ext cx="1758950" cy="114300"/>
              </a:xfrm>
              <a:custGeom>
                <a:avLst/>
                <a:gdLst>
                  <a:gd name="T0" fmla="*/ 0 w 1108"/>
                  <a:gd name="T1" fmla="*/ 37 h 72"/>
                  <a:gd name="T2" fmla="*/ 0 w 1108"/>
                  <a:gd name="T3" fmla="*/ 34 h 72"/>
                  <a:gd name="T4" fmla="*/ 1108 w 1108"/>
                  <a:gd name="T5" fmla="*/ 0 h 72"/>
                  <a:gd name="T6" fmla="*/ 1108 w 1108"/>
                  <a:gd name="T7" fmla="*/ 72 h 72"/>
                  <a:gd name="T8" fmla="*/ 0 w 1108"/>
                  <a:gd name="T9" fmla="*/ 3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8" h="72">
                    <a:moveTo>
                      <a:pt x="0" y="37"/>
                    </a:moveTo>
                    <a:lnTo>
                      <a:pt x="0" y="34"/>
                    </a:lnTo>
                    <a:lnTo>
                      <a:pt x="1108" y="0"/>
                    </a:lnTo>
                    <a:lnTo>
                      <a:pt x="1108" y="72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36" name="Line 75"/>
              <p:cNvSpPr>
                <a:spLocks noChangeShapeType="1"/>
              </p:cNvSpPr>
              <p:nvPr/>
            </p:nvSpPr>
            <p:spPr bwMode="auto">
              <a:xfrm>
                <a:off x="1806575" y="5865795"/>
                <a:ext cx="990600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1" name="Freeform 80"/>
              <p:cNvSpPr>
                <a:spLocks/>
              </p:cNvSpPr>
              <p:nvPr/>
            </p:nvSpPr>
            <p:spPr bwMode="auto">
              <a:xfrm>
                <a:off x="1801813" y="6046770"/>
                <a:ext cx="887413" cy="63500"/>
              </a:xfrm>
              <a:custGeom>
                <a:avLst/>
                <a:gdLst>
                  <a:gd name="T0" fmla="*/ 0 w 559"/>
                  <a:gd name="T1" fmla="*/ 0 h 108"/>
                  <a:gd name="T2" fmla="*/ 0 w 559"/>
                  <a:gd name="T3" fmla="*/ 108 h 108"/>
                  <a:gd name="T4" fmla="*/ 559 w 559"/>
                  <a:gd name="T5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9" h="108">
                    <a:moveTo>
                      <a:pt x="0" y="0"/>
                    </a:moveTo>
                    <a:lnTo>
                      <a:pt x="0" y="108"/>
                    </a:lnTo>
                    <a:lnTo>
                      <a:pt x="559" y="10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2" name="Line 81"/>
              <p:cNvSpPr>
                <a:spLocks noChangeShapeType="1"/>
              </p:cNvSpPr>
              <p:nvPr/>
            </p:nvSpPr>
            <p:spPr bwMode="auto">
              <a:xfrm>
                <a:off x="1801813" y="5865795"/>
                <a:ext cx="0" cy="17145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3" name="Freeform 82"/>
              <p:cNvSpPr>
                <a:spLocks/>
              </p:cNvSpPr>
              <p:nvPr/>
            </p:nvSpPr>
            <p:spPr bwMode="auto">
              <a:xfrm>
                <a:off x="1597025" y="5834045"/>
                <a:ext cx="204788" cy="157163"/>
              </a:xfrm>
              <a:custGeom>
                <a:avLst/>
                <a:gdLst>
                  <a:gd name="T0" fmla="*/ 0 w 129"/>
                  <a:gd name="T1" fmla="*/ 0 h 131"/>
                  <a:gd name="T2" fmla="*/ 0 w 129"/>
                  <a:gd name="T3" fmla="*/ 131 h 131"/>
                  <a:gd name="T4" fmla="*/ 129 w 129"/>
                  <a:gd name="T5" fmla="*/ 13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" h="131">
                    <a:moveTo>
                      <a:pt x="0" y="0"/>
                    </a:moveTo>
                    <a:lnTo>
                      <a:pt x="0" y="131"/>
                    </a:lnTo>
                    <a:lnTo>
                      <a:pt x="129" y="13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4" name="Line 83"/>
              <p:cNvSpPr>
                <a:spLocks noChangeShapeType="1"/>
              </p:cNvSpPr>
              <p:nvPr/>
            </p:nvSpPr>
            <p:spPr bwMode="auto">
              <a:xfrm>
                <a:off x="1597025" y="5618145"/>
                <a:ext cx="0" cy="20637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5" name="Freeform 84"/>
              <p:cNvSpPr>
                <a:spLocks/>
              </p:cNvSpPr>
              <p:nvPr/>
            </p:nvSpPr>
            <p:spPr bwMode="auto">
              <a:xfrm>
                <a:off x="1401763" y="5829283"/>
                <a:ext cx="195263" cy="438150"/>
              </a:xfrm>
              <a:custGeom>
                <a:avLst/>
                <a:gdLst>
                  <a:gd name="T0" fmla="*/ 0 w 123"/>
                  <a:gd name="T1" fmla="*/ 276 h 276"/>
                  <a:gd name="T2" fmla="*/ 0 w 123"/>
                  <a:gd name="T3" fmla="*/ 0 h 276"/>
                  <a:gd name="T4" fmla="*/ 123 w 123"/>
                  <a:gd name="T5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276">
                    <a:moveTo>
                      <a:pt x="0" y="276"/>
                    </a:moveTo>
                    <a:lnTo>
                      <a:pt x="0" y="0"/>
                    </a:lnTo>
                    <a:lnTo>
                      <a:pt x="123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6" name="Rectangle 85"/>
              <p:cNvSpPr>
                <a:spLocks noChangeArrowheads="1"/>
              </p:cNvSpPr>
              <p:nvPr/>
            </p:nvSpPr>
            <p:spPr bwMode="auto">
              <a:xfrm>
                <a:off x="3806825" y="6257883"/>
                <a:ext cx="711733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47" name="Freeform 86"/>
              <p:cNvSpPr>
                <a:spLocks/>
              </p:cNvSpPr>
              <p:nvPr/>
            </p:nvSpPr>
            <p:spPr bwMode="auto">
              <a:xfrm>
                <a:off x="2316163" y="6246771"/>
                <a:ext cx="1485900" cy="190500"/>
              </a:xfrm>
              <a:custGeom>
                <a:avLst/>
                <a:gdLst>
                  <a:gd name="T0" fmla="*/ 0 w 936"/>
                  <a:gd name="T1" fmla="*/ 61 h 120"/>
                  <a:gd name="T2" fmla="*/ 0 w 936"/>
                  <a:gd name="T3" fmla="*/ 58 h 120"/>
                  <a:gd name="T4" fmla="*/ 936 w 936"/>
                  <a:gd name="T5" fmla="*/ 0 h 120"/>
                  <a:gd name="T6" fmla="*/ 936 w 936"/>
                  <a:gd name="T7" fmla="*/ 120 h 120"/>
                  <a:gd name="T8" fmla="*/ 0 w 936"/>
                  <a:gd name="T9" fmla="*/ 6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6" h="120">
                    <a:moveTo>
                      <a:pt x="0" y="61"/>
                    </a:moveTo>
                    <a:lnTo>
                      <a:pt x="0" y="58"/>
                    </a:lnTo>
                    <a:lnTo>
                      <a:pt x="936" y="0"/>
                    </a:lnTo>
                    <a:lnTo>
                      <a:pt x="936" y="120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8" name="Line 87"/>
              <p:cNvSpPr>
                <a:spLocks noChangeShapeType="1"/>
              </p:cNvSpPr>
              <p:nvPr/>
            </p:nvSpPr>
            <p:spPr bwMode="auto">
              <a:xfrm>
                <a:off x="1584325" y="6342021"/>
                <a:ext cx="72707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9" name="Rectangle 88"/>
              <p:cNvSpPr>
                <a:spLocks noChangeArrowheads="1"/>
              </p:cNvSpPr>
              <p:nvPr/>
            </p:nvSpPr>
            <p:spPr bwMode="auto">
              <a:xfrm>
                <a:off x="3835400" y="6553158"/>
                <a:ext cx="540212" cy="161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5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Archaea</a:t>
                </a:r>
                <a:endParaRPr kumimoji="0" lang="en-US" altLang="en-US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50" name="Freeform 89"/>
              <p:cNvSpPr>
                <a:spLocks/>
              </p:cNvSpPr>
              <p:nvPr/>
            </p:nvSpPr>
            <p:spPr bwMode="auto">
              <a:xfrm>
                <a:off x="1936750" y="6475371"/>
                <a:ext cx="1893888" cy="323850"/>
              </a:xfrm>
              <a:custGeom>
                <a:avLst/>
                <a:gdLst>
                  <a:gd name="T0" fmla="*/ 0 w 1193"/>
                  <a:gd name="T1" fmla="*/ 103 h 204"/>
                  <a:gd name="T2" fmla="*/ 0 w 1193"/>
                  <a:gd name="T3" fmla="*/ 100 h 204"/>
                  <a:gd name="T4" fmla="*/ 1193 w 1193"/>
                  <a:gd name="T5" fmla="*/ 0 h 204"/>
                  <a:gd name="T6" fmla="*/ 1193 w 1193"/>
                  <a:gd name="T7" fmla="*/ 204 h 204"/>
                  <a:gd name="T8" fmla="*/ 0 w 1193"/>
                  <a:gd name="T9" fmla="*/ 10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3" h="204">
                    <a:moveTo>
                      <a:pt x="0" y="103"/>
                    </a:moveTo>
                    <a:lnTo>
                      <a:pt x="0" y="100"/>
                    </a:lnTo>
                    <a:lnTo>
                      <a:pt x="1193" y="0"/>
                    </a:lnTo>
                    <a:lnTo>
                      <a:pt x="1193" y="204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51" name="Line 90"/>
              <p:cNvSpPr>
                <a:spLocks noChangeShapeType="1"/>
              </p:cNvSpPr>
              <p:nvPr/>
            </p:nvSpPr>
            <p:spPr bwMode="auto">
              <a:xfrm>
                <a:off x="1584325" y="6637296"/>
                <a:ext cx="347663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52" name="Line 91"/>
              <p:cNvSpPr>
                <a:spLocks noChangeShapeType="1"/>
              </p:cNvSpPr>
              <p:nvPr/>
            </p:nvSpPr>
            <p:spPr bwMode="auto">
              <a:xfrm>
                <a:off x="1579563" y="6342021"/>
                <a:ext cx="0" cy="14287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53" name="Line 92"/>
              <p:cNvSpPr>
                <a:spLocks noChangeShapeType="1"/>
              </p:cNvSpPr>
              <p:nvPr/>
            </p:nvSpPr>
            <p:spPr bwMode="auto">
              <a:xfrm>
                <a:off x="1579563" y="6494421"/>
                <a:ext cx="0" cy="14287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54" name="Freeform 93"/>
              <p:cNvSpPr>
                <a:spLocks/>
              </p:cNvSpPr>
              <p:nvPr/>
            </p:nvSpPr>
            <p:spPr bwMode="auto">
              <a:xfrm>
                <a:off x="1401763" y="6048334"/>
                <a:ext cx="177800" cy="441325"/>
              </a:xfrm>
              <a:custGeom>
                <a:avLst/>
                <a:gdLst>
                  <a:gd name="T0" fmla="*/ 0 w 112"/>
                  <a:gd name="T1" fmla="*/ 0 h 278"/>
                  <a:gd name="T2" fmla="*/ 0 w 112"/>
                  <a:gd name="T3" fmla="*/ 278 h 278"/>
                  <a:gd name="T4" fmla="*/ 112 w 112"/>
                  <a:gd name="T5" fmla="*/ 278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78">
                    <a:moveTo>
                      <a:pt x="0" y="0"/>
                    </a:moveTo>
                    <a:lnTo>
                      <a:pt x="0" y="278"/>
                    </a:lnTo>
                    <a:lnTo>
                      <a:pt x="112" y="27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55" name="Freeform 94"/>
              <p:cNvSpPr>
                <a:spLocks/>
              </p:cNvSpPr>
              <p:nvPr/>
            </p:nvSpPr>
            <p:spPr bwMode="auto">
              <a:xfrm>
                <a:off x="1344613" y="5589570"/>
                <a:ext cx="55562" cy="573105"/>
              </a:xfrm>
              <a:custGeom>
                <a:avLst/>
                <a:gdLst>
                  <a:gd name="T0" fmla="*/ 0 w 36"/>
                  <a:gd name="T1" fmla="*/ 0 h 430"/>
                  <a:gd name="T2" fmla="*/ 0 w 36"/>
                  <a:gd name="T3" fmla="*/ 430 h 430"/>
                  <a:gd name="T4" fmla="*/ 36 w 36"/>
                  <a:gd name="T5" fmla="*/ 43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430">
                    <a:moveTo>
                      <a:pt x="0" y="0"/>
                    </a:moveTo>
                    <a:lnTo>
                      <a:pt x="0" y="430"/>
                    </a:lnTo>
                    <a:lnTo>
                      <a:pt x="36" y="43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80" name="Rectangle 95"/>
              <p:cNvSpPr>
                <a:spLocks noChangeArrowheads="1"/>
              </p:cNvSpPr>
              <p:nvPr/>
            </p:nvSpPr>
            <p:spPr bwMode="auto">
              <a:xfrm>
                <a:off x="1746250" y="664523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1" name="Rectangle 96"/>
              <p:cNvSpPr>
                <a:spLocks noChangeArrowheads="1"/>
              </p:cNvSpPr>
              <p:nvPr/>
            </p:nvSpPr>
            <p:spPr bwMode="auto">
              <a:xfrm>
                <a:off x="2087563" y="620549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2" name="Rectangle 97"/>
              <p:cNvSpPr>
                <a:spLocks noChangeArrowheads="1"/>
              </p:cNvSpPr>
              <p:nvPr/>
            </p:nvSpPr>
            <p:spPr bwMode="auto">
              <a:xfrm>
                <a:off x="1336675" y="650712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3" name="Rectangle 98"/>
              <p:cNvSpPr>
                <a:spLocks noChangeArrowheads="1"/>
              </p:cNvSpPr>
              <p:nvPr/>
            </p:nvSpPr>
            <p:spPr bwMode="auto">
              <a:xfrm>
                <a:off x="2470150" y="598327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4" name="Rectangle 99"/>
              <p:cNvSpPr>
                <a:spLocks noChangeArrowheads="1"/>
              </p:cNvSpPr>
              <p:nvPr/>
            </p:nvSpPr>
            <p:spPr bwMode="auto">
              <a:xfrm>
                <a:off x="2582863" y="571022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5" name="Rectangle 100"/>
              <p:cNvSpPr>
                <a:spLocks noChangeArrowheads="1"/>
              </p:cNvSpPr>
              <p:nvPr/>
            </p:nvSpPr>
            <p:spPr bwMode="auto">
              <a:xfrm>
                <a:off x="1549400" y="599279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6" name="Rectangle 101"/>
              <p:cNvSpPr>
                <a:spLocks noChangeArrowheads="1"/>
              </p:cNvSpPr>
              <p:nvPr/>
            </p:nvSpPr>
            <p:spPr bwMode="auto">
              <a:xfrm>
                <a:off x="1979612" y="561020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7" name="Rectangle 102"/>
              <p:cNvSpPr>
                <a:spLocks noChangeArrowheads="1"/>
              </p:cNvSpPr>
              <p:nvPr/>
            </p:nvSpPr>
            <p:spPr bwMode="auto">
              <a:xfrm>
                <a:off x="1358900" y="569752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8" name="Rectangle 103"/>
              <p:cNvSpPr>
                <a:spLocks noChangeArrowheads="1"/>
              </p:cNvSpPr>
              <p:nvPr/>
            </p:nvSpPr>
            <p:spPr bwMode="auto">
              <a:xfrm>
                <a:off x="2159000" y="540224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89" name="Rectangle 104"/>
              <p:cNvSpPr>
                <a:spLocks noChangeArrowheads="1"/>
              </p:cNvSpPr>
              <p:nvPr/>
            </p:nvSpPr>
            <p:spPr bwMode="auto">
              <a:xfrm>
                <a:off x="1174748" y="474819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0" name="Rectangle 105"/>
              <p:cNvSpPr>
                <a:spLocks noChangeArrowheads="1"/>
              </p:cNvSpPr>
              <p:nvPr/>
            </p:nvSpPr>
            <p:spPr bwMode="auto">
              <a:xfrm>
                <a:off x="1955800" y="515459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1" name="Rectangle 106"/>
              <p:cNvSpPr>
                <a:spLocks noChangeArrowheads="1"/>
              </p:cNvSpPr>
              <p:nvPr/>
            </p:nvSpPr>
            <p:spPr bwMode="auto">
              <a:xfrm>
                <a:off x="1236661" y="429099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2" name="Rectangle 107"/>
              <p:cNvSpPr>
                <a:spLocks noChangeArrowheads="1"/>
              </p:cNvSpPr>
              <p:nvPr/>
            </p:nvSpPr>
            <p:spPr bwMode="auto">
              <a:xfrm>
                <a:off x="2070100" y="458309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3" name="Rectangle 108"/>
              <p:cNvSpPr>
                <a:spLocks noChangeArrowheads="1"/>
              </p:cNvSpPr>
              <p:nvPr/>
            </p:nvSpPr>
            <p:spPr bwMode="auto">
              <a:xfrm>
                <a:off x="3113086" y="4254487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4" name="Rectangle 109"/>
              <p:cNvSpPr>
                <a:spLocks noChangeArrowheads="1"/>
              </p:cNvSpPr>
              <p:nvPr/>
            </p:nvSpPr>
            <p:spPr bwMode="auto">
              <a:xfrm>
                <a:off x="2287588" y="383857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5" name="Rectangle 110"/>
              <p:cNvSpPr>
                <a:spLocks noChangeArrowheads="1"/>
              </p:cNvSpPr>
              <p:nvPr/>
            </p:nvSpPr>
            <p:spPr bwMode="auto">
              <a:xfrm>
                <a:off x="1968498" y="3957632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6" name="Rectangle 111"/>
              <p:cNvSpPr>
                <a:spLocks noChangeArrowheads="1"/>
              </p:cNvSpPr>
              <p:nvPr/>
            </p:nvSpPr>
            <p:spPr bwMode="auto">
              <a:xfrm>
                <a:off x="1701798" y="428623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7" name="Rectangle 112"/>
              <p:cNvSpPr>
                <a:spLocks noChangeArrowheads="1"/>
              </p:cNvSpPr>
              <p:nvPr/>
            </p:nvSpPr>
            <p:spPr bwMode="auto">
              <a:xfrm>
                <a:off x="2470148" y="348615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9" name="Rectangle 114"/>
              <p:cNvSpPr>
                <a:spLocks noChangeArrowheads="1"/>
              </p:cNvSpPr>
              <p:nvPr/>
            </p:nvSpPr>
            <p:spPr bwMode="auto">
              <a:xfrm>
                <a:off x="2454275" y="331152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0" name="Rectangle 115"/>
              <p:cNvSpPr>
                <a:spLocks noChangeArrowheads="1"/>
              </p:cNvSpPr>
              <p:nvPr/>
            </p:nvSpPr>
            <p:spPr bwMode="auto">
              <a:xfrm>
                <a:off x="2665413" y="286702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1" name="Rectangle 116"/>
              <p:cNvSpPr>
                <a:spLocks noChangeArrowheads="1"/>
              </p:cNvSpPr>
              <p:nvPr/>
            </p:nvSpPr>
            <p:spPr bwMode="auto">
              <a:xfrm>
                <a:off x="1887538" y="316865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2" name="Rectangle 117"/>
              <p:cNvSpPr>
                <a:spLocks noChangeArrowheads="1"/>
              </p:cNvSpPr>
              <p:nvPr/>
            </p:nvSpPr>
            <p:spPr bwMode="auto">
              <a:xfrm>
                <a:off x="1944687" y="28400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3" name="Rectangle 118"/>
              <p:cNvSpPr>
                <a:spLocks noChangeArrowheads="1"/>
              </p:cNvSpPr>
              <p:nvPr/>
            </p:nvSpPr>
            <p:spPr bwMode="auto">
              <a:xfrm>
                <a:off x="1617660" y="35163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4" name="Rectangle 119"/>
              <p:cNvSpPr>
                <a:spLocks noChangeArrowheads="1"/>
              </p:cNvSpPr>
              <p:nvPr/>
            </p:nvSpPr>
            <p:spPr bwMode="auto">
              <a:xfrm>
                <a:off x="2770188" y="208597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5" name="Rectangle 120"/>
              <p:cNvSpPr>
                <a:spLocks noChangeArrowheads="1"/>
              </p:cNvSpPr>
              <p:nvPr/>
            </p:nvSpPr>
            <p:spPr bwMode="auto">
              <a:xfrm>
                <a:off x="2751138" y="24114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6" name="Rectangle 121"/>
              <p:cNvSpPr>
                <a:spLocks noChangeArrowheads="1"/>
              </p:cNvSpPr>
              <p:nvPr/>
            </p:nvSpPr>
            <p:spPr bwMode="auto">
              <a:xfrm>
                <a:off x="2963861" y="160020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7" name="Rectangle 122"/>
              <p:cNvSpPr>
                <a:spLocks noChangeArrowheads="1"/>
              </p:cNvSpPr>
              <p:nvPr/>
            </p:nvSpPr>
            <p:spPr bwMode="auto">
              <a:xfrm>
                <a:off x="1717675" y="192405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8" name="Rectangle 123"/>
              <p:cNvSpPr>
                <a:spLocks noChangeArrowheads="1"/>
              </p:cNvSpPr>
              <p:nvPr/>
            </p:nvSpPr>
            <p:spPr bwMode="auto">
              <a:xfrm>
                <a:off x="1525585" y="262572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09" name="Rectangle 124"/>
              <p:cNvSpPr>
                <a:spLocks noChangeArrowheads="1"/>
              </p:cNvSpPr>
              <p:nvPr/>
            </p:nvSpPr>
            <p:spPr bwMode="auto">
              <a:xfrm>
                <a:off x="1401763" y="376237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10" name="Rectangle 125"/>
              <p:cNvSpPr>
                <a:spLocks noChangeArrowheads="1"/>
              </p:cNvSpPr>
              <p:nvPr/>
            </p:nvSpPr>
            <p:spPr bwMode="auto">
              <a:xfrm>
                <a:off x="1725613" y="487837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2117" name="Group 2116"/>
              <p:cNvGrpSpPr/>
              <p:nvPr/>
            </p:nvGrpSpPr>
            <p:grpSpPr>
              <a:xfrm>
                <a:off x="1274763" y="6996070"/>
                <a:ext cx="269875" cy="214313"/>
                <a:chOff x="1746250" y="7081796"/>
                <a:chExt cx="269875" cy="214313"/>
              </a:xfrm>
            </p:grpSpPr>
            <p:sp>
              <p:nvSpPr>
                <p:cNvPr id="2111" name="Line 126"/>
                <p:cNvSpPr>
                  <a:spLocks noChangeShapeType="1"/>
                </p:cNvSpPr>
                <p:nvPr/>
              </p:nvSpPr>
              <p:spPr bwMode="auto">
                <a:xfrm>
                  <a:off x="1746250" y="7119896"/>
                  <a:ext cx="269875" cy="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112" name="Line 127"/>
                <p:cNvSpPr>
                  <a:spLocks noChangeShapeType="1"/>
                </p:cNvSpPr>
                <p:nvPr/>
              </p:nvSpPr>
              <p:spPr bwMode="auto">
                <a:xfrm>
                  <a:off x="1746250" y="7081796"/>
                  <a:ext cx="0" cy="7620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113" name="Line 128"/>
                <p:cNvSpPr>
                  <a:spLocks noChangeShapeType="1"/>
                </p:cNvSpPr>
                <p:nvPr/>
              </p:nvSpPr>
              <p:spPr bwMode="auto">
                <a:xfrm>
                  <a:off x="2016125" y="7081796"/>
                  <a:ext cx="0" cy="7620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114" name="Rectangle 129"/>
                <p:cNvSpPr>
                  <a:spLocks noChangeArrowheads="1"/>
                </p:cNvSpPr>
                <p:nvPr/>
              </p:nvSpPr>
              <p:spPr bwMode="auto">
                <a:xfrm>
                  <a:off x="1808163" y="7157996"/>
                  <a:ext cx="160338" cy="1381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0.2</a:t>
                  </a:r>
                  <a:endPara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141" name="Right Bracket 140"/>
              <p:cNvSpPr/>
              <p:nvPr/>
            </p:nvSpPr>
            <p:spPr>
              <a:xfrm>
                <a:off x="5486402" y="1513113"/>
                <a:ext cx="87084" cy="2296885"/>
              </a:xfrm>
              <a:prstGeom prst="rightBracke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39"/>
              <p:cNvSpPr>
                <a:spLocks noChangeArrowheads="1"/>
              </p:cNvSpPr>
              <p:nvPr/>
            </p:nvSpPr>
            <p:spPr bwMode="auto">
              <a:xfrm>
                <a:off x="5634440" y="2653282"/>
                <a:ext cx="9778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Phycodnaviridae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43" name="Rectangle 64"/>
              <p:cNvSpPr>
                <a:spLocks noChangeArrowheads="1"/>
              </p:cNvSpPr>
              <p:nvPr/>
            </p:nvSpPr>
            <p:spPr bwMode="auto">
              <a:xfrm>
                <a:off x="4329513" y="6014053"/>
                <a:ext cx="710131" cy="153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Asfarviridae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44" name="Freeform 65"/>
              <p:cNvSpPr>
                <a:spLocks/>
              </p:cNvSpPr>
              <p:nvPr/>
            </p:nvSpPr>
            <p:spPr bwMode="auto">
              <a:xfrm>
                <a:off x="2695760" y="6090339"/>
                <a:ext cx="1624319" cy="40685"/>
              </a:xfrm>
              <a:custGeom>
                <a:avLst/>
                <a:gdLst>
                  <a:gd name="T0" fmla="*/ 0 w 1391"/>
                  <a:gd name="T1" fmla="*/ 18 h 32"/>
                  <a:gd name="T2" fmla="*/ 0 w 1391"/>
                  <a:gd name="T3" fmla="*/ 14 h 32"/>
                  <a:gd name="T4" fmla="*/ 1391 w 1391"/>
                  <a:gd name="T5" fmla="*/ 0 h 32"/>
                  <a:gd name="T6" fmla="*/ 1391 w 1391"/>
                  <a:gd name="T7" fmla="*/ 32 h 32"/>
                  <a:gd name="T8" fmla="*/ 0 w 1391"/>
                  <a:gd name="T9" fmla="*/ 1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91" h="32">
                    <a:moveTo>
                      <a:pt x="0" y="18"/>
                    </a:moveTo>
                    <a:lnTo>
                      <a:pt x="0" y="14"/>
                    </a:lnTo>
                    <a:lnTo>
                      <a:pt x="1391" y="0"/>
                    </a:lnTo>
                    <a:lnTo>
                      <a:pt x="1391" y="3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45" name="Rectangle 48"/>
              <p:cNvSpPr>
                <a:spLocks noChangeArrowheads="1"/>
              </p:cNvSpPr>
              <p:nvPr/>
            </p:nvSpPr>
            <p:spPr bwMode="auto">
              <a:xfrm>
                <a:off x="3565010" y="4150935"/>
                <a:ext cx="1189428" cy="153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Marseillevirus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family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46" name="Freeform 49"/>
              <p:cNvSpPr>
                <a:spLocks/>
              </p:cNvSpPr>
              <p:nvPr/>
            </p:nvSpPr>
            <p:spPr bwMode="auto">
              <a:xfrm>
                <a:off x="3352482" y="4203405"/>
                <a:ext cx="207857" cy="40685"/>
              </a:xfrm>
              <a:custGeom>
                <a:avLst/>
                <a:gdLst>
                  <a:gd name="T0" fmla="*/ 0 w 178"/>
                  <a:gd name="T1" fmla="*/ 18 h 32"/>
                  <a:gd name="T2" fmla="*/ 0 w 178"/>
                  <a:gd name="T3" fmla="*/ 14 h 32"/>
                  <a:gd name="T4" fmla="*/ 178 w 178"/>
                  <a:gd name="T5" fmla="*/ 0 h 32"/>
                  <a:gd name="T6" fmla="*/ 178 w 178"/>
                  <a:gd name="T7" fmla="*/ 32 h 32"/>
                  <a:gd name="T8" fmla="*/ 0 w 178"/>
                  <a:gd name="T9" fmla="*/ 1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32">
                    <a:moveTo>
                      <a:pt x="0" y="18"/>
                    </a:moveTo>
                    <a:lnTo>
                      <a:pt x="0" y="14"/>
                    </a:lnTo>
                    <a:lnTo>
                      <a:pt x="178" y="0"/>
                    </a:lnTo>
                    <a:lnTo>
                      <a:pt x="178" y="3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1943100" y="4029453"/>
              <a:ext cx="361361" cy="276999"/>
              <a:chOff x="453033" y="2750734"/>
              <a:chExt cx="466725" cy="357763"/>
            </a:xfrm>
          </p:grpSpPr>
          <p:sp>
            <p:nvSpPr>
              <p:cNvPr id="127" name="Diamond 126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1</a:t>
                </a:r>
                <a:endParaRPr lang="en-US" sz="1200" b="1" dirty="0"/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1800226" y="4400924"/>
              <a:ext cx="361361" cy="276999"/>
              <a:chOff x="453033" y="2750733"/>
              <a:chExt cx="466725" cy="357763"/>
            </a:xfrm>
          </p:grpSpPr>
          <p:sp>
            <p:nvSpPr>
              <p:cNvPr id="130" name="Diamond 12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2</a:t>
                </a:r>
                <a:endParaRPr lang="en-US" sz="1200" b="1" dirty="0"/>
              </a:p>
            </p:txBody>
          </p:sp>
        </p:grpSp>
        <p:grpSp>
          <p:nvGrpSpPr>
            <p:cNvPr id="132" name="Group 131"/>
            <p:cNvGrpSpPr/>
            <p:nvPr/>
          </p:nvGrpSpPr>
          <p:grpSpPr>
            <a:xfrm>
              <a:off x="1509715" y="4581899"/>
              <a:ext cx="361361" cy="276999"/>
              <a:chOff x="453033" y="2750733"/>
              <a:chExt cx="466725" cy="357763"/>
            </a:xfrm>
          </p:grpSpPr>
          <p:sp>
            <p:nvSpPr>
              <p:cNvPr id="133" name="Diamond 132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3</a:t>
                </a:r>
                <a:endParaRPr lang="en-US" sz="1200" b="1" dirty="0"/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1300162" y="3953251"/>
              <a:ext cx="361361" cy="276999"/>
              <a:chOff x="453033" y="2750733"/>
              <a:chExt cx="466725" cy="357763"/>
            </a:xfrm>
          </p:grpSpPr>
          <p:sp>
            <p:nvSpPr>
              <p:cNvPr id="136" name="Diamond 135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4</a:t>
                </a:r>
                <a:endParaRPr lang="en-US" sz="1200" b="1" dirty="0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1443037" y="2915026"/>
              <a:ext cx="361361" cy="276999"/>
              <a:chOff x="453033" y="2750733"/>
              <a:chExt cx="466725" cy="357763"/>
            </a:xfrm>
          </p:grpSpPr>
          <p:sp>
            <p:nvSpPr>
              <p:cNvPr id="139" name="Diamond 138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5</a:t>
                </a:r>
                <a:endParaRPr lang="en-US" sz="1200" b="1" dirty="0"/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1704977" y="3696074"/>
              <a:ext cx="361361" cy="276999"/>
              <a:chOff x="453033" y="2750733"/>
              <a:chExt cx="466725" cy="357763"/>
            </a:xfrm>
          </p:grpSpPr>
          <p:sp>
            <p:nvSpPr>
              <p:cNvPr id="148" name="Diamond 147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extBox 148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6</a:t>
                </a:r>
                <a:endParaRPr lang="en-US" sz="1200" b="1" dirty="0"/>
              </a:p>
            </p:txBody>
          </p:sp>
        </p:grpSp>
      </p:grpSp>
      <p:sp>
        <p:nvSpPr>
          <p:cNvPr id="151" name="TextBox 150"/>
          <p:cNvSpPr txBox="1"/>
          <p:nvPr/>
        </p:nvSpPr>
        <p:spPr>
          <a:xfrm>
            <a:off x="1911550" y="6784260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Topology Testing results</a:t>
            </a:r>
            <a:endParaRPr lang="en-US" dirty="0"/>
          </a:p>
        </p:txBody>
      </p:sp>
      <p:graphicFrame>
        <p:nvGraphicFramePr>
          <p:cNvPr id="153" name="Table 152"/>
          <p:cNvGraphicFramePr>
            <a:graphicFrameLocks noGrp="1"/>
          </p:cNvGraphicFramePr>
          <p:nvPr/>
        </p:nvGraphicFramePr>
        <p:xfrm>
          <a:off x="1939402" y="7288049"/>
          <a:ext cx="4572001" cy="1558638"/>
        </p:xfrm>
        <a:graphic>
          <a:graphicData uri="http://schemas.openxmlformats.org/drawingml/2006/table">
            <a:tbl>
              <a:tblPr/>
              <a:tblGrid>
                <a:gridCol w="554182"/>
                <a:gridCol w="554182"/>
                <a:gridCol w="554182"/>
                <a:gridCol w="692727"/>
                <a:gridCol w="554182"/>
                <a:gridCol w="554182"/>
                <a:gridCol w="554182"/>
                <a:gridCol w="554182"/>
              </a:tblGrid>
              <a:tr h="173182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elw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Likelihood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freetree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0.079654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0.202681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-110681.32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constrA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6600"/>
                          </a:solidFill>
                          <a:latin typeface="Calibri"/>
                        </a:rPr>
                        <a:t>0.377056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0" u="none" strike="noStrike">
                          <a:solidFill>
                            <a:srgbClr val="006600"/>
                          </a:solidFill>
                          <a:latin typeface="Calibri"/>
                        </a:rPr>
                        <a:t>0.780577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6600"/>
                          </a:solidFill>
                          <a:latin typeface="Calibri"/>
                        </a:rPr>
                        <a:t>-110661.52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Monophyletic Phycodnaviruses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constr1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0.069375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0.38905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-110670.84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Pandoraviruses grouped with group 1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constr2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0.143629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0.468381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-110669.15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Pandoraviruses grouped with group 2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constr3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0.08631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0.273908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-110678.61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Pandoraviruses grouped with group 3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constr4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0.037746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0.291828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-110674.8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Pandoraviruses grouped with group 4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constr5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0.101879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0.770064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-110664.27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Pandoraviruses grouped with group 5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73182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constr6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0.104335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0.578174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-110665.6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Pandoraviruses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grouped with group 6</a:t>
                      </a:r>
                    </a:p>
                  </a:txBody>
                  <a:tcPr marL="8659" marR="8659" marT="86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233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NCVOG1068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432" name="Rectangle 6431"/>
          <p:cNvSpPr/>
          <p:nvPr/>
        </p:nvSpPr>
        <p:spPr>
          <a:xfrm>
            <a:off x="76200" y="377537"/>
            <a:ext cx="995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dUTPase</a:t>
            </a:r>
            <a:endParaRPr lang="en-US" dirty="0"/>
          </a:p>
        </p:txBody>
      </p:sp>
      <p:grpSp>
        <p:nvGrpSpPr>
          <p:cNvPr id="3" name="Group 6441"/>
          <p:cNvGrpSpPr/>
          <p:nvPr/>
        </p:nvGrpSpPr>
        <p:grpSpPr>
          <a:xfrm>
            <a:off x="547257" y="176645"/>
            <a:ext cx="6138751" cy="8883559"/>
            <a:chOff x="297873" y="128151"/>
            <a:chExt cx="6138751" cy="8880098"/>
          </a:xfrm>
        </p:grpSpPr>
        <p:sp>
          <p:nvSpPr>
            <p:cNvPr id="6232" name="Rectangle 6"/>
            <p:cNvSpPr>
              <a:spLocks noChangeArrowheads="1"/>
            </p:cNvSpPr>
            <p:nvPr/>
          </p:nvSpPr>
          <p:spPr bwMode="auto">
            <a:xfrm>
              <a:off x="3507510" y="206891"/>
              <a:ext cx="85921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Chordopoxviruses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33" name="Freeform 7"/>
            <p:cNvSpPr>
              <a:spLocks/>
            </p:cNvSpPr>
            <p:nvPr/>
          </p:nvSpPr>
          <p:spPr bwMode="auto">
            <a:xfrm>
              <a:off x="2185122" y="205198"/>
              <a:ext cx="1317625" cy="76195"/>
            </a:xfrm>
            <a:custGeom>
              <a:avLst/>
              <a:gdLst>
                <a:gd name="T0" fmla="*/ 0 w 830"/>
                <a:gd name="T1" fmla="*/ 23 h 45"/>
                <a:gd name="T2" fmla="*/ 0 w 830"/>
                <a:gd name="T3" fmla="*/ 22 h 45"/>
                <a:gd name="T4" fmla="*/ 830 w 830"/>
                <a:gd name="T5" fmla="*/ 0 h 45"/>
                <a:gd name="T6" fmla="*/ 830 w 830"/>
                <a:gd name="T7" fmla="*/ 45 h 45"/>
                <a:gd name="T8" fmla="*/ 0 w 830"/>
                <a:gd name="T9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0" h="45">
                  <a:moveTo>
                    <a:pt x="0" y="23"/>
                  </a:moveTo>
                  <a:lnTo>
                    <a:pt x="0" y="22"/>
                  </a:lnTo>
                  <a:lnTo>
                    <a:pt x="830" y="0"/>
                  </a:lnTo>
                  <a:lnTo>
                    <a:pt x="830" y="45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34" name="Line 8"/>
            <p:cNvSpPr>
              <a:spLocks noChangeShapeType="1"/>
            </p:cNvSpPr>
            <p:nvPr/>
          </p:nvSpPr>
          <p:spPr bwMode="auto">
            <a:xfrm>
              <a:off x="1732685" y="242449"/>
              <a:ext cx="44767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35" name="Rectangle 9"/>
            <p:cNvSpPr>
              <a:spLocks noChangeArrowheads="1"/>
            </p:cNvSpPr>
            <p:nvPr/>
          </p:nvSpPr>
          <p:spPr bwMode="auto">
            <a:xfrm>
              <a:off x="2440710" y="325416"/>
              <a:ext cx="144590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l5 </a:t>
              </a:r>
              <a:r>
                <a:rPr lang="en-US" sz="800" dirty="0"/>
                <a:t>Grouper </a:t>
              </a:r>
              <a:r>
                <a:rPr lang="en-US" sz="800" dirty="0" err="1" smtClean="0"/>
                <a:t>iridovirus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56418237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36" name="Freeform 10"/>
            <p:cNvSpPr>
              <a:spLocks/>
            </p:cNvSpPr>
            <p:nvPr/>
          </p:nvSpPr>
          <p:spPr bwMode="auto">
            <a:xfrm>
              <a:off x="1727922" y="306791"/>
              <a:ext cx="708025" cy="57569"/>
            </a:xfrm>
            <a:custGeom>
              <a:avLst/>
              <a:gdLst>
                <a:gd name="T0" fmla="*/ 0 w 446"/>
                <a:gd name="T1" fmla="*/ 0 h 34"/>
                <a:gd name="T2" fmla="*/ 0 w 446"/>
                <a:gd name="T3" fmla="*/ 34 h 34"/>
                <a:gd name="T4" fmla="*/ 446 w 446"/>
                <a:gd name="T5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6" h="34">
                  <a:moveTo>
                    <a:pt x="0" y="0"/>
                  </a:moveTo>
                  <a:lnTo>
                    <a:pt x="0" y="34"/>
                  </a:lnTo>
                  <a:lnTo>
                    <a:pt x="446" y="3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37" name="Line 11"/>
            <p:cNvSpPr>
              <a:spLocks noChangeShapeType="1"/>
            </p:cNvSpPr>
            <p:nvPr/>
          </p:nvSpPr>
          <p:spPr bwMode="auto">
            <a:xfrm>
              <a:off x="1727922" y="242449"/>
              <a:ext cx="0" cy="59263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38" name="Freeform 12"/>
            <p:cNvSpPr>
              <a:spLocks/>
            </p:cNvSpPr>
            <p:nvPr/>
          </p:nvSpPr>
          <p:spPr bwMode="auto">
            <a:xfrm>
              <a:off x="1470747" y="303404"/>
              <a:ext cx="257175" cy="137150"/>
            </a:xfrm>
            <a:custGeom>
              <a:avLst/>
              <a:gdLst>
                <a:gd name="T0" fmla="*/ 0 w 162"/>
                <a:gd name="T1" fmla="*/ 81 h 81"/>
                <a:gd name="T2" fmla="*/ 0 w 162"/>
                <a:gd name="T3" fmla="*/ 0 h 81"/>
                <a:gd name="T4" fmla="*/ 162 w 162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2" h="81">
                  <a:moveTo>
                    <a:pt x="0" y="81"/>
                  </a:moveTo>
                  <a:lnTo>
                    <a:pt x="0" y="0"/>
                  </a:lnTo>
                  <a:lnTo>
                    <a:pt x="16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39" name="Rectangle 13"/>
            <p:cNvSpPr>
              <a:spLocks noChangeArrowheads="1"/>
            </p:cNvSpPr>
            <p:nvPr/>
          </p:nvSpPr>
          <p:spPr bwMode="auto">
            <a:xfrm>
              <a:off x="2012085" y="440555"/>
              <a:ext cx="152766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Crassostrea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gigas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405965333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40" name="Freeform 14"/>
            <p:cNvSpPr>
              <a:spLocks/>
            </p:cNvSpPr>
            <p:nvPr/>
          </p:nvSpPr>
          <p:spPr bwMode="auto">
            <a:xfrm>
              <a:off x="1589810" y="481192"/>
              <a:ext cx="417513" cy="98206"/>
            </a:xfrm>
            <a:custGeom>
              <a:avLst/>
              <a:gdLst>
                <a:gd name="T0" fmla="*/ 0 w 263"/>
                <a:gd name="T1" fmla="*/ 58 h 58"/>
                <a:gd name="T2" fmla="*/ 0 w 263"/>
                <a:gd name="T3" fmla="*/ 0 h 58"/>
                <a:gd name="T4" fmla="*/ 263 w 263"/>
                <a:gd name="T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58">
                  <a:moveTo>
                    <a:pt x="0" y="58"/>
                  </a:moveTo>
                  <a:lnTo>
                    <a:pt x="0" y="0"/>
                  </a:lnTo>
                  <a:lnTo>
                    <a:pt x="2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41" name="Rectangle 15"/>
            <p:cNvSpPr>
              <a:spLocks noChangeArrowheads="1"/>
            </p:cNvSpPr>
            <p:nvPr/>
          </p:nvSpPr>
          <p:spPr bwMode="auto">
            <a:xfrm>
              <a:off x="2812185" y="557387"/>
              <a:ext cx="152766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Crassostrea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gigas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405960639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42" name="Freeform 16"/>
            <p:cNvSpPr>
              <a:spLocks/>
            </p:cNvSpPr>
            <p:nvPr/>
          </p:nvSpPr>
          <p:spPr bwMode="auto">
            <a:xfrm>
              <a:off x="1631085" y="596331"/>
              <a:ext cx="1176338" cy="84661"/>
            </a:xfrm>
            <a:custGeom>
              <a:avLst/>
              <a:gdLst>
                <a:gd name="T0" fmla="*/ 0 w 741"/>
                <a:gd name="T1" fmla="*/ 50 h 50"/>
                <a:gd name="T2" fmla="*/ 0 w 741"/>
                <a:gd name="T3" fmla="*/ 0 h 50"/>
                <a:gd name="T4" fmla="*/ 741 w 741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1" h="50">
                  <a:moveTo>
                    <a:pt x="0" y="50"/>
                  </a:moveTo>
                  <a:lnTo>
                    <a:pt x="0" y="0"/>
                  </a:lnTo>
                  <a:lnTo>
                    <a:pt x="74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43" name="Rectangle 17"/>
            <p:cNvSpPr>
              <a:spLocks noChangeArrowheads="1"/>
            </p:cNvSpPr>
            <p:nvPr/>
          </p:nvSpPr>
          <p:spPr bwMode="auto">
            <a:xfrm>
              <a:off x="1875560" y="672525"/>
              <a:ext cx="143629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Chelonia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mydas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465960946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44" name="Freeform 18"/>
            <p:cNvSpPr>
              <a:spLocks/>
            </p:cNvSpPr>
            <p:nvPr/>
          </p:nvSpPr>
          <p:spPr bwMode="auto">
            <a:xfrm>
              <a:off x="1793010" y="713162"/>
              <a:ext cx="77788" cy="55876"/>
            </a:xfrm>
            <a:custGeom>
              <a:avLst/>
              <a:gdLst>
                <a:gd name="T0" fmla="*/ 0 w 49"/>
                <a:gd name="T1" fmla="*/ 33 h 33"/>
                <a:gd name="T2" fmla="*/ 0 w 49"/>
                <a:gd name="T3" fmla="*/ 0 h 33"/>
                <a:gd name="T4" fmla="*/ 49 w 49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3">
                  <a:moveTo>
                    <a:pt x="0" y="33"/>
                  </a:moveTo>
                  <a:lnTo>
                    <a:pt x="0" y="0"/>
                  </a:lnTo>
                  <a:lnTo>
                    <a:pt x="4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45" name="Rectangle 19"/>
            <p:cNvSpPr>
              <a:spLocks noChangeArrowheads="1"/>
            </p:cNvSpPr>
            <p:nvPr/>
          </p:nvSpPr>
          <p:spPr bwMode="auto">
            <a:xfrm>
              <a:off x="2070822" y="789357"/>
              <a:ext cx="147155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Tupaia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chinensis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444723543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46" name="Freeform 20"/>
            <p:cNvSpPr>
              <a:spLocks/>
            </p:cNvSpPr>
            <p:nvPr/>
          </p:nvSpPr>
          <p:spPr bwMode="auto">
            <a:xfrm>
              <a:off x="1793010" y="774118"/>
              <a:ext cx="273050" cy="54183"/>
            </a:xfrm>
            <a:custGeom>
              <a:avLst/>
              <a:gdLst>
                <a:gd name="T0" fmla="*/ 0 w 172"/>
                <a:gd name="T1" fmla="*/ 0 h 32"/>
                <a:gd name="T2" fmla="*/ 0 w 172"/>
                <a:gd name="T3" fmla="*/ 32 h 32"/>
                <a:gd name="T4" fmla="*/ 172 w 172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2" h="32">
                  <a:moveTo>
                    <a:pt x="0" y="0"/>
                  </a:moveTo>
                  <a:lnTo>
                    <a:pt x="0" y="32"/>
                  </a:lnTo>
                  <a:lnTo>
                    <a:pt x="172" y="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47" name="Freeform 21"/>
            <p:cNvSpPr>
              <a:spLocks/>
            </p:cNvSpPr>
            <p:nvPr/>
          </p:nvSpPr>
          <p:spPr bwMode="auto">
            <a:xfrm>
              <a:off x="1631085" y="686071"/>
              <a:ext cx="161925" cy="84661"/>
            </a:xfrm>
            <a:custGeom>
              <a:avLst/>
              <a:gdLst>
                <a:gd name="T0" fmla="*/ 0 w 102"/>
                <a:gd name="T1" fmla="*/ 0 h 50"/>
                <a:gd name="T2" fmla="*/ 0 w 102"/>
                <a:gd name="T3" fmla="*/ 50 h 50"/>
                <a:gd name="T4" fmla="*/ 102 w 102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50">
                  <a:moveTo>
                    <a:pt x="0" y="0"/>
                  </a:moveTo>
                  <a:lnTo>
                    <a:pt x="0" y="50"/>
                  </a:lnTo>
                  <a:lnTo>
                    <a:pt x="102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48" name="Freeform 22"/>
            <p:cNvSpPr>
              <a:spLocks/>
            </p:cNvSpPr>
            <p:nvPr/>
          </p:nvSpPr>
          <p:spPr bwMode="auto">
            <a:xfrm>
              <a:off x="1589810" y="584478"/>
              <a:ext cx="41275" cy="99900"/>
            </a:xfrm>
            <a:custGeom>
              <a:avLst/>
              <a:gdLst>
                <a:gd name="T0" fmla="*/ 0 w 26"/>
                <a:gd name="T1" fmla="*/ 0 h 59"/>
                <a:gd name="T2" fmla="*/ 0 w 26"/>
                <a:gd name="T3" fmla="*/ 59 h 59"/>
                <a:gd name="T4" fmla="*/ 26 w 26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59">
                  <a:moveTo>
                    <a:pt x="0" y="0"/>
                  </a:moveTo>
                  <a:lnTo>
                    <a:pt x="0" y="59"/>
                  </a:lnTo>
                  <a:lnTo>
                    <a:pt x="26" y="5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49" name="Freeform 23"/>
            <p:cNvSpPr>
              <a:spLocks/>
            </p:cNvSpPr>
            <p:nvPr/>
          </p:nvSpPr>
          <p:spPr bwMode="auto">
            <a:xfrm>
              <a:off x="1470747" y="445634"/>
              <a:ext cx="119063" cy="137150"/>
            </a:xfrm>
            <a:custGeom>
              <a:avLst/>
              <a:gdLst>
                <a:gd name="T0" fmla="*/ 0 w 75"/>
                <a:gd name="T1" fmla="*/ 0 h 81"/>
                <a:gd name="T2" fmla="*/ 0 w 75"/>
                <a:gd name="T3" fmla="*/ 81 h 81"/>
                <a:gd name="T4" fmla="*/ 75 w 75"/>
                <a:gd name="T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81">
                  <a:moveTo>
                    <a:pt x="0" y="0"/>
                  </a:moveTo>
                  <a:lnTo>
                    <a:pt x="0" y="81"/>
                  </a:lnTo>
                  <a:lnTo>
                    <a:pt x="75" y="8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50" name="Freeform 24"/>
            <p:cNvSpPr>
              <a:spLocks/>
            </p:cNvSpPr>
            <p:nvPr/>
          </p:nvSpPr>
          <p:spPr bwMode="auto">
            <a:xfrm>
              <a:off x="1418360" y="442248"/>
              <a:ext cx="52388" cy="314938"/>
            </a:xfrm>
            <a:custGeom>
              <a:avLst/>
              <a:gdLst>
                <a:gd name="T0" fmla="*/ 0 w 33"/>
                <a:gd name="T1" fmla="*/ 186 h 186"/>
                <a:gd name="T2" fmla="*/ 0 w 33"/>
                <a:gd name="T3" fmla="*/ 0 h 186"/>
                <a:gd name="T4" fmla="*/ 33 w 33"/>
                <a:gd name="T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86">
                  <a:moveTo>
                    <a:pt x="0" y="186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51" name="Rectangle 25"/>
            <p:cNvSpPr>
              <a:spLocks noChangeArrowheads="1"/>
            </p:cNvSpPr>
            <p:nvPr/>
          </p:nvSpPr>
          <p:spPr bwMode="auto">
            <a:xfrm>
              <a:off x="2331172" y="906189"/>
              <a:ext cx="199253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Pediculus</a:t>
              </a:r>
              <a:r>
                <a:rPr lang="en-US" sz="800" i="1" dirty="0"/>
                <a:t> </a:t>
              </a:r>
              <a:r>
                <a:rPr lang="en-US" sz="800" i="1" dirty="0" err="1"/>
                <a:t>humanus</a:t>
              </a:r>
              <a:r>
                <a:rPr lang="en-US" sz="800" i="1" dirty="0"/>
                <a:t> </a:t>
              </a:r>
              <a:r>
                <a:rPr lang="en-US" sz="800" dirty="0" err="1" smtClean="0"/>
                <a:t>corporis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242012984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52" name="Freeform 26"/>
            <p:cNvSpPr>
              <a:spLocks/>
            </p:cNvSpPr>
            <p:nvPr/>
          </p:nvSpPr>
          <p:spPr bwMode="auto">
            <a:xfrm>
              <a:off x="1570760" y="945133"/>
              <a:ext cx="755650" cy="128684"/>
            </a:xfrm>
            <a:custGeom>
              <a:avLst/>
              <a:gdLst>
                <a:gd name="T0" fmla="*/ 0 w 476"/>
                <a:gd name="T1" fmla="*/ 76 h 76"/>
                <a:gd name="T2" fmla="*/ 0 w 476"/>
                <a:gd name="T3" fmla="*/ 0 h 76"/>
                <a:gd name="T4" fmla="*/ 476 w 476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6" h="76">
                  <a:moveTo>
                    <a:pt x="0" y="76"/>
                  </a:moveTo>
                  <a:lnTo>
                    <a:pt x="0" y="0"/>
                  </a:lnTo>
                  <a:lnTo>
                    <a:pt x="47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53" name="Rectangle 27"/>
            <p:cNvSpPr>
              <a:spLocks noChangeArrowheads="1"/>
            </p:cNvSpPr>
            <p:nvPr/>
          </p:nvSpPr>
          <p:spPr bwMode="auto">
            <a:xfrm>
              <a:off x="2875685" y="1021327"/>
              <a:ext cx="141224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800" dirty="0" err="1" smtClean="0"/>
                <a:t>Heliothis</a:t>
              </a:r>
              <a:r>
                <a:rPr lang="en-US" sz="800" dirty="0" smtClean="0"/>
                <a:t> </a:t>
              </a:r>
              <a:r>
                <a:rPr lang="en-US" sz="800" dirty="0" err="1"/>
                <a:t>zea</a:t>
              </a:r>
              <a:r>
                <a:rPr lang="en-US" sz="800" dirty="0"/>
                <a:t> virus </a:t>
              </a:r>
              <a:r>
                <a:rPr lang="en-US" sz="800" dirty="0" smtClean="0"/>
                <a:t>1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22671536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54" name="Freeform 28"/>
            <p:cNvSpPr>
              <a:spLocks/>
            </p:cNvSpPr>
            <p:nvPr/>
          </p:nvSpPr>
          <p:spPr bwMode="auto">
            <a:xfrm>
              <a:off x="1756497" y="1061964"/>
              <a:ext cx="1114425" cy="142230"/>
            </a:xfrm>
            <a:custGeom>
              <a:avLst/>
              <a:gdLst>
                <a:gd name="T0" fmla="*/ 0 w 702"/>
                <a:gd name="T1" fmla="*/ 84 h 84"/>
                <a:gd name="T2" fmla="*/ 0 w 702"/>
                <a:gd name="T3" fmla="*/ 0 h 84"/>
                <a:gd name="T4" fmla="*/ 702 w 702"/>
                <a:gd name="T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2" h="84">
                  <a:moveTo>
                    <a:pt x="0" y="84"/>
                  </a:moveTo>
                  <a:lnTo>
                    <a:pt x="0" y="0"/>
                  </a:lnTo>
                  <a:lnTo>
                    <a:pt x="7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55" name="Rectangle 29"/>
            <p:cNvSpPr>
              <a:spLocks noChangeArrowheads="1"/>
            </p:cNvSpPr>
            <p:nvPr/>
          </p:nvSpPr>
          <p:spPr bwMode="auto">
            <a:xfrm>
              <a:off x="2826472" y="1138159"/>
              <a:ext cx="263694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d1 </a:t>
              </a:r>
              <a:r>
                <a:rPr lang="en-US" sz="800" i="1" dirty="0" err="1"/>
                <a:t>Spodoptera</a:t>
              </a:r>
              <a:r>
                <a:rPr lang="en-US" sz="800" i="1" dirty="0"/>
                <a:t> </a:t>
              </a:r>
              <a:r>
                <a:rPr lang="en-US" sz="800" i="1" dirty="0" err="1"/>
                <a:t>littoralis</a:t>
              </a:r>
              <a:r>
                <a:rPr lang="en-US" sz="800" i="1" dirty="0"/>
                <a:t> </a:t>
              </a:r>
              <a:r>
                <a:rPr lang="en-US" sz="800" dirty="0" err="1" smtClean="0"/>
                <a:t>nucleopolyhedrovirus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449139058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56" name="Freeform 30"/>
            <p:cNvSpPr>
              <a:spLocks/>
            </p:cNvSpPr>
            <p:nvPr/>
          </p:nvSpPr>
          <p:spPr bwMode="auto">
            <a:xfrm>
              <a:off x="2185122" y="1177103"/>
              <a:ext cx="636588" cy="55876"/>
            </a:xfrm>
            <a:custGeom>
              <a:avLst/>
              <a:gdLst>
                <a:gd name="T0" fmla="*/ 0 w 401"/>
                <a:gd name="T1" fmla="*/ 33 h 33"/>
                <a:gd name="T2" fmla="*/ 0 w 401"/>
                <a:gd name="T3" fmla="*/ 0 h 33"/>
                <a:gd name="T4" fmla="*/ 401 w 401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1" h="33">
                  <a:moveTo>
                    <a:pt x="0" y="33"/>
                  </a:moveTo>
                  <a:lnTo>
                    <a:pt x="0" y="0"/>
                  </a:lnTo>
                  <a:lnTo>
                    <a:pt x="40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57" name="Rectangle 31"/>
            <p:cNvSpPr>
              <a:spLocks noChangeArrowheads="1"/>
            </p:cNvSpPr>
            <p:nvPr/>
          </p:nvSpPr>
          <p:spPr bwMode="auto">
            <a:xfrm>
              <a:off x="2988397" y="1254991"/>
              <a:ext cx="263694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d2 </a:t>
              </a:r>
              <a:r>
                <a:rPr lang="en-US" sz="800" i="1" dirty="0" err="1"/>
                <a:t>Spodoptera</a:t>
              </a:r>
              <a:r>
                <a:rPr lang="en-US" sz="800" i="1" dirty="0"/>
                <a:t> </a:t>
              </a:r>
              <a:r>
                <a:rPr lang="en-US" sz="800" i="1" dirty="0" err="1"/>
                <a:t>littoralis</a:t>
              </a:r>
              <a:r>
                <a:rPr lang="en-US" sz="800" i="1" dirty="0"/>
                <a:t> </a:t>
              </a:r>
              <a:r>
                <a:rPr lang="en-US" sz="800" dirty="0" err="1" smtClean="0"/>
                <a:t>nucleopolyhedrovirus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148368872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58" name="Freeform 32"/>
            <p:cNvSpPr>
              <a:spLocks/>
            </p:cNvSpPr>
            <p:nvPr/>
          </p:nvSpPr>
          <p:spPr bwMode="auto">
            <a:xfrm>
              <a:off x="2185122" y="1238059"/>
              <a:ext cx="798513" cy="55876"/>
            </a:xfrm>
            <a:custGeom>
              <a:avLst/>
              <a:gdLst>
                <a:gd name="T0" fmla="*/ 0 w 503"/>
                <a:gd name="T1" fmla="*/ 0 h 33"/>
                <a:gd name="T2" fmla="*/ 0 w 503"/>
                <a:gd name="T3" fmla="*/ 33 h 33"/>
                <a:gd name="T4" fmla="*/ 503 w 50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3" h="33">
                  <a:moveTo>
                    <a:pt x="0" y="0"/>
                  </a:moveTo>
                  <a:lnTo>
                    <a:pt x="0" y="33"/>
                  </a:lnTo>
                  <a:lnTo>
                    <a:pt x="503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59" name="Freeform 33"/>
            <p:cNvSpPr>
              <a:spLocks/>
            </p:cNvSpPr>
            <p:nvPr/>
          </p:nvSpPr>
          <p:spPr bwMode="auto">
            <a:xfrm>
              <a:off x="1813647" y="1236366"/>
              <a:ext cx="371475" cy="113445"/>
            </a:xfrm>
            <a:custGeom>
              <a:avLst/>
              <a:gdLst>
                <a:gd name="T0" fmla="*/ 0 w 234"/>
                <a:gd name="T1" fmla="*/ 67 h 67"/>
                <a:gd name="T2" fmla="*/ 0 w 234"/>
                <a:gd name="T3" fmla="*/ 0 h 67"/>
                <a:gd name="T4" fmla="*/ 234 w 234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4" h="67">
                  <a:moveTo>
                    <a:pt x="0" y="67"/>
                  </a:moveTo>
                  <a:lnTo>
                    <a:pt x="0" y="0"/>
                  </a:lnTo>
                  <a:lnTo>
                    <a:pt x="2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0" name="Rectangle 34"/>
            <p:cNvSpPr>
              <a:spLocks noChangeArrowheads="1"/>
            </p:cNvSpPr>
            <p:nvPr/>
          </p:nvSpPr>
          <p:spPr bwMode="auto">
            <a:xfrm>
              <a:off x="2502622" y="1370130"/>
              <a:ext cx="212077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d2 </a:t>
              </a:r>
              <a:r>
                <a:rPr lang="en-US" sz="800" i="1" dirty="0" err="1"/>
                <a:t>Epinotia</a:t>
              </a:r>
              <a:r>
                <a:rPr lang="en-US" sz="800" i="1" dirty="0"/>
                <a:t> </a:t>
              </a:r>
              <a:r>
                <a:rPr lang="en-US" sz="800" i="1" dirty="0" err="1"/>
                <a:t>aporema</a:t>
              </a:r>
              <a:r>
                <a:rPr lang="en-US" sz="800" i="1" dirty="0"/>
                <a:t> </a:t>
              </a:r>
              <a:r>
                <a:rPr lang="en-US" sz="800" dirty="0" err="1" smtClean="0"/>
                <a:t>granulovirus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410493583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61" name="Freeform 35"/>
            <p:cNvSpPr>
              <a:spLocks/>
            </p:cNvSpPr>
            <p:nvPr/>
          </p:nvSpPr>
          <p:spPr bwMode="auto">
            <a:xfrm>
              <a:off x="1975572" y="1410767"/>
              <a:ext cx="522288" cy="55876"/>
            </a:xfrm>
            <a:custGeom>
              <a:avLst/>
              <a:gdLst>
                <a:gd name="T0" fmla="*/ 0 w 329"/>
                <a:gd name="T1" fmla="*/ 33 h 33"/>
                <a:gd name="T2" fmla="*/ 0 w 329"/>
                <a:gd name="T3" fmla="*/ 0 h 33"/>
                <a:gd name="T4" fmla="*/ 329 w 329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" h="33">
                  <a:moveTo>
                    <a:pt x="0" y="33"/>
                  </a:moveTo>
                  <a:lnTo>
                    <a:pt x="0" y="0"/>
                  </a:lnTo>
                  <a:lnTo>
                    <a:pt x="3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2" name="Rectangle 36"/>
            <p:cNvSpPr>
              <a:spLocks noChangeArrowheads="1"/>
            </p:cNvSpPr>
            <p:nvPr/>
          </p:nvSpPr>
          <p:spPr bwMode="auto">
            <a:xfrm>
              <a:off x="3089997" y="1486961"/>
              <a:ext cx="223458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u2 </a:t>
              </a:r>
              <a:r>
                <a:rPr lang="en-US" sz="800" i="1" dirty="0" err="1"/>
                <a:t>Amsacta</a:t>
              </a:r>
              <a:r>
                <a:rPr lang="en-US" sz="800" i="1" dirty="0"/>
                <a:t> </a:t>
              </a:r>
              <a:r>
                <a:rPr lang="en-US" sz="800" i="1" dirty="0" err="1"/>
                <a:t>moorei</a:t>
              </a:r>
              <a:r>
                <a:rPr lang="en-US" sz="800" i="1" dirty="0"/>
                <a:t> </a:t>
              </a:r>
              <a:r>
                <a:rPr lang="en-US" sz="800" dirty="0" err="1"/>
                <a:t>entomopoxvirus</a:t>
              </a:r>
              <a:r>
                <a:rPr lang="en-US" sz="800" dirty="0"/>
                <a:t> </a:t>
              </a:r>
              <a:r>
                <a:rPr lang="en-US" sz="800" dirty="0" smtClean="0"/>
                <a:t>'L‘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9964316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63" name="Freeform 37"/>
            <p:cNvSpPr>
              <a:spLocks/>
            </p:cNvSpPr>
            <p:nvPr/>
          </p:nvSpPr>
          <p:spPr bwMode="auto">
            <a:xfrm>
              <a:off x="1975572" y="1470029"/>
              <a:ext cx="1109663" cy="55876"/>
            </a:xfrm>
            <a:custGeom>
              <a:avLst/>
              <a:gdLst>
                <a:gd name="T0" fmla="*/ 0 w 699"/>
                <a:gd name="T1" fmla="*/ 0 h 33"/>
                <a:gd name="T2" fmla="*/ 0 w 699"/>
                <a:gd name="T3" fmla="*/ 33 h 33"/>
                <a:gd name="T4" fmla="*/ 699 w 699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9" h="33">
                  <a:moveTo>
                    <a:pt x="0" y="0"/>
                  </a:moveTo>
                  <a:lnTo>
                    <a:pt x="0" y="33"/>
                  </a:lnTo>
                  <a:lnTo>
                    <a:pt x="699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4" name="Freeform 38"/>
            <p:cNvSpPr>
              <a:spLocks/>
            </p:cNvSpPr>
            <p:nvPr/>
          </p:nvSpPr>
          <p:spPr bwMode="auto">
            <a:xfrm>
              <a:off x="1813647" y="1354891"/>
              <a:ext cx="161925" cy="113445"/>
            </a:xfrm>
            <a:custGeom>
              <a:avLst/>
              <a:gdLst>
                <a:gd name="T0" fmla="*/ 0 w 102"/>
                <a:gd name="T1" fmla="*/ 0 h 67"/>
                <a:gd name="T2" fmla="*/ 0 w 102"/>
                <a:gd name="T3" fmla="*/ 67 h 67"/>
                <a:gd name="T4" fmla="*/ 102 w 102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67">
                  <a:moveTo>
                    <a:pt x="0" y="0"/>
                  </a:moveTo>
                  <a:lnTo>
                    <a:pt x="0" y="67"/>
                  </a:lnTo>
                  <a:lnTo>
                    <a:pt x="102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5" name="Freeform 39"/>
            <p:cNvSpPr>
              <a:spLocks/>
            </p:cNvSpPr>
            <p:nvPr/>
          </p:nvSpPr>
          <p:spPr bwMode="auto">
            <a:xfrm>
              <a:off x="1756497" y="1209274"/>
              <a:ext cx="57150" cy="142230"/>
            </a:xfrm>
            <a:custGeom>
              <a:avLst/>
              <a:gdLst>
                <a:gd name="T0" fmla="*/ 0 w 36"/>
                <a:gd name="T1" fmla="*/ 0 h 84"/>
                <a:gd name="T2" fmla="*/ 0 w 36"/>
                <a:gd name="T3" fmla="*/ 84 h 84"/>
                <a:gd name="T4" fmla="*/ 36 w 36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84">
                  <a:moveTo>
                    <a:pt x="0" y="0"/>
                  </a:moveTo>
                  <a:lnTo>
                    <a:pt x="0" y="84"/>
                  </a:lnTo>
                  <a:lnTo>
                    <a:pt x="36" y="8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6" name="Freeform 40"/>
            <p:cNvSpPr>
              <a:spLocks/>
            </p:cNvSpPr>
            <p:nvPr/>
          </p:nvSpPr>
          <p:spPr bwMode="auto">
            <a:xfrm>
              <a:off x="1570760" y="1078897"/>
              <a:ext cx="185738" cy="128684"/>
            </a:xfrm>
            <a:custGeom>
              <a:avLst/>
              <a:gdLst>
                <a:gd name="T0" fmla="*/ 0 w 117"/>
                <a:gd name="T1" fmla="*/ 0 h 76"/>
                <a:gd name="T2" fmla="*/ 0 w 117"/>
                <a:gd name="T3" fmla="*/ 76 h 76"/>
                <a:gd name="T4" fmla="*/ 117 w 117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76">
                  <a:moveTo>
                    <a:pt x="0" y="0"/>
                  </a:moveTo>
                  <a:lnTo>
                    <a:pt x="0" y="76"/>
                  </a:lnTo>
                  <a:lnTo>
                    <a:pt x="117" y="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7" name="Freeform 41"/>
            <p:cNvSpPr>
              <a:spLocks/>
            </p:cNvSpPr>
            <p:nvPr/>
          </p:nvSpPr>
          <p:spPr bwMode="auto">
            <a:xfrm>
              <a:off x="1418360" y="760572"/>
              <a:ext cx="152400" cy="314938"/>
            </a:xfrm>
            <a:custGeom>
              <a:avLst/>
              <a:gdLst>
                <a:gd name="T0" fmla="*/ 0 w 96"/>
                <a:gd name="T1" fmla="*/ 0 h 186"/>
                <a:gd name="T2" fmla="*/ 0 w 96"/>
                <a:gd name="T3" fmla="*/ 186 h 186"/>
                <a:gd name="T4" fmla="*/ 96 w 96"/>
                <a:gd name="T5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186">
                  <a:moveTo>
                    <a:pt x="0" y="0"/>
                  </a:moveTo>
                  <a:lnTo>
                    <a:pt x="0" y="186"/>
                  </a:lnTo>
                  <a:lnTo>
                    <a:pt x="96" y="1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8" name="Freeform 42"/>
            <p:cNvSpPr>
              <a:spLocks/>
            </p:cNvSpPr>
            <p:nvPr/>
          </p:nvSpPr>
          <p:spPr bwMode="auto">
            <a:xfrm>
              <a:off x="1327872" y="758879"/>
              <a:ext cx="90488" cy="469020"/>
            </a:xfrm>
            <a:custGeom>
              <a:avLst/>
              <a:gdLst>
                <a:gd name="T0" fmla="*/ 0 w 57"/>
                <a:gd name="T1" fmla="*/ 277 h 277"/>
                <a:gd name="T2" fmla="*/ 0 w 57"/>
                <a:gd name="T3" fmla="*/ 0 h 277"/>
                <a:gd name="T4" fmla="*/ 57 w 57"/>
                <a:gd name="T5" fmla="*/ 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277">
                  <a:moveTo>
                    <a:pt x="0" y="277"/>
                  </a:moveTo>
                  <a:lnTo>
                    <a:pt x="0" y="0"/>
                  </a:lnTo>
                  <a:lnTo>
                    <a:pt x="5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69" name="Rectangle 43"/>
            <p:cNvSpPr>
              <a:spLocks noChangeArrowheads="1"/>
            </p:cNvSpPr>
            <p:nvPr/>
          </p:nvSpPr>
          <p:spPr bwMode="auto">
            <a:xfrm>
              <a:off x="2194647" y="1602100"/>
              <a:ext cx="149399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Oikopleura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dioica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313226008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70" name="Freeform 44"/>
            <p:cNvSpPr>
              <a:spLocks/>
            </p:cNvSpPr>
            <p:nvPr/>
          </p:nvSpPr>
          <p:spPr bwMode="auto">
            <a:xfrm>
              <a:off x="1599335" y="1642737"/>
              <a:ext cx="590550" cy="55876"/>
            </a:xfrm>
            <a:custGeom>
              <a:avLst/>
              <a:gdLst>
                <a:gd name="T0" fmla="*/ 0 w 372"/>
                <a:gd name="T1" fmla="*/ 33 h 33"/>
                <a:gd name="T2" fmla="*/ 0 w 372"/>
                <a:gd name="T3" fmla="*/ 0 h 33"/>
                <a:gd name="T4" fmla="*/ 372 w 372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2" h="33">
                  <a:moveTo>
                    <a:pt x="0" y="33"/>
                  </a:moveTo>
                  <a:lnTo>
                    <a:pt x="0" y="0"/>
                  </a:lnTo>
                  <a:lnTo>
                    <a:pt x="3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71" name="Rectangle 45"/>
            <p:cNvSpPr>
              <a:spLocks noChangeArrowheads="1"/>
            </p:cNvSpPr>
            <p:nvPr/>
          </p:nvSpPr>
          <p:spPr bwMode="auto">
            <a:xfrm>
              <a:off x="2293072" y="1718932"/>
              <a:ext cx="178574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Schistosoma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japonicum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257215967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72" name="Freeform 46"/>
            <p:cNvSpPr>
              <a:spLocks/>
            </p:cNvSpPr>
            <p:nvPr/>
          </p:nvSpPr>
          <p:spPr bwMode="auto">
            <a:xfrm>
              <a:off x="1599335" y="1703693"/>
              <a:ext cx="688975" cy="55876"/>
            </a:xfrm>
            <a:custGeom>
              <a:avLst/>
              <a:gdLst>
                <a:gd name="T0" fmla="*/ 0 w 434"/>
                <a:gd name="T1" fmla="*/ 0 h 33"/>
                <a:gd name="T2" fmla="*/ 0 w 434"/>
                <a:gd name="T3" fmla="*/ 33 h 33"/>
                <a:gd name="T4" fmla="*/ 434 w 434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4" h="33">
                  <a:moveTo>
                    <a:pt x="0" y="0"/>
                  </a:moveTo>
                  <a:lnTo>
                    <a:pt x="0" y="33"/>
                  </a:lnTo>
                  <a:lnTo>
                    <a:pt x="434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73" name="Freeform 47"/>
            <p:cNvSpPr>
              <a:spLocks/>
            </p:cNvSpPr>
            <p:nvPr/>
          </p:nvSpPr>
          <p:spPr bwMode="auto">
            <a:xfrm>
              <a:off x="1327872" y="1232979"/>
              <a:ext cx="271463" cy="467327"/>
            </a:xfrm>
            <a:custGeom>
              <a:avLst/>
              <a:gdLst>
                <a:gd name="T0" fmla="*/ 0 w 171"/>
                <a:gd name="T1" fmla="*/ 0 h 276"/>
                <a:gd name="T2" fmla="*/ 0 w 171"/>
                <a:gd name="T3" fmla="*/ 276 h 276"/>
                <a:gd name="T4" fmla="*/ 171 w 171"/>
                <a:gd name="T5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1" h="276">
                  <a:moveTo>
                    <a:pt x="0" y="0"/>
                  </a:moveTo>
                  <a:lnTo>
                    <a:pt x="0" y="276"/>
                  </a:lnTo>
                  <a:lnTo>
                    <a:pt x="171" y="2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74" name="Freeform 48"/>
            <p:cNvSpPr>
              <a:spLocks/>
            </p:cNvSpPr>
            <p:nvPr/>
          </p:nvSpPr>
          <p:spPr bwMode="auto">
            <a:xfrm>
              <a:off x="1146897" y="1229593"/>
              <a:ext cx="180975" cy="392826"/>
            </a:xfrm>
            <a:custGeom>
              <a:avLst/>
              <a:gdLst>
                <a:gd name="T0" fmla="*/ 0 w 114"/>
                <a:gd name="T1" fmla="*/ 232 h 232"/>
                <a:gd name="T2" fmla="*/ 0 w 114"/>
                <a:gd name="T3" fmla="*/ 0 h 232"/>
                <a:gd name="T4" fmla="*/ 114 w 114"/>
                <a:gd name="T5" fmla="*/ 0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232">
                  <a:moveTo>
                    <a:pt x="0" y="232"/>
                  </a:moveTo>
                  <a:lnTo>
                    <a:pt x="0" y="0"/>
                  </a:lnTo>
                  <a:lnTo>
                    <a:pt x="1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75" name="Rectangle 49"/>
            <p:cNvSpPr>
              <a:spLocks noChangeArrowheads="1"/>
            </p:cNvSpPr>
            <p:nvPr/>
          </p:nvSpPr>
          <p:spPr bwMode="auto">
            <a:xfrm>
              <a:off x="2137497" y="1835763"/>
              <a:ext cx="24109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E7 </a:t>
              </a:r>
              <a:r>
                <a:rPr lang="en-US" sz="800" i="1" dirty="0" err="1"/>
                <a:t>Cyanidioschyzon</a:t>
              </a:r>
              <a:r>
                <a:rPr lang="en-US" sz="800" i="1" dirty="0"/>
                <a:t> </a:t>
              </a:r>
              <a:r>
                <a:rPr lang="en-US" sz="800" i="1" dirty="0" err="1"/>
                <a:t>merolae</a:t>
              </a:r>
              <a:r>
                <a:rPr lang="en-US" sz="800" i="1" dirty="0"/>
                <a:t> </a:t>
              </a:r>
              <a:r>
                <a:rPr lang="en-US" sz="800" dirty="0"/>
                <a:t>strain </a:t>
              </a:r>
              <a:r>
                <a:rPr lang="en-US" sz="800" dirty="0" smtClean="0"/>
                <a:t>10D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449018095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76" name="Freeform 50"/>
            <p:cNvSpPr>
              <a:spLocks/>
            </p:cNvSpPr>
            <p:nvPr/>
          </p:nvSpPr>
          <p:spPr bwMode="auto">
            <a:xfrm>
              <a:off x="1321522" y="1874707"/>
              <a:ext cx="811213" cy="143923"/>
            </a:xfrm>
            <a:custGeom>
              <a:avLst/>
              <a:gdLst>
                <a:gd name="T0" fmla="*/ 0 w 511"/>
                <a:gd name="T1" fmla="*/ 85 h 85"/>
                <a:gd name="T2" fmla="*/ 0 w 511"/>
                <a:gd name="T3" fmla="*/ 0 h 85"/>
                <a:gd name="T4" fmla="*/ 511 w 511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1" h="85">
                  <a:moveTo>
                    <a:pt x="0" y="85"/>
                  </a:moveTo>
                  <a:lnTo>
                    <a:pt x="0" y="0"/>
                  </a:lnTo>
                  <a:lnTo>
                    <a:pt x="51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77" name="Rectangle 51"/>
            <p:cNvSpPr>
              <a:spLocks noChangeArrowheads="1"/>
            </p:cNvSpPr>
            <p:nvPr/>
          </p:nvSpPr>
          <p:spPr bwMode="auto">
            <a:xfrm>
              <a:off x="3028085" y="1950902"/>
              <a:ext cx="206466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Bp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Phaeospirillum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molischianum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488819047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78" name="Freeform 52"/>
            <p:cNvSpPr>
              <a:spLocks/>
            </p:cNvSpPr>
            <p:nvPr/>
          </p:nvSpPr>
          <p:spPr bwMode="auto">
            <a:xfrm>
              <a:off x="2064472" y="1991539"/>
              <a:ext cx="958850" cy="55876"/>
            </a:xfrm>
            <a:custGeom>
              <a:avLst/>
              <a:gdLst>
                <a:gd name="T0" fmla="*/ 0 w 604"/>
                <a:gd name="T1" fmla="*/ 33 h 33"/>
                <a:gd name="T2" fmla="*/ 0 w 604"/>
                <a:gd name="T3" fmla="*/ 0 h 33"/>
                <a:gd name="T4" fmla="*/ 604 w 604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4" h="33">
                  <a:moveTo>
                    <a:pt x="0" y="33"/>
                  </a:moveTo>
                  <a:lnTo>
                    <a:pt x="0" y="0"/>
                  </a:lnTo>
                  <a:lnTo>
                    <a:pt x="60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79" name="Rectangle 53"/>
            <p:cNvSpPr>
              <a:spLocks noChangeArrowheads="1"/>
            </p:cNvSpPr>
            <p:nvPr/>
          </p:nvSpPr>
          <p:spPr bwMode="auto">
            <a:xfrm>
              <a:off x="3361460" y="2067734"/>
              <a:ext cx="215443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Bx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dirty="0"/>
                <a:t>uncultured bacterium (</a:t>
              </a:r>
              <a:r>
                <a:rPr lang="en-US" sz="800" dirty="0" err="1"/>
                <a:t>gcode</a:t>
              </a:r>
              <a:r>
                <a:rPr lang="en-US" sz="800" dirty="0"/>
                <a:t> </a:t>
              </a:r>
              <a:r>
                <a:rPr lang="en-US" sz="800" dirty="0" smtClean="0"/>
                <a:t>4)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406875109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80" name="Freeform 54"/>
            <p:cNvSpPr>
              <a:spLocks/>
            </p:cNvSpPr>
            <p:nvPr/>
          </p:nvSpPr>
          <p:spPr bwMode="auto">
            <a:xfrm>
              <a:off x="2064472" y="2052495"/>
              <a:ext cx="1292225" cy="54183"/>
            </a:xfrm>
            <a:custGeom>
              <a:avLst/>
              <a:gdLst>
                <a:gd name="T0" fmla="*/ 0 w 814"/>
                <a:gd name="T1" fmla="*/ 0 h 32"/>
                <a:gd name="T2" fmla="*/ 0 w 814"/>
                <a:gd name="T3" fmla="*/ 32 h 32"/>
                <a:gd name="T4" fmla="*/ 814 w 814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4" h="32">
                  <a:moveTo>
                    <a:pt x="0" y="0"/>
                  </a:moveTo>
                  <a:lnTo>
                    <a:pt x="0" y="32"/>
                  </a:lnTo>
                  <a:lnTo>
                    <a:pt x="814" y="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1" name="Freeform 55"/>
            <p:cNvSpPr>
              <a:spLocks/>
            </p:cNvSpPr>
            <p:nvPr/>
          </p:nvSpPr>
          <p:spPr bwMode="auto">
            <a:xfrm>
              <a:off x="1602510" y="2049108"/>
              <a:ext cx="461963" cy="113445"/>
            </a:xfrm>
            <a:custGeom>
              <a:avLst/>
              <a:gdLst>
                <a:gd name="T0" fmla="*/ 0 w 291"/>
                <a:gd name="T1" fmla="*/ 67 h 67"/>
                <a:gd name="T2" fmla="*/ 0 w 291"/>
                <a:gd name="T3" fmla="*/ 0 h 67"/>
                <a:gd name="T4" fmla="*/ 291 w 291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1" h="67">
                  <a:moveTo>
                    <a:pt x="0" y="67"/>
                  </a:moveTo>
                  <a:lnTo>
                    <a:pt x="0" y="0"/>
                  </a:lnTo>
                  <a:lnTo>
                    <a:pt x="2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2" name="Rectangle 56"/>
            <p:cNvSpPr>
              <a:spLocks noChangeArrowheads="1"/>
            </p:cNvSpPr>
            <p:nvPr/>
          </p:nvSpPr>
          <p:spPr bwMode="auto">
            <a:xfrm>
              <a:off x="2845522" y="2184566"/>
              <a:ext cx="203260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Pseudozyma</a:t>
              </a:r>
              <a:r>
                <a:rPr lang="en-US" sz="800" i="1" dirty="0"/>
                <a:t> </a:t>
              </a:r>
              <a:r>
                <a:rPr lang="en-US" sz="800" i="1" dirty="0" err="1"/>
                <a:t>flocculosa</a:t>
              </a:r>
              <a:r>
                <a:rPr lang="en-US" sz="800" i="1" dirty="0"/>
                <a:t> </a:t>
              </a:r>
              <a:r>
                <a:rPr lang="en-US" sz="800" dirty="0" smtClean="0"/>
                <a:t>PF-1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521583632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83" name="Freeform 57"/>
            <p:cNvSpPr>
              <a:spLocks/>
            </p:cNvSpPr>
            <p:nvPr/>
          </p:nvSpPr>
          <p:spPr bwMode="auto">
            <a:xfrm>
              <a:off x="2389910" y="2223510"/>
              <a:ext cx="450850" cy="55876"/>
            </a:xfrm>
            <a:custGeom>
              <a:avLst/>
              <a:gdLst>
                <a:gd name="T0" fmla="*/ 0 w 284"/>
                <a:gd name="T1" fmla="*/ 33 h 33"/>
                <a:gd name="T2" fmla="*/ 0 w 284"/>
                <a:gd name="T3" fmla="*/ 0 h 33"/>
                <a:gd name="T4" fmla="*/ 284 w 284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4" h="33">
                  <a:moveTo>
                    <a:pt x="0" y="33"/>
                  </a:moveTo>
                  <a:lnTo>
                    <a:pt x="0" y="0"/>
                  </a:lnTo>
                  <a:lnTo>
                    <a:pt x="28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4" name="Rectangle 58"/>
            <p:cNvSpPr>
              <a:spLocks noChangeArrowheads="1"/>
            </p:cNvSpPr>
            <p:nvPr/>
          </p:nvSpPr>
          <p:spPr bwMode="auto">
            <a:xfrm>
              <a:off x="2531197" y="2299704"/>
              <a:ext cx="156773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Ustilago</a:t>
              </a:r>
              <a:r>
                <a:rPr lang="en-US" sz="800" i="1" dirty="0"/>
                <a:t> </a:t>
              </a:r>
              <a:r>
                <a:rPr lang="en-US" sz="800" i="1" dirty="0" err="1"/>
                <a:t>maydis</a:t>
              </a:r>
              <a:r>
                <a:rPr lang="en-US" sz="800" i="1" dirty="0"/>
                <a:t> </a:t>
              </a:r>
              <a:r>
                <a:rPr lang="en-US" sz="800" dirty="0" smtClean="0"/>
                <a:t>521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71017649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85" name="Freeform 59"/>
            <p:cNvSpPr>
              <a:spLocks/>
            </p:cNvSpPr>
            <p:nvPr/>
          </p:nvSpPr>
          <p:spPr bwMode="auto">
            <a:xfrm>
              <a:off x="2389910" y="2284465"/>
              <a:ext cx="136525" cy="55876"/>
            </a:xfrm>
            <a:custGeom>
              <a:avLst/>
              <a:gdLst>
                <a:gd name="T0" fmla="*/ 0 w 86"/>
                <a:gd name="T1" fmla="*/ 0 h 33"/>
                <a:gd name="T2" fmla="*/ 0 w 86"/>
                <a:gd name="T3" fmla="*/ 33 h 33"/>
                <a:gd name="T4" fmla="*/ 86 w 86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33">
                  <a:moveTo>
                    <a:pt x="0" y="0"/>
                  </a:moveTo>
                  <a:lnTo>
                    <a:pt x="0" y="33"/>
                  </a:lnTo>
                  <a:lnTo>
                    <a:pt x="86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6" name="Freeform 60"/>
            <p:cNvSpPr>
              <a:spLocks/>
            </p:cNvSpPr>
            <p:nvPr/>
          </p:nvSpPr>
          <p:spPr bwMode="auto">
            <a:xfrm>
              <a:off x="1602510" y="2167634"/>
              <a:ext cx="787400" cy="113445"/>
            </a:xfrm>
            <a:custGeom>
              <a:avLst/>
              <a:gdLst>
                <a:gd name="T0" fmla="*/ 0 w 496"/>
                <a:gd name="T1" fmla="*/ 0 h 67"/>
                <a:gd name="T2" fmla="*/ 0 w 496"/>
                <a:gd name="T3" fmla="*/ 67 h 67"/>
                <a:gd name="T4" fmla="*/ 496 w 496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6" h="67">
                  <a:moveTo>
                    <a:pt x="0" y="0"/>
                  </a:moveTo>
                  <a:lnTo>
                    <a:pt x="0" y="67"/>
                  </a:lnTo>
                  <a:lnTo>
                    <a:pt x="496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7" name="Freeform 61"/>
            <p:cNvSpPr>
              <a:spLocks/>
            </p:cNvSpPr>
            <p:nvPr/>
          </p:nvSpPr>
          <p:spPr bwMode="auto">
            <a:xfrm>
              <a:off x="1321522" y="2022017"/>
              <a:ext cx="280988" cy="143923"/>
            </a:xfrm>
            <a:custGeom>
              <a:avLst/>
              <a:gdLst>
                <a:gd name="T0" fmla="*/ 0 w 177"/>
                <a:gd name="T1" fmla="*/ 0 h 85"/>
                <a:gd name="T2" fmla="*/ 0 w 177"/>
                <a:gd name="T3" fmla="*/ 85 h 85"/>
                <a:gd name="T4" fmla="*/ 177 w 177"/>
                <a:gd name="T5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85">
                  <a:moveTo>
                    <a:pt x="0" y="0"/>
                  </a:moveTo>
                  <a:lnTo>
                    <a:pt x="0" y="85"/>
                  </a:lnTo>
                  <a:lnTo>
                    <a:pt x="177" y="8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8" name="Freeform 62"/>
            <p:cNvSpPr>
              <a:spLocks/>
            </p:cNvSpPr>
            <p:nvPr/>
          </p:nvSpPr>
          <p:spPr bwMode="auto">
            <a:xfrm>
              <a:off x="1146897" y="1627498"/>
              <a:ext cx="174625" cy="392826"/>
            </a:xfrm>
            <a:custGeom>
              <a:avLst/>
              <a:gdLst>
                <a:gd name="T0" fmla="*/ 0 w 110"/>
                <a:gd name="T1" fmla="*/ 0 h 232"/>
                <a:gd name="T2" fmla="*/ 0 w 110"/>
                <a:gd name="T3" fmla="*/ 232 h 232"/>
                <a:gd name="T4" fmla="*/ 110 w 110"/>
                <a:gd name="T5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232">
                  <a:moveTo>
                    <a:pt x="0" y="0"/>
                  </a:moveTo>
                  <a:lnTo>
                    <a:pt x="0" y="232"/>
                  </a:lnTo>
                  <a:lnTo>
                    <a:pt x="110" y="2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89" name="Rectangle 63"/>
            <p:cNvSpPr>
              <a:spLocks noChangeArrowheads="1"/>
            </p:cNvSpPr>
            <p:nvPr/>
          </p:nvSpPr>
          <p:spPr bwMode="auto">
            <a:xfrm>
              <a:off x="1973985" y="2416536"/>
              <a:ext cx="168315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E7 </a:t>
              </a:r>
              <a:r>
                <a:rPr lang="en-US" sz="800" i="1" dirty="0" err="1"/>
                <a:t>Galdieria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sulphuraria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452822777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90" name="Freeform 64"/>
            <p:cNvSpPr>
              <a:spLocks/>
            </p:cNvSpPr>
            <p:nvPr/>
          </p:nvSpPr>
          <p:spPr bwMode="auto">
            <a:xfrm>
              <a:off x="1242147" y="2455480"/>
              <a:ext cx="727075" cy="275994"/>
            </a:xfrm>
            <a:custGeom>
              <a:avLst/>
              <a:gdLst>
                <a:gd name="T0" fmla="*/ 0 w 458"/>
                <a:gd name="T1" fmla="*/ 163 h 163"/>
                <a:gd name="T2" fmla="*/ 0 w 458"/>
                <a:gd name="T3" fmla="*/ 0 h 163"/>
                <a:gd name="T4" fmla="*/ 458 w 458"/>
                <a:gd name="T5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8" h="163">
                  <a:moveTo>
                    <a:pt x="0" y="163"/>
                  </a:moveTo>
                  <a:lnTo>
                    <a:pt x="0" y="0"/>
                  </a:lnTo>
                  <a:lnTo>
                    <a:pt x="45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91" name="Rectangle 65"/>
            <p:cNvSpPr>
              <a:spLocks noChangeArrowheads="1"/>
            </p:cNvSpPr>
            <p:nvPr/>
          </p:nvSpPr>
          <p:spPr bwMode="auto">
            <a:xfrm>
              <a:off x="2412135" y="2533368"/>
              <a:ext cx="153407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E7 </a:t>
              </a:r>
              <a:r>
                <a:rPr lang="en-US" sz="800" i="1" dirty="0" err="1"/>
                <a:t>Chondrus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crispus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507110037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92" name="Freeform 66"/>
            <p:cNvSpPr>
              <a:spLocks/>
            </p:cNvSpPr>
            <p:nvPr/>
          </p:nvSpPr>
          <p:spPr bwMode="auto">
            <a:xfrm>
              <a:off x="1685060" y="2572312"/>
              <a:ext cx="722313" cy="55876"/>
            </a:xfrm>
            <a:custGeom>
              <a:avLst/>
              <a:gdLst>
                <a:gd name="T0" fmla="*/ 0 w 455"/>
                <a:gd name="T1" fmla="*/ 33 h 33"/>
                <a:gd name="T2" fmla="*/ 0 w 455"/>
                <a:gd name="T3" fmla="*/ 0 h 33"/>
                <a:gd name="T4" fmla="*/ 455 w 45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5" h="33">
                  <a:moveTo>
                    <a:pt x="0" y="33"/>
                  </a:moveTo>
                  <a:lnTo>
                    <a:pt x="0" y="0"/>
                  </a:lnTo>
                  <a:lnTo>
                    <a:pt x="4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93" name="Rectangle 67"/>
            <p:cNvSpPr>
              <a:spLocks noChangeArrowheads="1"/>
            </p:cNvSpPr>
            <p:nvPr/>
          </p:nvSpPr>
          <p:spPr bwMode="auto">
            <a:xfrm>
              <a:off x="2547072" y="2648506"/>
              <a:ext cx="216245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l5 </a:t>
              </a:r>
              <a:r>
                <a:rPr lang="en-US" sz="800" dirty="0"/>
                <a:t>Common midwife toad </a:t>
              </a:r>
              <a:r>
                <a:rPr lang="en-US" sz="800" dirty="0" err="1" smtClean="0"/>
                <a:t>ranavirus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375281774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94" name="Freeform 68"/>
            <p:cNvSpPr>
              <a:spLocks/>
            </p:cNvSpPr>
            <p:nvPr/>
          </p:nvSpPr>
          <p:spPr bwMode="auto">
            <a:xfrm>
              <a:off x="1685060" y="2633267"/>
              <a:ext cx="857250" cy="55876"/>
            </a:xfrm>
            <a:custGeom>
              <a:avLst/>
              <a:gdLst>
                <a:gd name="T0" fmla="*/ 0 w 540"/>
                <a:gd name="T1" fmla="*/ 0 h 33"/>
                <a:gd name="T2" fmla="*/ 0 w 540"/>
                <a:gd name="T3" fmla="*/ 33 h 33"/>
                <a:gd name="T4" fmla="*/ 540 w 540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0" h="33">
                  <a:moveTo>
                    <a:pt x="0" y="0"/>
                  </a:moveTo>
                  <a:lnTo>
                    <a:pt x="0" y="33"/>
                  </a:lnTo>
                  <a:lnTo>
                    <a:pt x="540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95" name="Freeform 69"/>
            <p:cNvSpPr>
              <a:spLocks/>
            </p:cNvSpPr>
            <p:nvPr/>
          </p:nvSpPr>
          <p:spPr bwMode="auto">
            <a:xfrm>
              <a:off x="1504085" y="2629881"/>
              <a:ext cx="180975" cy="84661"/>
            </a:xfrm>
            <a:custGeom>
              <a:avLst/>
              <a:gdLst>
                <a:gd name="T0" fmla="*/ 0 w 114"/>
                <a:gd name="T1" fmla="*/ 50 h 50"/>
                <a:gd name="T2" fmla="*/ 0 w 114"/>
                <a:gd name="T3" fmla="*/ 0 h 50"/>
                <a:gd name="T4" fmla="*/ 114 w 114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50">
                  <a:moveTo>
                    <a:pt x="0" y="50"/>
                  </a:moveTo>
                  <a:lnTo>
                    <a:pt x="0" y="0"/>
                  </a:lnTo>
                  <a:lnTo>
                    <a:pt x="1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96" name="Rectangle 70"/>
            <p:cNvSpPr>
              <a:spLocks noChangeArrowheads="1"/>
            </p:cNvSpPr>
            <p:nvPr/>
          </p:nvSpPr>
          <p:spPr bwMode="auto">
            <a:xfrm>
              <a:off x="2169247" y="2765338"/>
              <a:ext cx="105157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u1 </a:t>
              </a:r>
              <a:r>
                <a:rPr lang="en-US" sz="800" dirty="0" err="1"/>
                <a:t>Orf</a:t>
              </a:r>
              <a:r>
                <a:rPr lang="en-US" sz="800" dirty="0"/>
                <a:t> </a:t>
              </a:r>
              <a:r>
                <a:rPr lang="en-US" sz="800" dirty="0" smtClean="0"/>
                <a:t>virus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41057070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97" name="Freeform 71"/>
            <p:cNvSpPr>
              <a:spLocks/>
            </p:cNvSpPr>
            <p:nvPr/>
          </p:nvSpPr>
          <p:spPr bwMode="auto">
            <a:xfrm>
              <a:off x="1504085" y="2719621"/>
              <a:ext cx="660400" cy="84661"/>
            </a:xfrm>
            <a:custGeom>
              <a:avLst/>
              <a:gdLst>
                <a:gd name="T0" fmla="*/ 0 w 416"/>
                <a:gd name="T1" fmla="*/ 0 h 50"/>
                <a:gd name="T2" fmla="*/ 0 w 416"/>
                <a:gd name="T3" fmla="*/ 50 h 50"/>
                <a:gd name="T4" fmla="*/ 416 w 416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6" h="50">
                  <a:moveTo>
                    <a:pt x="0" y="0"/>
                  </a:moveTo>
                  <a:lnTo>
                    <a:pt x="0" y="50"/>
                  </a:lnTo>
                  <a:lnTo>
                    <a:pt x="416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98" name="Freeform 72"/>
            <p:cNvSpPr>
              <a:spLocks/>
            </p:cNvSpPr>
            <p:nvPr/>
          </p:nvSpPr>
          <p:spPr bwMode="auto">
            <a:xfrm>
              <a:off x="1331047" y="2717928"/>
              <a:ext cx="173038" cy="291233"/>
            </a:xfrm>
            <a:custGeom>
              <a:avLst/>
              <a:gdLst>
                <a:gd name="T0" fmla="*/ 0 w 109"/>
                <a:gd name="T1" fmla="*/ 172 h 172"/>
                <a:gd name="T2" fmla="*/ 0 w 109"/>
                <a:gd name="T3" fmla="*/ 0 h 172"/>
                <a:gd name="T4" fmla="*/ 109 w 109"/>
                <a:gd name="T5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172">
                  <a:moveTo>
                    <a:pt x="0" y="172"/>
                  </a:moveTo>
                  <a:lnTo>
                    <a:pt x="0" y="0"/>
                  </a:lnTo>
                  <a:lnTo>
                    <a:pt x="10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299" name="Rectangle 73"/>
            <p:cNvSpPr>
              <a:spLocks noChangeArrowheads="1"/>
            </p:cNvSpPr>
            <p:nvPr/>
          </p:nvSpPr>
          <p:spPr bwMode="auto">
            <a:xfrm>
              <a:off x="2680422" y="2880477"/>
              <a:ext cx="213520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E8 </a:t>
              </a:r>
              <a:r>
                <a:rPr lang="en-US" sz="800" i="1" dirty="0" err="1"/>
                <a:t>Aureococcus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anophagefferens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323452384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00" name="Freeform 74"/>
            <p:cNvSpPr>
              <a:spLocks/>
            </p:cNvSpPr>
            <p:nvPr/>
          </p:nvSpPr>
          <p:spPr bwMode="auto">
            <a:xfrm>
              <a:off x="1966047" y="2921114"/>
              <a:ext cx="709613" cy="55876"/>
            </a:xfrm>
            <a:custGeom>
              <a:avLst/>
              <a:gdLst>
                <a:gd name="T0" fmla="*/ 0 w 447"/>
                <a:gd name="T1" fmla="*/ 33 h 33"/>
                <a:gd name="T2" fmla="*/ 0 w 447"/>
                <a:gd name="T3" fmla="*/ 0 h 33"/>
                <a:gd name="T4" fmla="*/ 447 w 44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7" h="33">
                  <a:moveTo>
                    <a:pt x="0" y="33"/>
                  </a:moveTo>
                  <a:lnTo>
                    <a:pt x="0" y="0"/>
                  </a:lnTo>
                  <a:lnTo>
                    <a:pt x="44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01" name="Rectangle 75"/>
            <p:cNvSpPr>
              <a:spLocks noChangeArrowheads="1"/>
            </p:cNvSpPr>
            <p:nvPr/>
          </p:nvSpPr>
          <p:spPr bwMode="auto">
            <a:xfrm>
              <a:off x="2374035" y="2997309"/>
              <a:ext cx="174567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E8 </a:t>
              </a:r>
              <a:r>
                <a:rPr lang="en-US" sz="800" i="1" dirty="0" err="1"/>
                <a:t>Ectocarpus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siliculosus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298715640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02" name="Freeform 76"/>
            <p:cNvSpPr>
              <a:spLocks/>
            </p:cNvSpPr>
            <p:nvPr/>
          </p:nvSpPr>
          <p:spPr bwMode="auto">
            <a:xfrm>
              <a:off x="1966047" y="2982070"/>
              <a:ext cx="403225" cy="54183"/>
            </a:xfrm>
            <a:custGeom>
              <a:avLst/>
              <a:gdLst>
                <a:gd name="T0" fmla="*/ 0 w 254"/>
                <a:gd name="T1" fmla="*/ 0 h 32"/>
                <a:gd name="T2" fmla="*/ 0 w 254"/>
                <a:gd name="T3" fmla="*/ 32 h 32"/>
                <a:gd name="T4" fmla="*/ 254 w 254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32">
                  <a:moveTo>
                    <a:pt x="0" y="0"/>
                  </a:moveTo>
                  <a:lnTo>
                    <a:pt x="0" y="32"/>
                  </a:lnTo>
                  <a:lnTo>
                    <a:pt x="254" y="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03" name="Freeform 77"/>
            <p:cNvSpPr>
              <a:spLocks/>
            </p:cNvSpPr>
            <p:nvPr/>
          </p:nvSpPr>
          <p:spPr bwMode="auto">
            <a:xfrm>
              <a:off x="1751735" y="2978683"/>
              <a:ext cx="214313" cy="84661"/>
            </a:xfrm>
            <a:custGeom>
              <a:avLst/>
              <a:gdLst>
                <a:gd name="T0" fmla="*/ 0 w 135"/>
                <a:gd name="T1" fmla="*/ 50 h 50"/>
                <a:gd name="T2" fmla="*/ 0 w 135"/>
                <a:gd name="T3" fmla="*/ 0 h 50"/>
                <a:gd name="T4" fmla="*/ 135 w 135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50">
                  <a:moveTo>
                    <a:pt x="0" y="50"/>
                  </a:moveTo>
                  <a:lnTo>
                    <a:pt x="0" y="0"/>
                  </a:lnTo>
                  <a:lnTo>
                    <a:pt x="13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04" name="Rectangle 78"/>
            <p:cNvSpPr>
              <a:spLocks noChangeArrowheads="1"/>
            </p:cNvSpPr>
            <p:nvPr/>
          </p:nvSpPr>
          <p:spPr bwMode="auto">
            <a:xfrm>
              <a:off x="2008910" y="3114140"/>
              <a:ext cx="165910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E8 </a:t>
              </a:r>
              <a:r>
                <a:rPr lang="en-US" sz="800" i="1" dirty="0" err="1"/>
                <a:t>Blastocystis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hominis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300120351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05" name="Freeform 79"/>
            <p:cNvSpPr>
              <a:spLocks/>
            </p:cNvSpPr>
            <p:nvPr/>
          </p:nvSpPr>
          <p:spPr bwMode="auto">
            <a:xfrm>
              <a:off x="1751735" y="3068424"/>
              <a:ext cx="252413" cy="84661"/>
            </a:xfrm>
            <a:custGeom>
              <a:avLst/>
              <a:gdLst>
                <a:gd name="T0" fmla="*/ 0 w 159"/>
                <a:gd name="T1" fmla="*/ 0 h 50"/>
                <a:gd name="T2" fmla="*/ 0 w 159"/>
                <a:gd name="T3" fmla="*/ 50 h 50"/>
                <a:gd name="T4" fmla="*/ 159 w 159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9" h="50">
                  <a:moveTo>
                    <a:pt x="0" y="0"/>
                  </a:moveTo>
                  <a:lnTo>
                    <a:pt x="0" y="50"/>
                  </a:lnTo>
                  <a:lnTo>
                    <a:pt x="159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06" name="Freeform 80"/>
            <p:cNvSpPr>
              <a:spLocks/>
            </p:cNvSpPr>
            <p:nvPr/>
          </p:nvSpPr>
          <p:spPr bwMode="auto">
            <a:xfrm>
              <a:off x="1585047" y="3066730"/>
              <a:ext cx="166688" cy="98206"/>
            </a:xfrm>
            <a:custGeom>
              <a:avLst/>
              <a:gdLst>
                <a:gd name="T0" fmla="*/ 0 w 105"/>
                <a:gd name="T1" fmla="*/ 58 h 58"/>
                <a:gd name="T2" fmla="*/ 0 w 105"/>
                <a:gd name="T3" fmla="*/ 0 h 58"/>
                <a:gd name="T4" fmla="*/ 105 w 105"/>
                <a:gd name="T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58">
                  <a:moveTo>
                    <a:pt x="0" y="58"/>
                  </a:moveTo>
                  <a:lnTo>
                    <a:pt x="0" y="0"/>
                  </a:lnTo>
                  <a:lnTo>
                    <a:pt x="1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07" name="Rectangle 81"/>
            <p:cNvSpPr>
              <a:spLocks noChangeArrowheads="1"/>
            </p:cNvSpPr>
            <p:nvPr/>
          </p:nvSpPr>
          <p:spPr bwMode="auto">
            <a:xfrm>
              <a:off x="2516910" y="3229279"/>
              <a:ext cx="198772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E8 </a:t>
              </a:r>
              <a:r>
                <a:rPr lang="en-US" sz="800" i="1" dirty="0" err="1"/>
                <a:t>Phaeodactylum</a:t>
              </a:r>
              <a:r>
                <a:rPr lang="en-US" sz="800" i="1" dirty="0"/>
                <a:t> </a:t>
              </a:r>
              <a:r>
                <a:rPr lang="en-US" sz="800" i="1" dirty="0" err="1"/>
                <a:t>tricornutum</a:t>
              </a:r>
              <a:r>
                <a:rPr lang="en-US" sz="800" i="1" dirty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219113103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08" name="Freeform 82"/>
            <p:cNvSpPr>
              <a:spLocks/>
            </p:cNvSpPr>
            <p:nvPr/>
          </p:nvSpPr>
          <p:spPr bwMode="auto">
            <a:xfrm>
              <a:off x="1585047" y="3170016"/>
              <a:ext cx="927100" cy="99900"/>
            </a:xfrm>
            <a:custGeom>
              <a:avLst/>
              <a:gdLst>
                <a:gd name="T0" fmla="*/ 0 w 584"/>
                <a:gd name="T1" fmla="*/ 0 h 59"/>
                <a:gd name="T2" fmla="*/ 0 w 584"/>
                <a:gd name="T3" fmla="*/ 59 h 59"/>
                <a:gd name="T4" fmla="*/ 584 w 584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4" h="59">
                  <a:moveTo>
                    <a:pt x="0" y="0"/>
                  </a:moveTo>
                  <a:lnTo>
                    <a:pt x="0" y="59"/>
                  </a:lnTo>
                  <a:lnTo>
                    <a:pt x="584" y="5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09" name="Freeform 83"/>
            <p:cNvSpPr>
              <a:spLocks/>
            </p:cNvSpPr>
            <p:nvPr/>
          </p:nvSpPr>
          <p:spPr bwMode="auto">
            <a:xfrm>
              <a:off x="1456460" y="3168323"/>
              <a:ext cx="128588" cy="135457"/>
            </a:xfrm>
            <a:custGeom>
              <a:avLst/>
              <a:gdLst>
                <a:gd name="T0" fmla="*/ 0 w 81"/>
                <a:gd name="T1" fmla="*/ 80 h 80"/>
                <a:gd name="T2" fmla="*/ 0 w 81"/>
                <a:gd name="T3" fmla="*/ 0 h 80"/>
                <a:gd name="T4" fmla="*/ 81 w 81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80">
                  <a:moveTo>
                    <a:pt x="0" y="80"/>
                  </a:moveTo>
                  <a:lnTo>
                    <a:pt x="0" y="0"/>
                  </a:lnTo>
                  <a:lnTo>
                    <a:pt x="8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0" name="Rectangle 84"/>
            <p:cNvSpPr>
              <a:spLocks noChangeArrowheads="1"/>
            </p:cNvSpPr>
            <p:nvPr/>
          </p:nvSpPr>
          <p:spPr bwMode="auto">
            <a:xfrm>
              <a:off x="2504210" y="3346111"/>
              <a:ext cx="208069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Strongylocentrotus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purpuratus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390354561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11" name="Freeform 85"/>
            <p:cNvSpPr>
              <a:spLocks/>
            </p:cNvSpPr>
            <p:nvPr/>
          </p:nvSpPr>
          <p:spPr bwMode="auto">
            <a:xfrm>
              <a:off x="1732685" y="3385055"/>
              <a:ext cx="766763" cy="59263"/>
            </a:xfrm>
            <a:custGeom>
              <a:avLst/>
              <a:gdLst>
                <a:gd name="T0" fmla="*/ 0 w 483"/>
                <a:gd name="T1" fmla="*/ 35 h 35"/>
                <a:gd name="T2" fmla="*/ 0 w 483"/>
                <a:gd name="T3" fmla="*/ 0 h 35"/>
                <a:gd name="T4" fmla="*/ 483 w 483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35">
                  <a:moveTo>
                    <a:pt x="0" y="35"/>
                  </a:moveTo>
                  <a:lnTo>
                    <a:pt x="0" y="0"/>
                  </a:lnTo>
                  <a:lnTo>
                    <a:pt x="48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2" name="Rectangle 86"/>
            <p:cNvSpPr>
              <a:spLocks noChangeArrowheads="1"/>
            </p:cNvSpPr>
            <p:nvPr/>
          </p:nvSpPr>
          <p:spPr bwMode="auto">
            <a:xfrm>
              <a:off x="3009035" y="3471409"/>
              <a:ext cx="65402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Adenoviruses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313" name="Freeform 87"/>
            <p:cNvSpPr>
              <a:spLocks/>
            </p:cNvSpPr>
            <p:nvPr/>
          </p:nvSpPr>
          <p:spPr bwMode="auto">
            <a:xfrm>
              <a:off x="2180360" y="3486648"/>
              <a:ext cx="823913" cy="38944"/>
            </a:xfrm>
            <a:custGeom>
              <a:avLst/>
              <a:gdLst>
                <a:gd name="T0" fmla="*/ 0 w 519"/>
                <a:gd name="T1" fmla="*/ 13 h 23"/>
                <a:gd name="T2" fmla="*/ 0 w 519"/>
                <a:gd name="T3" fmla="*/ 11 h 23"/>
                <a:gd name="T4" fmla="*/ 519 w 519"/>
                <a:gd name="T5" fmla="*/ 0 h 23"/>
                <a:gd name="T6" fmla="*/ 519 w 519"/>
                <a:gd name="T7" fmla="*/ 23 h 23"/>
                <a:gd name="T8" fmla="*/ 0 w 519"/>
                <a:gd name="T9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9" h="23">
                  <a:moveTo>
                    <a:pt x="0" y="13"/>
                  </a:moveTo>
                  <a:lnTo>
                    <a:pt x="0" y="11"/>
                  </a:lnTo>
                  <a:lnTo>
                    <a:pt x="519" y="0"/>
                  </a:lnTo>
                  <a:lnTo>
                    <a:pt x="519" y="2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4" name="Line 88"/>
            <p:cNvSpPr>
              <a:spLocks noChangeShapeType="1"/>
            </p:cNvSpPr>
            <p:nvPr/>
          </p:nvSpPr>
          <p:spPr bwMode="auto">
            <a:xfrm>
              <a:off x="1737447" y="3506966"/>
              <a:ext cx="438150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5" name="Line 89"/>
            <p:cNvSpPr>
              <a:spLocks noChangeShapeType="1"/>
            </p:cNvSpPr>
            <p:nvPr/>
          </p:nvSpPr>
          <p:spPr bwMode="auto">
            <a:xfrm>
              <a:off x="1732685" y="3449397"/>
              <a:ext cx="0" cy="57569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6" name="Freeform 90"/>
            <p:cNvSpPr>
              <a:spLocks/>
            </p:cNvSpPr>
            <p:nvPr/>
          </p:nvSpPr>
          <p:spPr bwMode="auto">
            <a:xfrm>
              <a:off x="1456460" y="3308860"/>
              <a:ext cx="276225" cy="137150"/>
            </a:xfrm>
            <a:custGeom>
              <a:avLst/>
              <a:gdLst>
                <a:gd name="T0" fmla="*/ 0 w 174"/>
                <a:gd name="T1" fmla="*/ 0 h 81"/>
                <a:gd name="T2" fmla="*/ 0 w 174"/>
                <a:gd name="T3" fmla="*/ 81 h 81"/>
                <a:gd name="T4" fmla="*/ 174 w 174"/>
                <a:gd name="T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81">
                  <a:moveTo>
                    <a:pt x="0" y="0"/>
                  </a:moveTo>
                  <a:lnTo>
                    <a:pt x="0" y="81"/>
                  </a:lnTo>
                  <a:lnTo>
                    <a:pt x="174" y="8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7" name="Freeform 91"/>
            <p:cNvSpPr>
              <a:spLocks/>
            </p:cNvSpPr>
            <p:nvPr/>
          </p:nvSpPr>
          <p:spPr bwMode="auto">
            <a:xfrm>
              <a:off x="1331047" y="3014241"/>
              <a:ext cx="125413" cy="292926"/>
            </a:xfrm>
            <a:custGeom>
              <a:avLst/>
              <a:gdLst>
                <a:gd name="T0" fmla="*/ 0 w 79"/>
                <a:gd name="T1" fmla="*/ 0 h 173"/>
                <a:gd name="T2" fmla="*/ 0 w 79"/>
                <a:gd name="T3" fmla="*/ 173 h 173"/>
                <a:gd name="T4" fmla="*/ 79 w 79"/>
                <a:gd name="T5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73">
                  <a:moveTo>
                    <a:pt x="0" y="0"/>
                  </a:moveTo>
                  <a:lnTo>
                    <a:pt x="0" y="173"/>
                  </a:lnTo>
                  <a:lnTo>
                    <a:pt x="79" y="17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8" name="Freeform 92"/>
            <p:cNvSpPr>
              <a:spLocks/>
            </p:cNvSpPr>
            <p:nvPr/>
          </p:nvSpPr>
          <p:spPr bwMode="auto">
            <a:xfrm>
              <a:off x="1242147" y="2734860"/>
              <a:ext cx="88900" cy="275994"/>
            </a:xfrm>
            <a:custGeom>
              <a:avLst/>
              <a:gdLst>
                <a:gd name="T0" fmla="*/ 0 w 56"/>
                <a:gd name="T1" fmla="*/ 0 h 163"/>
                <a:gd name="T2" fmla="*/ 0 w 56"/>
                <a:gd name="T3" fmla="*/ 163 h 163"/>
                <a:gd name="T4" fmla="*/ 56 w 56"/>
                <a:gd name="T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163">
                  <a:moveTo>
                    <a:pt x="0" y="0"/>
                  </a:moveTo>
                  <a:lnTo>
                    <a:pt x="0" y="163"/>
                  </a:lnTo>
                  <a:lnTo>
                    <a:pt x="56" y="16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19" name="Freeform 93"/>
            <p:cNvSpPr>
              <a:spLocks/>
            </p:cNvSpPr>
            <p:nvPr/>
          </p:nvSpPr>
          <p:spPr bwMode="auto">
            <a:xfrm>
              <a:off x="1146897" y="1984766"/>
              <a:ext cx="95250" cy="748401"/>
            </a:xfrm>
            <a:custGeom>
              <a:avLst/>
              <a:gdLst>
                <a:gd name="T0" fmla="*/ 0 w 60"/>
                <a:gd name="T1" fmla="*/ 0 h 442"/>
                <a:gd name="T2" fmla="*/ 0 w 60"/>
                <a:gd name="T3" fmla="*/ 442 h 442"/>
                <a:gd name="T4" fmla="*/ 60 w 60"/>
                <a:gd name="T5" fmla="*/ 44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442">
                  <a:moveTo>
                    <a:pt x="0" y="0"/>
                  </a:moveTo>
                  <a:lnTo>
                    <a:pt x="0" y="442"/>
                  </a:lnTo>
                  <a:lnTo>
                    <a:pt x="60" y="44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0" name="Line 94"/>
            <p:cNvSpPr>
              <a:spLocks noChangeShapeType="1"/>
            </p:cNvSpPr>
            <p:nvPr/>
          </p:nvSpPr>
          <p:spPr bwMode="auto">
            <a:xfrm>
              <a:off x="1146897" y="1229593"/>
              <a:ext cx="0" cy="750094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1" name="Freeform 95"/>
            <p:cNvSpPr>
              <a:spLocks/>
            </p:cNvSpPr>
            <p:nvPr/>
          </p:nvSpPr>
          <p:spPr bwMode="auto">
            <a:xfrm>
              <a:off x="1102447" y="1981380"/>
              <a:ext cx="44450" cy="1144613"/>
            </a:xfrm>
            <a:custGeom>
              <a:avLst/>
              <a:gdLst>
                <a:gd name="T0" fmla="*/ 0 w 28"/>
                <a:gd name="T1" fmla="*/ 676 h 676"/>
                <a:gd name="T2" fmla="*/ 0 w 28"/>
                <a:gd name="T3" fmla="*/ 0 h 676"/>
                <a:gd name="T4" fmla="*/ 28 w 28"/>
                <a:gd name="T5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76">
                  <a:moveTo>
                    <a:pt x="0" y="676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2" name="Rectangle 96"/>
            <p:cNvSpPr>
              <a:spLocks noChangeArrowheads="1"/>
            </p:cNvSpPr>
            <p:nvPr/>
          </p:nvSpPr>
          <p:spPr bwMode="auto">
            <a:xfrm>
              <a:off x="3051897" y="3588240"/>
              <a:ext cx="176811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E9 </a:t>
              </a:r>
              <a:r>
                <a:rPr lang="en-US" sz="800" i="1" dirty="0" err="1" smtClean="0"/>
                <a:t>Solanum</a:t>
              </a:r>
              <a:r>
                <a:rPr lang="en-US" sz="800" i="1" dirty="0" smtClean="0"/>
                <a:t> </a:t>
              </a:r>
              <a:r>
                <a:rPr lang="en-US" sz="800" i="1" dirty="0" err="1" smtClean="0"/>
                <a:t>lycopersicum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460385112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23" name="Freeform 97"/>
            <p:cNvSpPr>
              <a:spLocks/>
            </p:cNvSpPr>
            <p:nvPr/>
          </p:nvSpPr>
          <p:spPr bwMode="auto">
            <a:xfrm>
              <a:off x="1850160" y="3627184"/>
              <a:ext cx="1196975" cy="55876"/>
            </a:xfrm>
            <a:custGeom>
              <a:avLst/>
              <a:gdLst>
                <a:gd name="T0" fmla="*/ 0 w 754"/>
                <a:gd name="T1" fmla="*/ 33 h 33"/>
                <a:gd name="T2" fmla="*/ 0 w 754"/>
                <a:gd name="T3" fmla="*/ 0 h 33"/>
                <a:gd name="T4" fmla="*/ 754 w 754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4" h="33">
                  <a:moveTo>
                    <a:pt x="0" y="33"/>
                  </a:moveTo>
                  <a:lnTo>
                    <a:pt x="0" y="0"/>
                  </a:lnTo>
                  <a:lnTo>
                    <a:pt x="75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4" name="Rectangle 98"/>
            <p:cNvSpPr>
              <a:spLocks noChangeArrowheads="1"/>
            </p:cNvSpPr>
            <p:nvPr/>
          </p:nvSpPr>
          <p:spPr bwMode="auto">
            <a:xfrm>
              <a:off x="1956522" y="3705072"/>
              <a:ext cx="128721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E9 </a:t>
              </a:r>
              <a:r>
                <a:rPr lang="en-US" sz="800" i="1" dirty="0" err="1"/>
                <a:t>Vitis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vinifera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225458307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25" name="Freeform 99"/>
            <p:cNvSpPr>
              <a:spLocks/>
            </p:cNvSpPr>
            <p:nvPr/>
          </p:nvSpPr>
          <p:spPr bwMode="auto">
            <a:xfrm>
              <a:off x="1850160" y="3688140"/>
              <a:ext cx="101600" cy="55876"/>
            </a:xfrm>
            <a:custGeom>
              <a:avLst/>
              <a:gdLst>
                <a:gd name="T0" fmla="*/ 0 w 64"/>
                <a:gd name="T1" fmla="*/ 0 h 33"/>
                <a:gd name="T2" fmla="*/ 0 w 64"/>
                <a:gd name="T3" fmla="*/ 33 h 33"/>
                <a:gd name="T4" fmla="*/ 64 w 64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" h="33">
                  <a:moveTo>
                    <a:pt x="0" y="0"/>
                  </a:moveTo>
                  <a:lnTo>
                    <a:pt x="0" y="33"/>
                  </a:lnTo>
                  <a:lnTo>
                    <a:pt x="64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6" name="Freeform 100"/>
            <p:cNvSpPr>
              <a:spLocks/>
            </p:cNvSpPr>
            <p:nvPr/>
          </p:nvSpPr>
          <p:spPr bwMode="auto">
            <a:xfrm>
              <a:off x="1713635" y="3686447"/>
              <a:ext cx="136525" cy="84661"/>
            </a:xfrm>
            <a:custGeom>
              <a:avLst/>
              <a:gdLst>
                <a:gd name="T0" fmla="*/ 0 w 86"/>
                <a:gd name="T1" fmla="*/ 50 h 50"/>
                <a:gd name="T2" fmla="*/ 0 w 86"/>
                <a:gd name="T3" fmla="*/ 0 h 50"/>
                <a:gd name="T4" fmla="*/ 86 w 86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50">
                  <a:moveTo>
                    <a:pt x="0" y="50"/>
                  </a:moveTo>
                  <a:lnTo>
                    <a:pt x="0" y="0"/>
                  </a:lnTo>
                  <a:lnTo>
                    <a:pt x="8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7" name="Rectangle 101"/>
            <p:cNvSpPr>
              <a:spLocks noChangeArrowheads="1"/>
            </p:cNvSpPr>
            <p:nvPr/>
          </p:nvSpPr>
          <p:spPr bwMode="auto">
            <a:xfrm>
              <a:off x="2054947" y="3820211"/>
              <a:ext cx="150682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E9 </a:t>
              </a:r>
              <a:r>
                <a:rPr lang="en-US" sz="800" i="1" dirty="0" err="1"/>
                <a:t>Aegilops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tauschii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475610817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28" name="Freeform 102"/>
            <p:cNvSpPr>
              <a:spLocks/>
            </p:cNvSpPr>
            <p:nvPr/>
          </p:nvSpPr>
          <p:spPr bwMode="auto">
            <a:xfrm>
              <a:off x="1713635" y="3776187"/>
              <a:ext cx="336550" cy="84661"/>
            </a:xfrm>
            <a:custGeom>
              <a:avLst/>
              <a:gdLst>
                <a:gd name="T0" fmla="*/ 0 w 212"/>
                <a:gd name="T1" fmla="*/ 0 h 50"/>
                <a:gd name="T2" fmla="*/ 0 w 212"/>
                <a:gd name="T3" fmla="*/ 50 h 50"/>
                <a:gd name="T4" fmla="*/ 212 w 212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50">
                  <a:moveTo>
                    <a:pt x="0" y="0"/>
                  </a:moveTo>
                  <a:lnTo>
                    <a:pt x="0" y="50"/>
                  </a:lnTo>
                  <a:lnTo>
                    <a:pt x="212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29" name="Freeform 103"/>
            <p:cNvSpPr>
              <a:spLocks/>
            </p:cNvSpPr>
            <p:nvPr/>
          </p:nvSpPr>
          <p:spPr bwMode="auto">
            <a:xfrm>
              <a:off x="1542185" y="3772801"/>
              <a:ext cx="171450" cy="99900"/>
            </a:xfrm>
            <a:custGeom>
              <a:avLst/>
              <a:gdLst>
                <a:gd name="T0" fmla="*/ 0 w 108"/>
                <a:gd name="T1" fmla="*/ 59 h 59"/>
                <a:gd name="T2" fmla="*/ 0 w 108"/>
                <a:gd name="T3" fmla="*/ 0 h 59"/>
                <a:gd name="T4" fmla="*/ 108 w 108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8" h="59">
                  <a:moveTo>
                    <a:pt x="0" y="59"/>
                  </a:moveTo>
                  <a:lnTo>
                    <a:pt x="0" y="0"/>
                  </a:lnTo>
                  <a:lnTo>
                    <a:pt x="10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0" name="Rectangle 104"/>
            <p:cNvSpPr>
              <a:spLocks noChangeArrowheads="1"/>
            </p:cNvSpPr>
            <p:nvPr/>
          </p:nvSpPr>
          <p:spPr bwMode="auto">
            <a:xfrm>
              <a:off x="2064472" y="3937043"/>
              <a:ext cx="205985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Dictyostelium</a:t>
              </a:r>
              <a:r>
                <a:rPr lang="en-US" sz="800" dirty="0"/>
                <a:t> </a:t>
              </a:r>
              <a:r>
                <a:rPr lang="en-US" sz="800" i="1" dirty="0" err="1"/>
                <a:t>discoideum</a:t>
              </a:r>
              <a:r>
                <a:rPr lang="en-US" sz="800" dirty="0"/>
                <a:t> </a:t>
              </a:r>
              <a:r>
                <a:rPr lang="en-US" sz="800" dirty="0" smtClean="0"/>
                <a:t>AX4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66800487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31" name="Freeform 105"/>
            <p:cNvSpPr>
              <a:spLocks/>
            </p:cNvSpPr>
            <p:nvPr/>
          </p:nvSpPr>
          <p:spPr bwMode="auto">
            <a:xfrm>
              <a:off x="1542185" y="3877780"/>
              <a:ext cx="517525" cy="98206"/>
            </a:xfrm>
            <a:custGeom>
              <a:avLst/>
              <a:gdLst>
                <a:gd name="T0" fmla="*/ 0 w 326"/>
                <a:gd name="T1" fmla="*/ 0 h 58"/>
                <a:gd name="T2" fmla="*/ 0 w 326"/>
                <a:gd name="T3" fmla="*/ 58 h 58"/>
                <a:gd name="T4" fmla="*/ 326 w 326"/>
                <a:gd name="T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" h="58">
                  <a:moveTo>
                    <a:pt x="0" y="0"/>
                  </a:moveTo>
                  <a:lnTo>
                    <a:pt x="0" y="58"/>
                  </a:lnTo>
                  <a:lnTo>
                    <a:pt x="326" y="5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2" name="Freeform 106"/>
            <p:cNvSpPr>
              <a:spLocks/>
            </p:cNvSpPr>
            <p:nvPr/>
          </p:nvSpPr>
          <p:spPr bwMode="auto">
            <a:xfrm>
              <a:off x="1242147" y="3874394"/>
              <a:ext cx="300038" cy="135457"/>
            </a:xfrm>
            <a:custGeom>
              <a:avLst/>
              <a:gdLst>
                <a:gd name="T0" fmla="*/ 0 w 189"/>
                <a:gd name="T1" fmla="*/ 80 h 80"/>
                <a:gd name="T2" fmla="*/ 0 w 189"/>
                <a:gd name="T3" fmla="*/ 0 h 80"/>
                <a:gd name="T4" fmla="*/ 189 w 189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9" h="80">
                  <a:moveTo>
                    <a:pt x="0" y="80"/>
                  </a:moveTo>
                  <a:lnTo>
                    <a:pt x="0" y="0"/>
                  </a:lnTo>
                  <a:lnTo>
                    <a:pt x="18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3" name="Rectangle 107"/>
            <p:cNvSpPr>
              <a:spLocks noChangeArrowheads="1"/>
            </p:cNvSpPr>
            <p:nvPr/>
          </p:nvSpPr>
          <p:spPr bwMode="auto">
            <a:xfrm>
              <a:off x="2809010" y="4052181"/>
              <a:ext cx="187070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Dictyostelium</a:t>
              </a:r>
              <a:r>
                <a:rPr lang="en-US" sz="800" dirty="0"/>
                <a:t> </a:t>
              </a:r>
              <a:r>
                <a:rPr lang="en-US" sz="800" i="1" dirty="0" err="1" smtClean="0"/>
                <a:t>purpureum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330803197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34" name="Freeform 108"/>
            <p:cNvSpPr>
              <a:spLocks/>
            </p:cNvSpPr>
            <p:nvPr/>
          </p:nvSpPr>
          <p:spPr bwMode="auto">
            <a:xfrm>
              <a:off x="1370735" y="4092818"/>
              <a:ext cx="1433513" cy="55876"/>
            </a:xfrm>
            <a:custGeom>
              <a:avLst/>
              <a:gdLst>
                <a:gd name="T0" fmla="*/ 0 w 903"/>
                <a:gd name="T1" fmla="*/ 33 h 33"/>
                <a:gd name="T2" fmla="*/ 0 w 903"/>
                <a:gd name="T3" fmla="*/ 0 h 33"/>
                <a:gd name="T4" fmla="*/ 903 w 903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3" h="33">
                  <a:moveTo>
                    <a:pt x="0" y="33"/>
                  </a:moveTo>
                  <a:lnTo>
                    <a:pt x="0" y="0"/>
                  </a:lnTo>
                  <a:lnTo>
                    <a:pt x="90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5" name="Rectangle 109"/>
            <p:cNvSpPr>
              <a:spLocks noChangeArrowheads="1"/>
            </p:cNvSpPr>
            <p:nvPr/>
          </p:nvSpPr>
          <p:spPr bwMode="auto">
            <a:xfrm>
              <a:off x="2018435" y="4169013"/>
              <a:ext cx="172483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E8 </a:t>
              </a:r>
              <a:r>
                <a:rPr lang="en-US" sz="800" i="1" dirty="0" err="1"/>
                <a:t>Albugo</a:t>
              </a:r>
              <a:r>
                <a:rPr lang="en-US" sz="800" i="1" dirty="0"/>
                <a:t> </a:t>
              </a:r>
              <a:r>
                <a:rPr lang="en-US" sz="800" i="1" dirty="0" err="1"/>
                <a:t>laibachii</a:t>
              </a:r>
              <a:r>
                <a:rPr lang="en-US" sz="800" i="1" dirty="0"/>
                <a:t> </a:t>
              </a:r>
              <a:r>
                <a:rPr lang="en-US" sz="800" dirty="0" smtClean="0"/>
                <a:t>Nc14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325191295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36" name="Freeform 110"/>
            <p:cNvSpPr>
              <a:spLocks/>
            </p:cNvSpPr>
            <p:nvPr/>
          </p:nvSpPr>
          <p:spPr bwMode="auto">
            <a:xfrm>
              <a:off x="1370735" y="4153774"/>
              <a:ext cx="642938" cy="54183"/>
            </a:xfrm>
            <a:custGeom>
              <a:avLst/>
              <a:gdLst>
                <a:gd name="T0" fmla="*/ 0 w 405"/>
                <a:gd name="T1" fmla="*/ 0 h 32"/>
                <a:gd name="T2" fmla="*/ 0 w 405"/>
                <a:gd name="T3" fmla="*/ 32 h 32"/>
                <a:gd name="T4" fmla="*/ 405 w 405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" h="32">
                  <a:moveTo>
                    <a:pt x="0" y="0"/>
                  </a:moveTo>
                  <a:lnTo>
                    <a:pt x="0" y="32"/>
                  </a:lnTo>
                  <a:lnTo>
                    <a:pt x="405" y="3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7" name="Freeform 111"/>
            <p:cNvSpPr>
              <a:spLocks/>
            </p:cNvSpPr>
            <p:nvPr/>
          </p:nvSpPr>
          <p:spPr bwMode="auto">
            <a:xfrm>
              <a:off x="1242147" y="4014930"/>
              <a:ext cx="128588" cy="135457"/>
            </a:xfrm>
            <a:custGeom>
              <a:avLst/>
              <a:gdLst>
                <a:gd name="T0" fmla="*/ 0 w 81"/>
                <a:gd name="T1" fmla="*/ 0 h 80"/>
                <a:gd name="T2" fmla="*/ 0 w 81"/>
                <a:gd name="T3" fmla="*/ 80 h 80"/>
                <a:gd name="T4" fmla="*/ 81 w 81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80">
                  <a:moveTo>
                    <a:pt x="0" y="0"/>
                  </a:moveTo>
                  <a:lnTo>
                    <a:pt x="0" y="80"/>
                  </a:lnTo>
                  <a:lnTo>
                    <a:pt x="81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8" name="Freeform 112"/>
            <p:cNvSpPr>
              <a:spLocks/>
            </p:cNvSpPr>
            <p:nvPr/>
          </p:nvSpPr>
          <p:spPr bwMode="auto">
            <a:xfrm>
              <a:off x="1173885" y="4013237"/>
              <a:ext cx="68263" cy="259062"/>
            </a:xfrm>
            <a:custGeom>
              <a:avLst/>
              <a:gdLst>
                <a:gd name="T0" fmla="*/ 0 w 43"/>
                <a:gd name="T1" fmla="*/ 153 h 153"/>
                <a:gd name="T2" fmla="*/ 0 w 43"/>
                <a:gd name="T3" fmla="*/ 0 h 153"/>
                <a:gd name="T4" fmla="*/ 43 w 43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153">
                  <a:moveTo>
                    <a:pt x="0" y="153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39" name="Rectangle 113"/>
            <p:cNvSpPr>
              <a:spLocks noChangeArrowheads="1"/>
            </p:cNvSpPr>
            <p:nvPr/>
          </p:nvSpPr>
          <p:spPr bwMode="auto">
            <a:xfrm>
              <a:off x="2521672" y="4285845"/>
              <a:ext cx="71493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env134384371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40" name="Freeform 114"/>
            <p:cNvSpPr>
              <a:spLocks/>
            </p:cNvSpPr>
            <p:nvPr/>
          </p:nvSpPr>
          <p:spPr bwMode="auto">
            <a:xfrm>
              <a:off x="1246910" y="4324789"/>
              <a:ext cx="1270000" cy="208265"/>
            </a:xfrm>
            <a:custGeom>
              <a:avLst/>
              <a:gdLst>
                <a:gd name="T0" fmla="*/ 0 w 800"/>
                <a:gd name="T1" fmla="*/ 123 h 123"/>
                <a:gd name="T2" fmla="*/ 0 w 800"/>
                <a:gd name="T3" fmla="*/ 0 h 123"/>
                <a:gd name="T4" fmla="*/ 800 w 800"/>
                <a:gd name="T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0" h="123">
                  <a:moveTo>
                    <a:pt x="0" y="123"/>
                  </a:moveTo>
                  <a:lnTo>
                    <a:pt x="0" y="0"/>
                  </a:lnTo>
                  <a:lnTo>
                    <a:pt x="80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41" name="Rectangle 115"/>
            <p:cNvSpPr>
              <a:spLocks noChangeArrowheads="1"/>
            </p:cNvSpPr>
            <p:nvPr/>
          </p:nvSpPr>
          <p:spPr bwMode="auto">
            <a:xfrm>
              <a:off x="2197822" y="4400983"/>
              <a:ext cx="71493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env135065341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42" name="Freeform 116"/>
            <p:cNvSpPr>
              <a:spLocks/>
            </p:cNvSpPr>
            <p:nvPr/>
          </p:nvSpPr>
          <p:spPr bwMode="auto">
            <a:xfrm>
              <a:off x="1246910" y="4441620"/>
              <a:ext cx="946150" cy="149003"/>
            </a:xfrm>
            <a:custGeom>
              <a:avLst/>
              <a:gdLst>
                <a:gd name="T0" fmla="*/ 0 w 596"/>
                <a:gd name="T1" fmla="*/ 88 h 88"/>
                <a:gd name="T2" fmla="*/ 0 w 596"/>
                <a:gd name="T3" fmla="*/ 0 h 88"/>
                <a:gd name="T4" fmla="*/ 596 w 596"/>
                <a:gd name="T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6" h="88">
                  <a:moveTo>
                    <a:pt x="0" y="88"/>
                  </a:moveTo>
                  <a:lnTo>
                    <a:pt x="0" y="0"/>
                  </a:lnTo>
                  <a:lnTo>
                    <a:pt x="59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43" name="Rectangle 117"/>
            <p:cNvSpPr>
              <a:spLocks noChangeArrowheads="1"/>
            </p:cNvSpPr>
            <p:nvPr/>
          </p:nvSpPr>
          <p:spPr bwMode="auto">
            <a:xfrm>
              <a:off x="2251797" y="4517815"/>
              <a:ext cx="229870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 smtClean="0"/>
                <a:t>Acanthamoeba</a:t>
              </a:r>
              <a:r>
                <a:rPr lang="en-US" sz="800" i="1" dirty="0" smtClean="0"/>
                <a:t> </a:t>
              </a:r>
              <a:r>
                <a:rPr lang="en-US" sz="800" i="1" dirty="0" err="1" smtClean="0"/>
                <a:t>castellanii</a:t>
              </a:r>
              <a:r>
                <a:rPr lang="en-US" sz="800" i="1" dirty="0" smtClean="0"/>
                <a:t> </a:t>
              </a:r>
              <a:r>
                <a:rPr lang="en-US" sz="800" dirty="0" smtClean="0"/>
                <a:t>str</a:t>
              </a:r>
              <a:r>
                <a:rPr lang="en-US" sz="800" dirty="0"/>
                <a:t>. </a:t>
              </a:r>
              <a:r>
                <a:rPr lang="en-US" sz="800" dirty="0" smtClean="0"/>
                <a:t>Neff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470410577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44" name="Freeform 118"/>
            <p:cNvSpPr>
              <a:spLocks/>
            </p:cNvSpPr>
            <p:nvPr/>
          </p:nvSpPr>
          <p:spPr bwMode="auto">
            <a:xfrm>
              <a:off x="1445347" y="4556759"/>
              <a:ext cx="801688" cy="55876"/>
            </a:xfrm>
            <a:custGeom>
              <a:avLst/>
              <a:gdLst>
                <a:gd name="T0" fmla="*/ 0 w 505"/>
                <a:gd name="T1" fmla="*/ 33 h 33"/>
                <a:gd name="T2" fmla="*/ 0 w 505"/>
                <a:gd name="T3" fmla="*/ 0 h 33"/>
                <a:gd name="T4" fmla="*/ 505 w 50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5" h="33">
                  <a:moveTo>
                    <a:pt x="0" y="33"/>
                  </a:moveTo>
                  <a:lnTo>
                    <a:pt x="0" y="0"/>
                  </a:lnTo>
                  <a:lnTo>
                    <a:pt x="5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45" name="Rectangle 119"/>
            <p:cNvSpPr>
              <a:spLocks noChangeArrowheads="1"/>
            </p:cNvSpPr>
            <p:nvPr/>
          </p:nvSpPr>
          <p:spPr bwMode="auto">
            <a:xfrm>
              <a:off x="1921597" y="4634647"/>
              <a:ext cx="179055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Capsaspora</a:t>
              </a:r>
              <a:r>
                <a:rPr lang="en-US" sz="800" i="1" dirty="0"/>
                <a:t> </a:t>
              </a:r>
              <a:r>
                <a:rPr lang="en-US" sz="800" i="1" dirty="0" err="1"/>
                <a:t>owczarzaki</a:t>
              </a:r>
              <a:r>
                <a:rPr lang="en-US" sz="800" i="1" dirty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470309959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46" name="Freeform 120"/>
            <p:cNvSpPr>
              <a:spLocks/>
            </p:cNvSpPr>
            <p:nvPr/>
          </p:nvSpPr>
          <p:spPr bwMode="auto">
            <a:xfrm>
              <a:off x="1445347" y="4617715"/>
              <a:ext cx="471488" cy="55876"/>
            </a:xfrm>
            <a:custGeom>
              <a:avLst/>
              <a:gdLst>
                <a:gd name="T0" fmla="*/ 0 w 297"/>
                <a:gd name="T1" fmla="*/ 0 h 33"/>
                <a:gd name="T2" fmla="*/ 0 w 297"/>
                <a:gd name="T3" fmla="*/ 33 h 33"/>
                <a:gd name="T4" fmla="*/ 297 w 297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7" h="33">
                  <a:moveTo>
                    <a:pt x="0" y="0"/>
                  </a:moveTo>
                  <a:lnTo>
                    <a:pt x="0" y="33"/>
                  </a:lnTo>
                  <a:lnTo>
                    <a:pt x="297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47" name="Freeform 121"/>
            <p:cNvSpPr>
              <a:spLocks/>
            </p:cNvSpPr>
            <p:nvPr/>
          </p:nvSpPr>
          <p:spPr bwMode="auto">
            <a:xfrm>
              <a:off x="1335810" y="4616022"/>
              <a:ext cx="109538" cy="126991"/>
            </a:xfrm>
            <a:custGeom>
              <a:avLst/>
              <a:gdLst>
                <a:gd name="T0" fmla="*/ 0 w 69"/>
                <a:gd name="T1" fmla="*/ 75 h 75"/>
                <a:gd name="T2" fmla="*/ 0 w 69"/>
                <a:gd name="T3" fmla="*/ 0 h 75"/>
                <a:gd name="T4" fmla="*/ 69 w 69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75">
                  <a:moveTo>
                    <a:pt x="0" y="75"/>
                  </a:moveTo>
                  <a:lnTo>
                    <a:pt x="0" y="0"/>
                  </a:lnTo>
                  <a:lnTo>
                    <a:pt x="6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48" name="Rectangle 122"/>
            <p:cNvSpPr>
              <a:spLocks noChangeArrowheads="1"/>
            </p:cNvSpPr>
            <p:nvPr/>
          </p:nvSpPr>
          <p:spPr bwMode="auto">
            <a:xfrm>
              <a:off x="2435947" y="4749785"/>
              <a:ext cx="186429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Monosiga</a:t>
              </a:r>
              <a:r>
                <a:rPr lang="en-US" sz="800" i="1" dirty="0"/>
                <a:t> </a:t>
              </a:r>
              <a:r>
                <a:rPr lang="en-US" sz="800" i="1" dirty="0" err="1"/>
                <a:t>brevicollis</a:t>
              </a:r>
              <a:r>
                <a:rPr lang="en-US" sz="800" i="1" dirty="0"/>
                <a:t> </a:t>
              </a:r>
              <a:r>
                <a:rPr lang="en-US" sz="800" dirty="0" smtClean="0"/>
                <a:t>MX1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167520908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49" name="Freeform 123"/>
            <p:cNvSpPr>
              <a:spLocks/>
            </p:cNvSpPr>
            <p:nvPr/>
          </p:nvSpPr>
          <p:spPr bwMode="auto">
            <a:xfrm>
              <a:off x="1685060" y="4790423"/>
              <a:ext cx="746125" cy="84661"/>
            </a:xfrm>
            <a:custGeom>
              <a:avLst/>
              <a:gdLst>
                <a:gd name="T0" fmla="*/ 0 w 470"/>
                <a:gd name="T1" fmla="*/ 50 h 50"/>
                <a:gd name="T2" fmla="*/ 0 w 470"/>
                <a:gd name="T3" fmla="*/ 0 h 50"/>
                <a:gd name="T4" fmla="*/ 470 w 470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0" h="50">
                  <a:moveTo>
                    <a:pt x="0" y="50"/>
                  </a:moveTo>
                  <a:lnTo>
                    <a:pt x="0" y="0"/>
                  </a:lnTo>
                  <a:lnTo>
                    <a:pt x="47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1" name="Freeform 125"/>
            <p:cNvSpPr>
              <a:spLocks/>
            </p:cNvSpPr>
            <p:nvPr/>
          </p:nvSpPr>
          <p:spPr bwMode="auto">
            <a:xfrm>
              <a:off x="2547072" y="4948428"/>
              <a:ext cx="67541" cy="90302"/>
            </a:xfrm>
            <a:custGeom>
              <a:avLst/>
              <a:gdLst>
                <a:gd name="T0" fmla="*/ 0 w 45"/>
                <a:gd name="T1" fmla="*/ 33 h 33"/>
                <a:gd name="T2" fmla="*/ 0 w 45"/>
                <a:gd name="T3" fmla="*/ 0 h 33"/>
                <a:gd name="T4" fmla="*/ 45 w 45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3">
                  <a:moveTo>
                    <a:pt x="0" y="33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3" name="Freeform 127"/>
            <p:cNvSpPr>
              <a:spLocks/>
            </p:cNvSpPr>
            <p:nvPr/>
          </p:nvSpPr>
          <p:spPr bwMode="auto">
            <a:xfrm>
              <a:off x="2547072" y="5028436"/>
              <a:ext cx="266700" cy="55876"/>
            </a:xfrm>
            <a:custGeom>
              <a:avLst/>
              <a:gdLst>
                <a:gd name="T0" fmla="*/ 0 w 168"/>
                <a:gd name="T1" fmla="*/ 0 h 33"/>
                <a:gd name="T2" fmla="*/ 0 w 168"/>
                <a:gd name="T3" fmla="*/ 33 h 33"/>
                <a:gd name="T4" fmla="*/ 168 w 168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33">
                  <a:moveTo>
                    <a:pt x="0" y="0"/>
                  </a:moveTo>
                  <a:lnTo>
                    <a:pt x="0" y="33"/>
                  </a:lnTo>
                  <a:lnTo>
                    <a:pt x="168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4" name="Freeform 128"/>
            <p:cNvSpPr>
              <a:spLocks/>
            </p:cNvSpPr>
            <p:nvPr/>
          </p:nvSpPr>
          <p:spPr bwMode="auto">
            <a:xfrm>
              <a:off x="1685060" y="4880163"/>
              <a:ext cx="862013" cy="134750"/>
            </a:xfrm>
            <a:custGeom>
              <a:avLst/>
              <a:gdLst>
                <a:gd name="T0" fmla="*/ 0 w 543"/>
                <a:gd name="T1" fmla="*/ 0 h 50"/>
                <a:gd name="T2" fmla="*/ 0 w 543"/>
                <a:gd name="T3" fmla="*/ 50 h 50"/>
                <a:gd name="T4" fmla="*/ 543 w 543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3" h="50">
                  <a:moveTo>
                    <a:pt x="0" y="0"/>
                  </a:moveTo>
                  <a:lnTo>
                    <a:pt x="0" y="50"/>
                  </a:lnTo>
                  <a:lnTo>
                    <a:pt x="543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5" name="Freeform 129"/>
            <p:cNvSpPr>
              <a:spLocks/>
            </p:cNvSpPr>
            <p:nvPr/>
          </p:nvSpPr>
          <p:spPr bwMode="auto">
            <a:xfrm>
              <a:off x="1335810" y="4748092"/>
              <a:ext cx="349250" cy="128684"/>
            </a:xfrm>
            <a:custGeom>
              <a:avLst/>
              <a:gdLst>
                <a:gd name="T0" fmla="*/ 0 w 220"/>
                <a:gd name="T1" fmla="*/ 0 h 76"/>
                <a:gd name="T2" fmla="*/ 0 w 220"/>
                <a:gd name="T3" fmla="*/ 76 h 76"/>
                <a:gd name="T4" fmla="*/ 220 w 220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76">
                  <a:moveTo>
                    <a:pt x="0" y="0"/>
                  </a:moveTo>
                  <a:lnTo>
                    <a:pt x="0" y="76"/>
                  </a:lnTo>
                  <a:lnTo>
                    <a:pt x="220" y="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6" name="Freeform 130"/>
            <p:cNvSpPr>
              <a:spLocks/>
            </p:cNvSpPr>
            <p:nvPr/>
          </p:nvSpPr>
          <p:spPr bwMode="auto">
            <a:xfrm>
              <a:off x="1246910" y="4595703"/>
              <a:ext cx="88900" cy="150696"/>
            </a:xfrm>
            <a:custGeom>
              <a:avLst/>
              <a:gdLst>
                <a:gd name="T0" fmla="*/ 0 w 56"/>
                <a:gd name="T1" fmla="*/ 0 h 89"/>
                <a:gd name="T2" fmla="*/ 0 w 56"/>
                <a:gd name="T3" fmla="*/ 89 h 89"/>
                <a:gd name="T4" fmla="*/ 56 w 56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89">
                  <a:moveTo>
                    <a:pt x="0" y="0"/>
                  </a:moveTo>
                  <a:lnTo>
                    <a:pt x="0" y="89"/>
                  </a:lnTo>
                  <a:lnTo>
                    <a:pt x="56" y="8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7" name="Line 131"/>
            <p:cNvSpPr>
              <a:spLocks noChangeShapeType="1"/>
            </p:cNvSpPr>
            <p:nvPr/>
          </p:nvSpPr>
          <p:spPr bwMode="auto">
            <a:xfrm>
              <a:off x="1246910" y="4538134"/>
              <a:ext cx="0" cy="20826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8" name="Freeform 132"/>
            <p:cNvSpPr>
              <a:spLocks/>
            </p:cNvSpPr>
            <p:nvPr/>
          </p:nvSpPr>
          <p:spPr bwMode="auto">
            <a:xfrm>
              <a:off x="1173885" y="4277379"/>
              <a:ext cx="73025" cy="257369"/>
            </a:xfrm>
            <a:custGeom>
              <a:avLst/>
              <a:gdLst>
                <a:gd name="T0" fmla="*/ 0 w 46"/>
                <a:gd name="T1" fmla="*/ 0 h 152"/>
                <a:gd name="T2" fmla="*/ 0 w 46"/>
                <a:gd name="T3" fmla="*/ 152 h 152"/>
                <a:gd name="T4" fmla="*/ 46 w 46"/>
                <a:gd name="T5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52">
                  <a:moveTo>
                    <a:pt x="0" y="0"/>
                  </a:moveTo>
                  <a:lnTo>
                    <a:pt x="0" y="152"/>
                  </a:lnTo>
                  <a:lnTo>
                    <a:pt x="46" y="15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59" name="Freeform 133"/>
            <p:cNvSpPr>
              <a:spLocks/>
            </p:cNvSpPr>
            <p:nvPr/>
          </p:nvSpPr>
          <p:spPr bwMode="auto">
            <a:xfrm>
              <a:off x="1102447" y="3131073"/>
              <a:ext cx="71438" cy="1142920"/>
            </a:xfrm>
            <a:custGeom>
              <a:avLst/>
              <a:gdLst>
                <a:gd name="T0" fmla="*/ 0 w 45"/>
                <a:gd name="T1" fmla="*/ 0 h 675"/>
                <a:gd name="T2" fmla="*/ 0 w 45"/>
                <a:gd name="T3" fmla="*/ 675 h 675"/>
                <a:gd name="T4" fmla="*/ 45 w 45"/>
                <a:gd name="T5" fmla="*/ 67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675">
                  <a:moveTo>
                    <a:pt x="0" y="0"/>
                  </a:moveTo>
                  <a:lnTo>
                    <a:pt x="0" y="675"/>
                  </a:lnTo>
                  <a:lnTo>
                    <a:pt x="45" y="67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0" name="Freeform 134"/>
            <p:cNvSpPr>
              <a:spLocks/>
            </p:cNvSpPr>
            <p:nvPr/>
          </p:nvSpPr>
          <p:spPr bwMode="auto">
            <a:xfrm>
              <a:off x="951635" y="3127686"/>
              <a:ext cx="150813" cy="1007463"/>
            </a:xfrm>
            <a:custGeom>
              <a:avLst/>
              <a:gdLst>
                <a:gd name="T0" fmla="*/ 0 w 95"/>
                <a:gd name="T1" fmla="*/ 595 h 595"/>
                <a:gd name="T2" fmla="*/ 0 w 95"/>
                <a:gd name="T3" fmla="*/ 0 h 595"/>
                <a:gd name="T4" fmla="*/ 95 w 95"/>
                <a:gd name="T5" fmla="*/ 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595">
                  <a:moveTo>
                    <a:pt x="0" y="595"/>
                  </a:moveTo>
                  <a:lnTo>
                    <a:pt x="0" y="0"/>
                  </a:lnTo>
                  <a:lnTo>
                    <a:pt x="9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1" name="Rectangle 135"/>
            <p:cNvSpPr>
              <a:spLocks noChangeArrowheads="1"/>
            </p:cNvSpPr>
            <p:nvPr/>
          </p:nvSpPr>
          <p:spPr bwMode="auto">
            <a:xfrm>
              <a:off x="2064472" y="5112133"/>
              <a:ext cx="63799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Opisthokonta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362" name="Freeform 136"/>
            <p:cNvSpPr>
              <a:spLocks/>
            </p:cNvSpPr>
            <p:nvPr/>
          </p:nvSpPr>
          <p:spPr bwMode="auto">
            <a:xfrm>
              <a:off x="1099272" y="5085042"/>
              <a:ext cx="960438" cy="125298"/>
            </a:xfrm>
            <a:custGeom>
              <a:avLst/>
              <a:gdLst>
                <a:gd name="T0" fmla="*/ 0 w 605"/>
                <a:gd name="T1" fmla="*/ 38 h 74"/>
                <a:gd name="T2" fmla="*/ 0 w 605"/>
                <a:gd name="T3" fmla="*/ 37 h 74"/>
                <a:gd name="T4" fmla="*/ 605 w 605"/>
                <a:gd name="T5" fmla="*/ 0 h 74"/>
                <a:gd name="T6" fmla="*/ 605 w 605"/>
                <a:gd name="T7" fmla="*/ 74 h 74"/>
                <a:gd name="T8" fmla="*/ 0 w 605"/>
                <a:gd name="T9" fmla="*/ 3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5" h="74">
                  <a:moveTo>
                    <a:pt x="0" y="38"/>
                  </a:moveTo>
                  <a:lnTo>
                    <a:pt x="0" y="37"/>
                  </a:lnTo>
                  <a:lnTo>
                    <a:pt x="605" y="0"/>
                  </a:lnTo>
                  <a:lnTo>
                    <a:pt x="605" y="74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3" name="Line 137"/>
            <p:cNvSpPr>
              <a:spLocks noChangeShapeType="1"/>
            </p:cNvSpPr>
            <p:nvPr/>
          </p:nvSpPr>
          <p:spPr bwMode="auto">
            <a:xfrm>
              <a:off x="956397" y="5147691"/>
              <a:ext cx="13811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4" name="Line 138"/>
            <p:cNvSpPr>
              <a:spLocks noChangeShapeType="1"/>
            </p:cNvSpPr>
            <p:nvPr/>
          </p:nvSpPr>
          <p:spPr bwMode="auto">
            <a:xfrm>
              <a:off x="951635" y="4140228"/>
              <a:ext cx="0" cy="1007463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5" name="Freeform 139"/>
            <p:cNvSpPr>
              <a:spLocks/>
            </p:cNvSpPr>
            <p:nvPr/>
          </p:nvSpPr>
          <p:spPr bwMode="auto">
            <a:xfrm>
              <a:off x="845272" y="4136842"/>
              <a:ext cx="106363" cy="638342"/>
            </a:xfrm>
            <a:custGeom>
              <a:avLst/>
              <a:gdLst>
                <a:gd name="T0" fmla="*/ 0 w 67"/>
                <a:gd name="T1" fmla="*/ 377 h 377"/>
                <a:gd name="T2" fmla="*/ 0 w 67"/>
                <a:gd name="T3" fmla="*/ 0 h 377"/>
                <a:gd name="T4" fmla="*/ 67 w 67"/>
                <a:gd name="T5" fmla="*/ 0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" h="377">
                  <a:moveTo>
                    <a:pt x="0" y="377"/>
                  </a:moveTo>
                  <a:lnTo>
                    <a:pt x="0" y="0"/>
                  </a:lnTo>
                  <a:lnTo>
                    <a:pt x="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6" name="Rectangle 140"/>
            <p:cNvSpPr>
              <a:spLocks noChangeArrowheads="1"/>
            </p:cNvSpPr>
            <p:nvPr/>
          </p:nvSpPr>
          <p:spPr bwMode="auto">
            <a:xfrm>
              <a:off x="2670897" y="5234045"/>
              <a:ext cx="199894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d2 </a:t>
              </a:r>
              <a:r>
                <a:rPr lang="en-US" sz="800" i="1" dirty="0" err="1"/>
                <a:t>Agrotis</a:t>
              </a:r>
              <a:r>
                <a:rPr lang="en-US" sz="800" i="1" dirty="0"/>
                <a:t> </a:t>
              </a:r>
              <a:r>
                <a:rPr lang="en-US" sz="800" i="1" dirty="0" err="1"/>
                <a:t>segetum</a:t>
              </a:r>
              <a:r>
                <a:rPr lang="en-US" sz="800" i="1" dirty="0"/>
                <a:t> </a:t>
              </a:r>
              <a:r>
                <a:rPr lang="en-US" sz="800" dirty="0" err="1" smtClean="0"/>
                <a:t>granulovirus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46309437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67" name="Freeform 141"/>
            <p:cNvSpPr>
              <a:spLocks/>
            </p:cNvSpPr>
            <p:nvPr/>
          </p:nvSpPr>
          <p:spPr bwMode="auto">
            <a:xfrm>
              <a:off x="1121497" y="5274682"/>
              <a:ext cx="1544638" cy="142230"/>
            </a:xfrm>
            <a:custGeom>
              <a:avLst/>
              <a:gdLst>
                <a:gd name="T0" fmla="*/ 0 w 973"/>
                <a:gd name="T1" fmla="*/ 84 h 84"/>
                <a:gd name="T2" fmla="*/ 0 w 973"/>
                <a:gd name="T3" fmla="*/ 0 h 84"/>
                <a:gd name="T4" fmla="*/ 973 w 973"/>
                <a:gd name="T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3" h="84">
                  <a:moveTo>
                    <a:pt x="0" y="84"/>
                  </a:moveTo>
                  <a:lnTo>
                    <a:pt x="0" y="0"/>
                  </a:lnTo>
                  <a:lnTo>
                    <a:pt x="9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68" name="Rectangle 142"/>
            <p:cNvSpPr>
              <a:spLocks noChangeArrowheads="1"/>
            </p:cNvSpPr>
            <p:nvPr/>
          </p:nvSpPr>
          <p:spPr bwMode="auto">
            <a:xfrm>
              <a:off x="3628160" y="5350877"/>
              <a:ext cx="190116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Ec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Tetrahymena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thermophila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146182034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69" name="Freeform 143"/>
            <p:cNvSpPr>
              <a:spLocks/>
            </p:cNvSpPr>
            <p:nvPr/>
          </p:nvSpPr>
          <p:spPr bwMode="auto">
            <a:xfrm>
              <a:off x="1661247" y="5389821"/>
              <a:ext cx="1962150" cy="55876"/>
            </a:xfrm>
            <a:custGeom>
              <a:avLst/>
              <a:gdLst>
                <a:gd name="T0" fmla="*/ 0 w 1236"/>
                <a:gd name="T1" fmla="*/ 33 h 33"/>
                <a:gd name="T2" fmla="*/ 0 w 1236"/>
                <a:gd name="T3" fmla="*/ 0 h 33"/>
                <a:gd name="T4" fmla="*/ 1236 w 123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6" h="33">
                  <a:moveTo>
                    <a:pt x="0" y="33"/>
                  </a:moveTo>
                  <a:lnTo>
                    <a:pt x="0" y="0"/>
                  </a:lnTo>
                  <a:lnTo>
                    <a:pt x="123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0" name="Rectangle 144"/>
            <p:cNvSpPr>
              <a:spLocks noChangeArrowheads="1"/>
            </p:cNvSpPr>
            <p:nvPr/>
          </p:nvSpPr>
          <p:spPr bwMode="auto">
            <a:xfrm>
              <a:off x="3413848" y="5466015"/>
              <a:ext cx="182101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l2 </a:t>
              </a:r>
              <a:r>
                <a:rPr lang="en-US" sz="800" i="1" dirty="0"/>
                <a:t>Invertebrate </a:t>
              </a:r>
              <a:r>
                <a:rPr lang="en-US" sz="800" i="1" dirty="0" err="1"/>
                <a:t>iridovirus</a:t>
              </a:r>
              <a:r>
                <a:rPr lang="en-US" sz="800" i="1" dirty="0"/>
                <a:t> </a:t>
              </a:r>
              <a:r>
                <a:rPr lang="en-US" sz="800" dirty="0" smtClean="0"/>
                <a:t>22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527333616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71" name="Freeform 145"/>
            <p:cNvSpPr>
              <a:spLocks/>
            </p:cNvSpPr>
            <p:nvPr/>
          </p:nvSpPr>
          <p:spPr bwMode="auto">
            <a:xfrm>
              <a:off x="1661247" y="5450776"/>
              <a:ext cx="1747838" cy="55876"/>
            </a:xfrm>
            <a:custGeom>
              <a:avLst/>
              <a:gdLst>
                <a:gd name="T0" fmla="*/ 0 w 1101"/>
                <a:gd name="T1" fmla="*/ 0 h 33"/>
                <a:gd name="T2" fmla="*/ 0 w 1101"/>
                <a:gd name="T3" fmla="*/ 33 h 33"/>
                <a:gd name="T4" fmla="*/ 1101 w 1101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1" h="33">
                  <a:moveTo>
                    <a:pt x="0" y="0"/>
                  </a:moveTo>
                  <a:lnTo>
                    <a:pt x="0" y="33"/>
                  </a:lnTo>
                  <a:lnTo>
                    <a:pt x="1101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2" name="Freeform 146"/>
            <p:cNvSpPr>
              <a:spLocks/>
            </p:cNvSpPr>
            <p:nvPr/>
          </p:nvSpPr>
          <p:spPr bwMode="auto">
            <a:xfrm>
              <a:off x="1332635" y="5449083"/>
              <a:ext cx="328613" cy="113445"/>
            </a:xfrm>
            <a:custGeom>
              <a:avLst/>
              <a:gdLst>
                <a:gd name="T0" fmla="*/ 0 w 207"/>
                <a:gd name="T1" fmla="*/ 67 h 67"/>
                <a:gd name="T2" fmla="*/ 0 w 207"/>
                <a:gd name="T3" fmla="*/ 0 h 67"/>
                <a:gd name="T4" fmla="*/ 207 w 207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" h="67">
                  <a:moveTo>
                    <a:pt x="0" y="67"/>
                  </a:moveTo>
                  <a:lnTo>
                    <a:pt x="0" y="0"/>
                  </a:lnTo>
                  <a:lnTo>
                    <a:pt x="20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3" name="Rectangle 147"/>
            <p:cNvSpPr>
              <a:spLocks noChangeArrowheads="1"/>
            </p:cNvSpPr>
            <p:nvPr/>
          </p:nvSpPr>
          <p:spPr bwMode="auto">
            <a:xfrm>
              <a:off x="2389910" y="5582847"/>
              <a:ext cx="191558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Dendroctonus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ponderosae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332375464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74" name="Freeform 148"/>
            <p:cNvSpPr>
              <a:spLocks/>
            </p:cNvSpPr>
            <p:nvPr/>
          </p:nvSpPr>
          <p:spPr bwMode="auto">
            <a:xfrm>
              <a:off x="1645372" y="5621791"/>
              <a:ext cx="739775" cy="55876"/>
            </a:xfrm>
            <a:custGeom>
              <a:avLst/>
              <a:gdLst>
                <a:gd name="T0" fmla="*/ 0 w 466"/>
                <a:gd name="T1" fmla="*/ 33 h 33"/>
                <a:gd name="T2" fmla="*/ 0 w 466"/>
                <a:gd name="T3" fmla="*/ 0 h 33"/>
                <a:gd name="T4" fmla="*/ 466 w 46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6" h="33">
                  <a:moveTo>
                    <a:pt x="0" y="33"/>
                  </a:moveTo>
                  <a:lnTo>
                    <a:pt x="0" y="0"/>
                  </a:lnTo>
                  <a:lnTo>
                    <a:pt x="46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5" name="Rectangle 149"/>
            <p:cNvSpPr>
              <a:spLocks noChangeArrowheads="1"/>
            </p:cNvSpPr>
            <p:nvPr/>
          </p:nvSpPr>
          <p:spPr bwMode="auto">
            <a:xfrm>
              <a:off x="1908897" y="5699679"/>
              <a:ext cx="159498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Tribolium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castaneum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91087667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76" name="Freeform 150"/>
            <p:cNvSpPr>
              <a:spLocks/>
            </p:cNvSpPr>
            <p:nvPr/>
          </p:nvSpPr>
          <p:spPr bwMode="auto">
            <a:xfrm>
              <a:off x="1645372" y="5682747"/>
              <a:ext cx="258763" cy="55876"/>
            </a:xfrm>
            <a:custGeom>
              <a:avLst/>
              <a:gdLst>
                <a:gd name="T0" fmla="*/ 0 w 163"/>
                <a:gd name="T1" fmla="*/ 0 h 33"/>
                <a:gd name="T2" fmla="*/ 0 w 163"/>
                <a:gd name="T3" fmla="*/ 33 h 33"/>
                <a:gd name="T4" fmla="*/ 163 w 16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33">
                  <a:moveTo>
                    <a:pt x="0" y="0"/>
                  </a:moveTo>
                  <a:lnTo>
                    <a:pt x="0" y="33"/>
                  </a:lnTo>
                  <a:lnTo>
                    <a:pt x="163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7" name="Freeform 151"/>
            <p:cNvSpPr>
              <a:spLocks/>
            </p:cNvSpPr>
            <p:nvPr/>
          </p:nvSpPr>
          <p:spPr bwMode="auto">
            <a:xfrm>
              <a:off x="1332635" y="5567608"/>
              <a:ext cx="312738" cy="113445"/>
            </a:xfrm>
            <a:custGeom>
              <a:avLst/>
              <a:gdLst>
                <a:gd name="T0" fmla="*/ 0 w 197"/>
                <a:gd name="T1" fmla="*/ 0 h 67"/>
                <a:gd name="T2" fmla="*/ 0 w 197"/>
                <a:gd name="T3" fmla="*/ 67 h 67"/>
                <a:gd name="T4" fmla="*/ 197 w 197"/>
                <a:gd name="T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67">
                  <a:moveTo>
                    <a:pt x="0" y="0"/>
                  </a:moveTo>
                  <a:lnTo>
                    <a:pt x="0" y="67"/>
                  </a:lnTo>
                  <a:lnTo>
                    <a:pt x="197" y="6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8" name="Freeform 152"/>
            <p:cNvSpPr>
              <a:spLocks/>
            </p:cNvSpPr>
            <p:nvPr/>
          </p:nvSpPr>
          <p:spPr bwMode="auto">
            <a:xfrm>
              <a:off x="1121497" y="5421992"/>
              <a:ext cx="211138" cy="142230"/>
            </a:xfrm>
            <a:custGeom>
              <a:avLst/>
              <a:gdLst>
                <a:gd name="T0" fmla="*/ 0 w 133"/>
                <a:gd name="T1" fmla="*/ 0 h 84"/>
                <a:gd name="T2" fmla="*/ 0 w 133"/>
                <a:gd name="T3" fmla="*/ 84 h 84"/>
                <a:gd name="T4" fmla="*/ 133 w 133"/>
                <a:gd name="T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84">
                  <a:moveTo>
                    <a:pt x="0" y="0"/>
                  </a:moveTo>
                  <a:lnTo>
                    <a:pt x="0" y="84"/>
                  </a:lnTo>
                  <a:lnTo>
                    <a:pt x="133" y="8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79" name="Freeform 153"/>
            <p:cNvSpPr>
              <a:spLocks/>
            </p:cNvSpPr>
            <p:nvPr/>
          </p:nvSpPr>
          <p:spPr bwMode="auto">
            <a:xfrm>
              <a:off x="845272" y="4780263"/>
              <a:ext cx="276225" cy="638342"/>
            </a:xfrm>
            <a:custGeom>
              <a:avLst/>
              <a:gdLst>
                <a:gd name="T0" fmla="*/ 0 w 174"/>
                <a:gd name="T1" fmla="*/ 0 h 377"/>
                <a:gd name="T2" fmla="*/ 0 w 174"/>
                <a:gd name="T3" fmla="*/ 377 h 377"/>
                <a:gd name="T4" fmla="*/ 174 w 174"/>
                <a:gd name="T5" fmla="*/ 37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4" h="377">
                  <a:moveTo>
                    <a:pt x="0" y="0"/>
                  </a:moveTo>
                  <a:lnTo>
                    <a:pt x="0" y="377"/>
                  </a:lnTo>
                  <a:lnTo>
                    <a:pt x="174" y="37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0" name="Freeform 154"/>
            <p:cNvSpPr>
              <a:spLocks/>
            </p:cNvSpPr>
            <p:nvPr/>
          </p:nvSpPr>
          <p:spPr bwMode="auto">
            <a:xfrm>
              <a:off x="821460" y="4776877"/>
              <a:ext cx="23813" cy="618023"/>
            </a:xfrm>
            <a:custGeom>
              <a:avLst/>
              <a:gdLst>
                <a:gd name="T0" fmla="*/ 0 w 15"/>
                <a:gd name="T1" fmla="*/ 365 h 365"/>
                <a:gd name="T2" fmla="*/ 0 w 15"/>
                <a:gd name="T3" fmla="*/ 0 h 365"/>
                <a:gd name="T4" fmla="*/ 15 w 15"/>
                <a:gd name="T5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365">
                  <a:moveTo>
                    <a:pt x="0" y="365"/>
                  </a:moveTo>
                  <a:lnTo>
                    <a:pt x="0" y="0"/>
                  </a:lnTo>
                  <a:lnTo>
                    <a:pt x="1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1" name="Rectangle 155"/>
            <p:cNvSpPr>
              <a:spLocks noChangeArrowheads="1"/>
            </p:cNvSpPr>
            <p:nvPr/>
          </p:nvSpPr>
          <p:spPr bwMode="auto">
            <a:xfrm>
              <a:off x="2347047" y="5814817"/>
              <a:ext cx="174246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Entamoeba</a:t>
              </a:r>
              <a:r>
                <a:rPr lang="en-US" sz="800" i="1" dirty="0"/>
                <a:t> </a:t>
              </a:r>
              <a:r>
                <a:rPr lang="en-US" sz="800" i="1" dirty="0" err="1"/>
                <a:t>histolytica</a:t>
              </a:r>
              <a:r>
                <a:rPr lang="en-US" sz="800" i="1" dirty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183234674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82" name="Freeform 156"/>
            <p:cNvSpPr>
              <a:spLocks/>
            </p:cNvSpPr>
            <p:nvPr/>
          </p:nvSpPr>
          <p:spPr bwMode="auto">
            <a:xfrm>
              <a:off x="918297" y="5855454"/>
              <a:ext cx="1423988" cy="160855"/>
            </a:xfrm>
            <a:custGeom>
              <a:avLst/>
              <a:gdLst>
                <a:gd name="T0" fmla="*/ 0 w 897"/>
                <a:gd name="T1" fmla="*/ 95 h 95"/>
                <a:gd name="T2" fmla="*/ 0 w 897"/>
                <a:gd name="T3" fmla="*/ 0 h 95"/>
                <a:gd name="T4" fmla="*/ 897 w 897"/>
                <a:gd name="T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7" h="95">
                  <a:moveTo>
                    <a:pt x="0" y="95"/>
                  </a:moveTo>
                  <a:lnTo>
                    <a:pt x="0" y="0"/>
                  </a:lnTo>
                  <a:lnTo>
                    <a:pt x="89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3" name="Rectangle 157"/>
            <p:cNvSpPr>
              <a:spLocks noChangeArrowheads="1"/>
            </p:cNvSpPr>
            <p:nvPr/>
          </p:nvSpPr>
          <p:spPr bwMode="auto">
            <a:xfrm>
              <a:off x="2021610" y="5940115"/>
              <a:ext cx="70371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Prasinoviruses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384" name="Freeform 158"/>
            <p:cNvSpPr>
              <a:spLocks/>
            </p:cNvSpPr>
            <p:nvPr/>
          </p:nvSpPr>
          <p:spPr bwMode="auto">
            <a:xfrm>
              <a:off x="1251672" y="5962127"/>
              <a:ext cx="765175" cy="28785"/>
            </a:xfrm>
            <a:custGeom>
              <a:avLst/>
              <a:gdLst>
                <a:gd name="T0" fmla="*/ 0 w 482"/>
                <a:gd name="T1" fmla="*/ 9 h 17"/>
                <a:gd name="T2" fmla="*/ 0 w 482"/>
                <a:gd name="T3" fmla="*/ 8 h 17"/>
                <a:gd name="T4" fmla="*/ 482 w 482"/>
                <a:gd name="T5" fmla="*/ 0 h 17"/>
                <a:gd name="T6" fmla="*/ 482 w 482"/>
                <a:gd name="T7" fmla="*/ 17 h 17"/>
                <a:gd name="T8" fmla="*/ 0 w 482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17">
                  <a:moveTo>
                    <a:pt x="0" y="9"/>
                  </a:moveTo>
                  <a:lnTo>
                    <a:pt x="0" y="8"/>
                  </a:lnTo>
                  <a:lnTo>
                    <a:pt x="482" y="0"/>
                  </a:lnTo>
                  <a:lnTo>
                    <a:pt x="482" y="17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5" name="Line 159"/>
            <p:cNvSpPr>
              <a:spLocks noChangeShapeType="1"/>
            </p:cNvSpPr>
            <p:nvPr/>
          </p:nvSpPr>
          <p:spPr bwMode="auto">
            <a:xfrm>
              <a:off x="1173885" y="5975673"/>
              <a:ext cx="7302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6" name="Rectangle 160"/>
            <p:cNvSpPr>
              <a:spLocks noChangeArrowheads="1"/>
            </p:cNvSpPr>
            <p:nvPr/>
          </p:nvSpPr>
          <p:spPr bwMode="auto">
            <a:xfrm>
              <a:off x="2518497" y="6056947"/>
              <a:ext cx="193322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f3 </a:t>
              </a:r>
              <a:r>
                <a:rPr lang="en-US" sz="800" dirty="0" err="1"/>
                <a:t>Caulobacter</a:t>
              </a:r>
              <a:r>
                <a:rPr lang="en-US" sz="800" dirty="0"/>
                <a:t> phage </a:t>
              </a:r>
              <a:r>
                <a:rPr lang="en-US" sz="800" dirty="0" err="1" smtClean="0"/>
                <a:t>phiCbK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414087823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87" name="Freeform 161"/>
            <p:cNvSpPr>
              <a:spLocks/>
            </p:cNvSpPr>
            <p:nvPr/>
          </p:nvSpPr>
          <p:spPr bwMode="auto">
            <a:xfrm>
              <a:off x="1169122" y="6038322"/>
              <a:ext cx="1344613" cy="59263"/>
            </a:xfrm>
            <a:custGeom>
              <a:avLst/>
              <a:gdLst>
                <a:gd name="T0" fmla="*/ 0 w 847"/>
                <a:gd name="T1" fmla="*/ 0 h 35"/>
                <a:gd name="T2" fmla="*/ 0 w 847"/>
                <a:gd name="T3" fmla="*/ 35 h 35"/>
                <a:gd name="T4" fmla="*/ 847 w 847"/>
                <a:gd name="T5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7" h="35">
                  <a:moveTo>
                    <a:pt x="0" y="0"/>
                  </a:moveTo>
                  <a:lnTo>
                    <a:pt x="0" y="35"/>
                  </a:lnTo>
                  <a:lnTo>
                    <a:pt x="847" y="3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8" name="Line 162"/>
            <p:cNvSpPr>
              <a:spLocks noChangeShapeType="1"/>
            </p:cNvSpPr>
            <p:nvPr/>
          </p:nvSpPr>
          <p:spPr bwMode="auto">
            <a:xfrm>
              <a:off x="1169122" y="5975673"/>
              <a:ext cx="0" cy="59263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89" name="Freeform 163"/>
            <p:cNvSpPr>
              <a:spLocks/>
            </p:cNvSpPr>
            <p:nvPr/>
          </p:nvSpPr>
          <p:spPr bwMode="auto">
            <a:xfrm>
              <a:off x="994497" y="6031865"/>
              <a:ext cx="174625" cy="143923"/>
            </a:xfrm>
            <a:custGeom>
              <a:avLst/>
              <a:gdLst>
                <a:gd name="T0" fmla="*/ 0 w 110"/>
                <a:gd name="T1" fmla="*/ 85 h 85"/>
                <a:gd name="T2" fmla="*/ 0 w 110"/>
                <a:gd name="T3" fmla="*/ 0 h 85"/>
                <a:gd name="T4" fmla="*/ 110 w 110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" h="85">
                  <a:moveTo>
                    <a:pt x="0" y="85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90" name="Rectangle 164"/>
            <p:cNvSpPr>
              <a:spLocks noChangeArrowheads="1"/>
            </p:cNvSpPr>
            <p:nvPr/>
          </p:nvSpPr>
          <p:spPr bwMode="auto">
            <a:xfrm>
              <a:off x="2551835" y="6173779"/>
              <a:ext cx="179536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Phanerochaete</a:t>
              </a:r>
              <a:r>
                <a:rPr lang="en-US" sz="800" i="1" dirty="0"/>
                <a:t> </a:t>
              </a:r>
              <a:r>
                <a:rPr lang="en-US" sz="800" i="1" dirty="0" err="1"/>
                <a:t>carnosa</a:t>
              </a:r>
              <a:r>
                <a:rPr lang="en-US" sz="800" i="1" dirty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409046915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91" name="Freeform 165"/>
            <p:cNvSpPr>
              <a:spLocks/>
            </p:cNvSpPr>
            <p:nvPr/>
          </p:nvSpPr>
          <p:spPr bwMode="auto">
            <a:xfrm>
              <a:off x="1161185" y="6212723"/>
              <a:ext cx="1385888" cy="115139"/>
            </a:xfrm>
            <a:custGeom>
              <a:avLst/>
              <a:gdLst>
                <a:gd name="T0" fmla="*/ 0 w 873"/>
                <a:gd name="T1" fmla="*/ 68 h 68"/>
                <a:gd name="T2" fmla="*/ 0 w 873"/>
                <a:gd name="T3" fmla="*/ 0 h 68"/>
                <a:gd name="T4" fmla="*/ 873 w 87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3" h="68">
                  <a:moveTo>
                    <a:pt x="0" y="68"/>
                  </a:moveTo>
                  <a:lnTo>
                    <a:pt x="0" y="0"/>
                  </a:lnTo>
                  <a:lnTo>
                    <a:pt x="8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92" name="Rectangle 166"/>
            <p:cNvSpPr>
              <a:spLocks noChangeArrowheads="1"/>
            </p:cNvSpPr>
            <p:nvPr/>
          </p:nvSpPr>
          <p:spPr bwMode="auto">
            <a:xfrm>
              <a:off x="2326410" y="6290611"/>
              <a:ext cx="71493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env136886969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93" name="Freeform 167"/>
            <p:cNvSpPr>
              <a:spLocks/>
            </p:cNvSpPr>
            <p:nvPr/>
          </p:nvSpPr>
          <p:spPr bwMode="auto">
            <a:xfrm>
              <a:off x="1275485" y="6329555"/>
              <a:ext cx="1046163" cy="116832"/>
            </a:xfrm>
            <a:custGeom>
              <a:avLst/>
              <a:gdLst>
                <a:gd name="T0" fmla="*/ 0 w 659"/>
                <a:gd name="T1" fmla="*/ 69 h 69"/>
                <a:gd name="T2" fmla="*/ 0 w 659"/>
                <a:gd name="T3" fmla="*/ 0 h 69"/>
                <a:gd name="T4" fmla="*/ 659 w 659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9" h="69">
                  <a:moveTo>
                    <a:pt x="0" y="69"/>
                  </a:moveTo>
                  <a:lnTo>
                    <a:pt x="0" y="0"/>
                  </a:lnTo>
                  <a:lnTo>
                    <a:pt x="65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94" name="Rectangle 168"/>
            <p:cNvSpPr>
              <a:spLocks noChangeArrowheads="1"/>
            </p:cNvSpPr>
            <p:nvPr/>
          </p:nvSpPr>
          <p:spPr bwMode="auto">
            <a:xfrm>
              <a:off x="2469285" y="6405749"/>
              <a:ext cx="200375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q2 </a:t>
              </a:r>
              <a:r>
                <a:rPr lang="en-US" sz="800" i="1" dirty="0" err="1"/>
                <a:t>Emiliania</a:t>
              </a:r>
              <a:r>
                <a:rPr lang="en-US" sz="800" i="1" dirty="0"/>
                <a:t> </a:t>
              </a:r>
              <a:r>
                <a:rPr lang="en-US" sz="800" i="1" dirty="0" err="1"/>
                <a:t>huxleyi</a:t>
              </a:r>
              <a:r>
                <a:rPr lang="en-US" sz="800" i="1" dirty="0"/>
                <a:t> </a:t>
              </a:r>
              <a:r>
                <a:rPr lang="en-US" sz="800" dirty="0"/>
                <a:t>virus </a:t>
              </a:r>
              <a:r>
                <a:rPr lang="en-US" sz="800" dirty="0" smtClean="0"/>
                <a:t>99B1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283481612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95" name="Freeform 169"/>
            <p:cNvSpPr>
              <a:spLocks/>
            </p:cNvSpPr>
            <p:nvPr/>
          </p:nvSpPr>
          <p:spPr bwMode="auto">
            <a:xfrm>
              <a:off x="1275485" y="6446386"/>
              <a:ext cx="1189038" cy="57569"/>
            </a:xfrm>
            <a:custGeom>
              <a:avLst/>
              <a:gdLst>
                <a:gd name="T0" fmla="*/ 0 w 749"/>
                <a:gd name="T1" fmla="*/ 34 h 34"/>
                <a:gd name="T2" fmla="*/ 0 w 749"/>
                <a:gd name="T3" fmla="*/ 0 h 34"/>
                <a:gd name="T4" fmla="*/ 749 w 749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9" h="34">
                  <a:moveTo>
                    <a:pt x="0" y="34"/>
                  </a:moveTo>
                  <a:lnTo>
                    <a:pt x="0" y="0"/>
                  </a:lnTo>
                  <a:lnTo>
                    <a:pt x="74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96" name="Rectangle 170"/>
            <p:cNvSpPr>
              <a:spLocks noChangeArrowheads="1"/>
            </p:cNvSpPr>
            <p:nvPr/>
          </p:nvSpPr>
          <p:spPr bwMode="auto">
            <a:xfrm>
              <a:off x="2383560" y="6531047"/>
              <a:ext cx="65723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Chloroviruses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397" name="Freeform 171"/>
            <p:cNvSpPr>
              <a:spLocks/>
            </p:cNvSpPr>
            <p:nvPr/>
          </p:nvSpPr>
          <p:spPr bwMode="auto">
            <a:xfrm>
              <a:off x="1537422" y="6553059"/>
              <a:ext cx="841375" cy="28785"/>
            </a:xfrm>
            <a:custGeom>
              <a:avLst/>
              <a:gdLst>
                <a:gd name="T0" fmla="*/ 0 w 530"/>
                <a:gd name="T1" fmla="*/ 9 h 17"/>
                <a:gd name="T2" fmla="*/ 0 w 530"/>
                <a:gd name="T3" fmla="*/ 7 h 17"/>
                <a:gd name="T4" fmla="*/ 530 w 530"/>
                <a:gd name="T5" fmla="*/ 0 h 17"/>
                <a:gd name="T6" fmla="*/ 530 w 530"/>
                <a:gd name="T7" fmla="*/ 17 h 17"/>
                <a:gd name="T8" fmla="*/ 0 w 530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0" h="17">
                  <a:moveTo>
                    <a:pt x="0" y="9"/>
                  </a:moveTo>
                  <a:lnTo>
                    <a:pt x="0" y="7"/>
                  </a:lnTo>
                  <a:lnTo>
                    <a:pt x="530" y="0"/>
                  </a:lnTo>
                  <a:lnTo>
                    <a:pt x="530" y="17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98" name="Line 172"/>
            <p:cNvSpPr>
              <a:spLocks noChangeShapeType="1"/>
            </p:cNvSpPr>
            <p:nvPr/>
          </p:nvSpPr>
          <p:spPr bwMode="auto">
            <a:xfrm>
              <a:off x="1280247" y="6566605"/>
              <a:ext cx="25241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399" name="Line 173"/>
            <p:cNvSpPr>
              <a:spLocks noChangeShapeType="1"/>
            </p:cNvSpPr>
            <p:nvPr/>
          </p:nvSpPr>
          <p:spPr bwMode="auto">
            <a:xfrm>
              <a:off x="1275485" y="6449773"/>
              <a:ext cx="0" cy="116832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0" name="Freeform 174"/>
            <p:cNvSpPr>
              <a:spLocks/>
            </p:cNvSpPr>
            <p:nvPr/>
          </p:nvSpPr>
          <p:spPr bwMode="auto">
            <a:xfrm>
              <a:off x="1161185" y="6332941"/>
              <a:ext cx="114300" cy="115139"/>
            </a:xfrm>
            <a:custGeom>
              <a:avLst/>
              <a:gdLst>
                <a:gd name="T0" fmla="*/ 0 w 72"/>
                <a:gd name="T1" fmla="*/ 0 h 68"/>
                <a:gd name="T2" fmla="*/ 0 w 72"/>
                <a:gd name="T3" fmla="*/ 68 h 68"/>
                <a:gd name="T4" fmla="*/ 72 w 72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68">
                  <a:moveTo>
                    <a:pt x="0" y="0"/>
                  </a:moveTo>
                  <a:lnTo>
                    <a:pt x="0" y="68"/>
                  </a:lnTo>
                  <a:lnTo>
                    <a:pt x="72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1" name="Freeform 175"/>
            <p:cNvSpPr>
              <a:spLocks/>
            </p:cNvSpPr>
            <p:nvPr/>
          </p:nvSpPr>
          <p:spPr bwMode="auto">
            <a:xfrm>
              <a:off x="994497" y="6185631"/>
              <a:ext cx="166688" cy="145616"/>
            </a:xfrm>
            <a:custGeom>
              <a:avLst/>
              <a:gdLst>
                <a:gd name="T0" fmla="*/ 0 w 105"/>
                <a:gd name="T1" fmla="*/ 0 h 86"/>
                <a:gd name="T2" fmla="*/ 0 w 105"/>
                <a:gd name="T3" fmla="*/ 86 h 86"/>
                <a:gd name="T4" fmla="*/ 105 w 105"/>
                <a:gd name="T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86">
                  <a:moveTo>
                    <a:pt x="0" y="0"/>
                  </a:moveTo>
                  <a:lnTo>
                    <a:pt x="0" y="86"/>
                  </a:lnTo>
                  <a:lnTo>
                    <a:pt x="105" y="8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2" name="Freeform 176"/>
            <p:cNvSpPr>
              <a:spLocks/>
            </p:cNvSpPr>
            <p:nvPr/>
          </p:nvSpPr>
          <p:spPr bwMode="auto">
            <a:xfrm>
              <a:off x="918297" y="6021390"/>
              <a:ext cx="76200" cy="160855"/>
            </a:xfrm>
            <a:custGeom>
              <a:avLst/>
              <a:gdLst>
                <a:gd name="T0" fmla="*/ 0 w 48"/>
                <a:gd name="T1" fmla="*/ 0 h 95"/>
                <a:gd name="T2" fmla="*/ 0 w 48"/>
                <a:gd name="T3" fmla="*/ 95 h 95"/>
                <a:gd name="T4" fmla="*/ 48 w 48"/>
                <a:gd name="T5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95">
                  <a:moveTo>
                    <a:pt x="0" y="0"/>
                  </a:moveTo>
                  <a:lnTo>
                    <a:pt x="0" y="95"/>
                  </a:lnTo>
                  <a:lnTo>
                    <a:pt x="48" y="9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3" name="Freeform 177"/>
            <p:cNvSpPr>
              <a:spLocks/>
            </p:cNvSpPr>
            <p:nvPr/>
          </p:nvSpPr>
          <p:spPr bwMode="auto">
            <a:xfrm>
              <a:off x="821460" y="5399980"/>
              <a:ext cx="96838" cy="618023"/>
            </a:xfrm>
            <a:custGeom>
              <a:avLst/>
              <a:gdLst>
                <a:gd name="T0" fmla="*/ 0 w 61"/>
                <a:gd name="T1" fmla="*/ 0 h 365"/>
                <a:gd name="T2" fmla="*/ 0 w 61"/>
                <a:gd name="T3" fmla="*/ 365 h 365"/>
                <a:gd name="T4" fmla="*/ 61 w 61"/>
                <a:gd name="T5" fmla="*/ 365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365">
                  <a:moveTo>
                    <a:pt x="0" y="0"/>
                  </a:moveTo>
                  <a:lnTo>
                    <a:pt x="0" y="365"/>
                  </a:lnTo>
                  <a:lnTo>
                    <a:pt x="61" y="36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4" name="Freeform 178"/>
            <p:cNvSpPr>
              <a:spLocks/>
            </p:cNvSpPr>
            <p:nvPr/>
          </p:nvSpPr>
          <p:spPr bwMode="auto">
            <a:xfrm>
              <a:off x="732560" y="5398287"/>
              <a:ext cx="88900" cy="739935"/>
            </a:xfrm>
            <a:custGeom>
              <a:avLst/>
              <a:gdLst>
                <a:gd name="T0" fmla="*/ 0 w 56"/>
                <a:gd name="T1" fmla="*/ 437 h 437"/>
                <a:gd name="T2" fmla="*/ 0 w 56"/>
                <a:gd name="T3" fmla="*/ 0 h 437"/>
                <a:gd name="T4" fmla="*/ 56 w 56"/>
                <a:gd name="T5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" h="437">
                  <a:moveTo>
                    <a:pt x="0" y="437"/>
                  </a:moveTo>
                  <a:lnTo>
                    <a:pt x="0" y="0"/>
                  </a:lnTo>
                  <a:lnTo>
                    <a:pt x="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5" name="Rectangle 179"/>
            <p:cNvSpPr>
              <a:spLocks noChangeArrowheads="1"/>
            </p:cNvSpPr>
            <p:nvPr/>
          </p:nvSpPr>
          <p:spPr bwMode="auto">
            <a:xfrm>
              <a:off x="1873972" y="6647879"/>
              <a:ext cx="172483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/>
                <a:t>Caenorhabditis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elegans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71988561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06" name="Freeform 180"/>
            <p:cNvSpPr>
              <a:spLocks/>
            </p:cNvSpPr>
            <p:nvPr/>
          </p:nvSpPr>
          <p:spPr bwMode="auto">
            <a:xfrm>
              <a:off x="1278660" y="6688516"/>
              <a:ext cx="590550" cy="54183"/>
            </a:xfrm>
            <a:custGeom>
              <a:avLst/>
              <a:gdLst>
                <a:gd name="T0" fmla="*/ 0 w 372"/>
                <a:gd name="T1" fmla="*/ 32 h 32"/>
                <a:gd name="T2" fmla="*/ 0 w 372"/>
                <a:gd name="T3" fmla="*/ 0 h 32"/>
                <a:gd name="T4" fmla="*/ 372 w 37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2" h="32">
                  <a:moveTo>
                    <a:pt x="0" y="32"/>
                  </a:moveTo>
                  <a:lnTo>
                    <a:pt x="0" y="0"/>
                  </a:lnTo>
                  <a:lnTo>
                    <a:pt x="3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7" name="Rectangle 181"/>
            <p:cNvSpPr>
              <a:spLocks noChangeArrowheads="1"/>
            </p:cNvSpPr>
            <p:nvPr/>
          </p:nvSpPr>
          <p:spPr bwMode="auto">
            <a:xfrm>
              <a:off x="2085110" y="6764711"/>
              <a:ext cx="103714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/>
                <a:t>Loa </a:t>
              </a:r>
              <a:r>
                <a:rPr lang="en-US" sz="800" i="1" dirty="0" err="1" smtClean="0"/>
                <a:t>loa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393907736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08" name="Freeform 182"/>
            <p:cNvSpPr>
              <a:spLocks/>
            </p:cNvSpPr>
            <p:nvPr/>
          </p:nvSpPr>
          <p:spPr bwMode="auto">
            <a:xfrm>
              <a:off x="1278660" y="6747778"/>
              <a:ext cx="801688" cy="55876"/>
            </a:xfrm>
            <a:custGeom>
              <a:avLst/>
              <a:gdLst>
                <a:gd name="T0" fmla="*/ 0 w 505"/>
                <a:gd name="T1" fmla="*/ 0 h 33"/>
                <a:gd name="T2" fmla="*/ 0 w 505"/>
                <a:gd name="T3" fmla="*/ 33 h 33"/>
                <a:gd name="T4" fmla="*/ 505 w 505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5" h="33">
                  <a:moveTo>
                    <a:pt x="0" y="0"/>
                  </a:moveTo>
                  <a:lnTo>
                    <a:pt x="0" y="33"/>
                  </a:lnTo>
                  <a:lnTo>
                    <a:pt x="505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09" name="Freeform 183"/>
            <p:cNvSpPr>
              <a:spLocks/>
            </p:cNvSpPr>
            <p:nvPr/>
          </p:nvSpPr>
          <p:spPr bwMode="auto">
            <a:xfrm>
              <a:off x="916710" y="6746085"/>
              <a:ext cx="361950" cy="135457"/>
            </a:xfrm>
            <a:custGeom>
              <a:avLst/>
              <a:gdLst>
                <a:gd name="T0" fmla="*/ 0 w 228"/>
                <a:gd name="T1" fmla="*/ 80 h 80"/>
                <a:gd name="T2" fmla="*/ 0 w 228"/>
                <a:gd name="T3" fmla="*/ 0 h 80"/>
                <a:gd name="T4" fmla="*/ 228 w 228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80">
                  <a:moveTo>
                    <a:pt x="0" y="80"/>
                  </a:moveTo>
                  <a:lnTo>
                    <a:pt x="0" y="0"/>
                  </a:lnTo>
                  <a:lnTo>
                    <a:pt x="2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10" name="Rectangle 184"/>
            <p:cNvSpPr>
              <a:spLocks noChangeArrowheads="1"/>
            </p:cNvSpPr>
            <p:nvPr/>
          </p:nvSpPr>
          <p:spPr bwMode="auto">
            <a:xfrm>
              <a:off x="1766022" y="6879849"/>
              <a:ext cx="151483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Ec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Oxytricha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trifallax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403338206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11" name="Freeform 185"/>
            <p:cNvSpPr>
              <a:spLocks/>
            </p:cNvSpPr>
            <p:nvPr/>
          </p:nvSpPr>
          <p:spPr bwMode="auto">
            <a:xfrm>
              <a:off x="1080222" y="6920486"/>
              <a:ext cx="681038" cy="98206"/>
            </a:xfrm>
            <a:custGeom>
              <a:avLst/>
              <a:gdLst>
                <a:gd name="T0" fmla="*/ 0 w 429"/>
                <a:gd name="T1" fmla="*/ 58 h 58"/>
                <a:gd name="T2" fmla="*/ 0 w 429"/>
                <a:gd name="T3" fmla="*/ 0 h 58"/>
                <a:gd name="T4" fmla="*/ 429 w 429"/>
                <a:gd name="T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" h="58">
                  <a:moveTo>
                    <a:pt x="0" y="58"/>
                  </a:moveTo>
                  <a:lnTo>
                    <a:pt x="0" y="0"/>
                  </a:lnTo>
                  <a:lnTo>
                    <a:pt x="42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12" name="Rectangle 186"/>
            <p:cNvSpPr>
              <a:spLocks noChangeArrowheads="1"/>
            </p:cNvSpPr>
            <p:nvPr/>
          </p:nvSpPr>
          <p:spPr bwMode="auto">
            <a:xfrm>
              <a:off x="1959697" y="6996681"/>
              <a:ext cx="186429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Ec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Ichthyophthirius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multifiliis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471226241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13" name="Freeform 187"/>
            <p:cNvSpPr>
              <a:spLocks/>
            </p:cNvSpPr>
            <p:nvPr/>
          </p:nvSpPr>
          <p:spPr bwMode="auto">
            <a:xfrm>
              <a:off x="1412010" y="7035625"/>
              <a:ext cx="542925" cy="86354"/>
            </a:xfrm>
            <a:custGeom>
              <a:avLst/>
              <a:gdLst>
                <a:gd name="T0" fmla="*/ 0 w 342"/>
                <a:gd name="T1" fmla="*/ 51 h 51"/>
                <a:gd name="T2" fmla="*/ 0 w 342"/>
                <a:gd name="T3" fmla="*/ 0 h 51"/>
                <a:gd name="T4" fmla="*/ 342 w 342"/>
                <a:gd name="T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2" h="51">
                  <a:moveTo>
                    <a:pt x="0" y="51"/>
                  </a:moveTo>
                  <a:lnTo>
                    <a:pt x="0" y="0"/>
                  </a:lnTo>
                  <a:lnTo>
                    <a:pt x="3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14" name="Rectangle 188"/>
            <p:cNvSpPr>
              <a:spLocks noChangeArrowheads="1"/>
            </p:cNvSpPr>
            <p:nvPr/>
          </p:nvSpPr>
          <p:spPr bwMode="auto">
            <a:xfrm>
              <a:off x="2261322" y="7113513"/>
              <a:ext cx="2306722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Ec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/>
                <a:t>Paramecium </a:t>
              </a:r>
              <a:r>
                <a:rPr lang="en-US" sz="800" i="1" dirty="0" err="1"/>
                <a:t>tetraurelia</a:t>
              </a:r>
              <a:r>
                <a:rPr lang="en-US" sz="800" i="1" dirty="0"/>
                <a:t> </a:t>
              </a:r>
              <a:r>
                <a:rPr lang="en-US" sz="800" dirty="0"/>
                <a:t>strain </a:t>
              </a:r>
              <a:r>
                <a:rPr lang="en-US" sz="800" dirty="0" smtClean="0"/>
                <a:t>d4-2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145548806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15" name="Freeform 189"/>
            <p:cNvSpPr>
              <a:spLocks/>
            </p:cNvSpPr>
            <p:nvPr/>
          </p:nvSpPr>
          <p:spPr bwMode="auto">
            <a:xfrm>
              <a:off x="1678710" y="7152457"/>
              <a:ext cx="577850" cy="55876"/>
            </a:xfrm>
            <a:custGeom>
              <a:avLst/>
              <a:gdLst>
                <a:gd name="T0" fmla="*/ 0 w 364"/>
                <a:gd name="T1" fmla="*/ 33 h 33"/>
                <a:gd name="T2" fmla="*/ 0 w 364"/>
                <a:gd name="T3" fmla="*/ 0 h 33"/>
                <a:gd name="T4" fmla="*/ 364 w 364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4" h="33">
                  <a:moveTo>
                    <a:pt x="0" y="33"/>
                  </a:moveTo>
                  <a:lnTo>
                    <a:pt x="0" y="0"/>
                  </a:lnTo>
                  <a:lnTo>
                    <a:pt x="36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16" name="Rectangle 190"/>
            <p:cNvSpPr>
              <a:spLocks noChangeArrowheads="1"/>
            </p:cNvSpPr>
            <p:nvPr/>
          </p:nvSpPr>
          <p:spPr bwMode="auto">
            <a:xfrm>
              <a:off x="3193185" y="7228651"/>
              <a:ext cx="71493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env140411720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17" name="Freeform 191"/>
            <p:cNvSpPr>
              <a:spLocks/>
            </p:cNvSpPr>
            <p:nvPr/>
          </p:nvSpPr>
          <p:spPr bwMode="auto">
            <a:xfrm>
              <a:off x="1678710" y="7213412"/>
              <a:ext cx="1509713" cy="55876"/>
            </a:xfrm>
            <a:custGeom>
              <a:avLst/>
              <a:gdLst>
                <a:gd name="T0" fmla="*/ 0 w 951"/>
                <a:gd name="T1" fmla="*/ 0 h 33"/>
                <a:gd name="T2" fmla="*/ 0 w 951"/>
                <a:gd name="T3" fmla="*/ 33 h 33"/>
                <a:gd name="T4" fmla="*/ 951 w 951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1" h="33">
                  <a:moveTo>
                    <a:pt x="0" y="0"/>
                  </a:moveTo>
                  <a:lnTo>
                    <a:pt x="0" y="33"/>
                  </a:lnTo>
                  <a:lnTo>
                    <a:pt x="951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18" name="Freeform 192"/>
            <p:cNvSpPr>
              <a:spLocks/>
            </p:cNvSpPr>
            <p:nvPr/>
          </p:nvSpPr>
          <p:spPr bwMode="auto">
            <a:xfrm>
              <a:off x="1412010" y="7125365"/>
              <a:ext cx="266700" cy="84661"/>
            </a:xfrm>
            <a:custGeom>
              <a:avLst/>
              <a:gdLst>
                <a:gd name="T0" fmla="*/ 0 w 168"/>
                <a:gd name="T1" fmla="*/ 0 h 50"/>
                <a:gd name="T2" fmla="*/ 0 w 168"/>
                <a:gd name="T3" fmla="*/ 50 h 50"/>
                <a:gd name="T4" fmla="*/ 168 w 168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8" h="50">
                  <a:moveTo>
                    <a:pt x="0" y="0"/>
                  </a:moveTo>
                  <a:lnTo>
                    <a:pt x="0" y="50"/>
                  </a:lnTo>
                  <a:lnTo>
                    <a:pt x="168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19" name="Freeform 193"/>
            <p:cNvSpPr>
              <a:spLocks/>
            </p:cNvSpPr>
            <p:nvPr/>
          </p:nvSpPr>
          <p:spPr bwMode="auto">
            <a:xfrm>
              <a:off x="1080222" y="7023772"/>
              <a:ext cx="331788" cy="99900"/>
            </a:xfrm>
            <a:custGeom>
              <a:avLst/>
              <a:gdLst>
                <a:gd name="T0" fmla="*/ 0 w 209"/>
                <a:gd name="T1" fmla="*/ 0 h 59"/>
                <a:gd name="T2" fmla="*/ 0 w 209"/>
                <a:gd name="T3" fmla="*/ 59 h 59"/>
                <a:gd name="T4" fmla="*/ 209 w 209"/>
                <a:gd name="T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" h="59">
                  <a:moveTo>
                    <a:pt x="0" y="0"/>
                  </a:moveTo>
                  <a:lnTo>
                    <a:pt x="0" y="59"/>
                  </a:lnTo>
                  <a:lnTo>
                    <a:pt x="209" y="5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0" name="Freeform 194"/>
            <p:cNvSpPr>
              <a:spLocks/>
            </p:cNvSpPr>
            <p:nvPr/>
          </p:nvSpPr>
          <p:spPr bwMode="auto">
            <a:xfrm>
              <a:off x="916710" y="6886622"/>
              <a:ext cx="163513" cy="135457"/>
            </a:xfrm>
            <a:custGeom>
              <a:avLst/>
              <a:gdLst>
                <a:gd name="T0" fmla="*/ 0 w 103"/>
                <a:gd name="T1" fmla="*/ 0 h 80"/>
                <a:gd name="T2" fmla="*/ 0 w 103"/>
                <a:gd name="T3" fmla="*/ 80 h 80"/>
                <a:gd name="T4" fmla="*/ 103 w 103"/>
                <a:gd name="T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80">
                  <a:moveTo>
                    <a:pt x="0" y="0"/>
                  </a:moveTo>
                  <a:lnTo>
                    <a:pt x="0" y="80"/>
                  </a:lnTo>
                  <a:lnTo>
                    <a:pt x="103" y="8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1" name="Freeform 195"/>
            <p:cNvSpPr>
              <a:spLocks/>
            </p:cNvSpPr>
            <p:nvPr/>
          </p:nvSpPr>
          <p:spPr bwMode="auto">
            <a:xfrm>
              <a:off x="732560" y="6143301"/>
              <a:ext cx="184150" cy="739935"/>
            </a:xfrm>
            <a:custGeom>
              <a:avLst/>
              <a:gdLst>
                <a:gd name="T0" fmla="*/ 0 w 116"/>
                <a:gd name="T1" fmla="*/ 0 h 437"/>
                <a:gd name="T2" fmla="*/ 0 w 116"/>
                <a:gd name="T3" fmla="*/ 437 h 437"/>
                <a:gd name="T4" fmla="*/ 116 w 116"/>
                <a:gd name="T5" fmla="*/ 43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437">
                  <a:moveTo>
                    <a:pt x="0" y="0"/>
                  </a:moveTo>
                  <a:lnTo>
                    <a:pt x="0" y="437"/>
                  </a:lnTo>
                  <a:lnTo>
                    <a:pt x="116" y="43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2" name="Freeform 196"/>
            <p:cNvSpPr>
              <a:spLocks/>
            </p:cNvSpPr>
            <p:nvPr/>
          </p:nvSpPr>
          <p:spPr bwMode="auto">
            <a:xfrm>
              <a:off x="692872" y="6139915"/>
              <a:ext cx="39688" cy="805970"/>
            </a:xfrm>
            <a:custGeom>
              <a:avLst/>
              <a:gdLst>
                <a:gd name="T0" fmla="*/ 0 w 25"/>
                <a:gd name="T1" fmla="*/ 476 h 476"/>
                <a:gd name="T2" fmla="*/ 0 w 25"/>
                <a:gd name="T3" fmla="*/ 0 h 476"/>
                <a:gd name="T4" fmla="*/ 25 w 25"/>
                <a:gd name="T5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476">
                  <a:moveTo>
                    <a:pt x="0" y="476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3" name="Rectangle 197"/>
            <p:cNvSpPr>
              <a:spLocks noChangeArrowheads="1"/>
            </p:cNvSpPr>
            <p:nvPr/>
          </p:nvSpPr>
          <p:spPr bwMode="auto">
            <a:xfrm>
              <a:off x="1978747" y="7345483"/>
              <a:ext cx="71493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env138142700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24" name="Freeform 198"/>
            <p:cNvSpPr>
              <a:spLocks/>
            </p:cNvSpPr>
            <p:nvPr/>
          </p:nvSpPr>
          <p:spPr bwMode="auto">
            <a:xfrm>
              <a:off x="707160" y="7384427"/>
              <a:ext cx="1266825" cy="369121"/>
            </a:xfrm>
            <a:custGeom>
              <a:avLst/>
              <a:gdLst>
                <a:gd name="T0" fmla="*/ 0 w 798"/>
                <a:gd name="T1" fmla="*/ 218 h 218"/>
                <a:gd name="T2" fmla="*/ 0 w 798"/>
                <a:gd name="T3" fmla="*/ 0 h 218"/>
                <a:gd name="T4" fmla="*/ 798 w 798"/>
                <a:gd name="T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8" h="218">
                  <a:moveTo>
                    <a:pt x="0" y="218"/>
                  </a:moveTo>
                  <a:lnTo>
                    <a:pt x="0" y="0"/>
                  </a:lnTo>
                  <a:lnTo>
                    <a:pt x="79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5" name="Rectangle 199"/>
            <p:cNvSpPr>
              <a:spLocks noChangeArrowheads="1"/>
            </p:cNvSpPr>
            <p:nvPr/>
          </p:nvSpPr>
          <p:spPr bwMode="auto">
            <a:xfrm>
              <a:off x="2104160" y="7462315"/>
              <a:ext cx="157895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8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Ec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800" i="1" dirty="0" err="1"/>
                <a:t>Pfiesteria</a:t>
              </a:r>
              <a:r>
                <a:rPr lang="en-US" sz="800" i="1" dirty="0"/>
                <a:t> </a:t>
              </a:r>
              <a:r>
                <a:rPr lang="en-US" sz="800" i="1" dirty="0" err="1" smtClean="0"/>
                <a:t>piscicida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255965312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26" name="Freeform 200"/>
            <p:cNvSpPr>
              <a:spLocks/>
            </p:cNvSpPr>
            <p:nvPr/>
          </p:nvSpPr>
          <p:spPr bwMode="auto">
            <a:xfrm>
              <a:off x="1351685" y="7501259"/>
              <a:ext cx="747713" cy="55876"/>
            </a:xfrm>
            <a:custGeom>
              <a:avLst/>
              <a:gdLst>
                <a:gd name="T0" fmla="*/ 0 w 471"/>
                <a:gd name="T1" fmla="*/ 33 h 33"/>
                <a:gd name="T2" fmla="*/ 0 w 471"/>
                <a:gd name="T3" fmla="*/ 0 h 33"/>
                <a:gd name="T4" fmla="*/ 471 w 471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1" h="33">
                  <a:moveTo>
                    <a:pt x="0" y="33"/>
                  </a:moveTo>
                  <a:lnTo>
                    <a:pt x="0" y="0"/>
                  </a:lnTo>
                  <a:lnTo>
                    <a:pt x="47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7" name="Rectangle 201"/>
            <p:cNvSpPr>
              <a:spLocks noChangeArrowheads="1"/>
            </p:cNvSpPr>
            <p:nvPr/>
          </p:nvSpPr>
          <p:spPr bwMode="auto">
            <a:xfrm>
              <a:off x="2078760" y="7577454"/>
              <a:ext cx="198772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Eh </a:t>
              </a:r>
              <a:r>
                <a:rPr lang="en-US" sz="800" i="1" dirty="0" err="1"/>
                <a:t>Guillardia</a:t>
              </a:r>
              <a:r>
                <a:rPr lang="en-US" sz="800" i="1" dirty="0"/>
                <a:t> theta </a:t>
              </a:r>
              <a:r>
                <a:rPr lang="en-US" sz="800" dirty="0" smtClean="0"/>
                <a:t>CCMP2712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428169703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28" name="Freeform 202"/>
            <p:cNvSpPr>
              <a:spLocks/>
            </p:cNvSpPr>
            <p:nvPr/>
          </p:nvSpPr>
          <p:spPr bwMode="auto">
            <a:xfrm>
              <a:off x="1351685" y="7562215"/>
              <a:ext cx="722313" cy="55876"/>
            </a:xfrm>
            <a:custGeom>
              <a:avLst/>
              <a:gdLst>
                <a:gd name="T0" fmla="*/ 0 w 455"/>
                <a:gd name="T1" fmla="*/ 0 h 33"/>
                <a:gd name="T2" fmla="*/ 0 w 455"/>
                <a:gd name="T3" fmla="*/ 33 h 33"/>
                <a:gd name="T4" fmla="*/ 455 w 455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5" h="33">
                  <a:moveTo>
                    <a:pt x="0" y="0"/>
                  </a:moveTo>
                  <a:lnTo>
                    <a:pt x="0" y="33"/>
                  </a:lnTo>
                  <a:lnTo>
                    <a:pt x="455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29" name="Freeform 203"/>
            <p:cNvSpPr>
              <a:spLocks/>
            </p:cNvSpPr>
            <p:nvPr/>
          </p:nvSpPr>
          <p:spPr bwMode="auto">
            <a:xfrm>
              <a:off x="1192935" y="7558828"/>
              <a:ext cx="158750" cy="115139"/>
            </a:xfrm>
            <a:custGeom>
              <a:avLst/>
              <a:gdLst>
                <a:gd name="T0" fmla="*/ 0 w 100"/>
                <a:gd name="T1" fmla="*/ 68 h 68"/>
                <a:gd name="T2" fmla="*/ 0 w 100"/>
                <a:gd name="T3" fmla="*/ 0 h 68"/>
                <a:gd name="T4" fmla="*/ 100 w 100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68">
                  <a:moveTo>
                    <a:pt x="0" y="68"/>
                  </a:moveTo>
                  <a:lnTo>
                    <a:pt x="0" y="0"/>
                  </a:lnTo>
                  <a:lnTo>
                    <a:pt x="10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430" name="Rectangle 204"/>
            <p:cNvSpPr>
              <a:spLocks noChangeArrowheads="1"/>
            </p:cNvSpPr>
            <p:nvPr/>
          </p:nvSpPr>
          <p:spPr bwMode="auto">
            <a:xfrm>
              <a:off x="4055198" y="7694285"/>
              <a:ext cx="166552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/>
                <a:t>Hydra </a:t>
              </a:r>
              <a:r>
                <a:rPr lang="en-US" sz="800" i="1" dirty="0" err="1" smtClean="0"/>
                <a:t>magnipapillata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221106567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431" name="Freeform 205"/>
            <p:cNvSpPr>
              <a:spLocks/>
            </p:cNvSpPr>
            <p:nvPr/>
          </p:nvSpPr>
          <p:spPr bwMode="auto">
            <a:xfrm>
              <a:off x="2083522" y="7733229"/>
              <a:ext cx="1966913" cy="55876"/>
            </a:xfrm>
            <a:custGeom>
              <a:avLst/>
              <a:gdLst>
                <a:gd name="T0" fmla="*/ 0 w 1239"/>
                <a:gd name="T1" fmla="*/ 33 h 33"/>
                <a:gd name="T2" fmla="*/ 0 w 1239"/>
                <a:gd name="T3" fmla="*/ 0 h 33"/>
                <a:gd name="T4" fmla="*/ 1239 w 1239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9" h="33">
                  <a:moveTo>
                    <a:pt x="0" y="33"/>
                  </a:moveTo>
                  <a:lnTo>
                    <a:pt x="0" y="0"/>
                  </a:lnTo>
                  <a:lnTo>
                    <a:pt x="123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" name="Rectangle 207"/>
            <p:cNvSpPr>
              <a:spLocks noChangeArrowheads="1"/>
            </p:cNvSpPr>
            <p:nvPr/>
          </p:nvSpPr>
          <p:spPr bwMode="auto">
            <a:xfrm>
              <a:off x="3628159" y="7809424"/>
              <a:ext cx="163185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k1 </a:t>
              </a:r>
              <a:r>
                <a:rPr lang="en-US" sz="800" i="1" dirty="0" err="1"/>
                <a:t>Ranid</a:t>
              </a:r>
              <a:r>
                <a:rPr lang="en-US" sz="800" i="1" dirty="0"/>
                <a:t> </a:t>
              </a:r>
              <a:r>
                <a:rPr lang="en-US" sz="800" i="1" dirty="0" err="1"/>
                <a:t>herpesvirus</a:t>
              </a:r>
              <a:r>
                <a:rPr lang="en-US" sz="800" i="1" dirty="0"/>
                <a:t> </a:t>
              </a:r>
              <a:r>
                <a:rPr lang="en-US" sz="800" dirty="0" smtClean="0"/>
                <a:t>2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109638736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" name="Freeform 208"/>
            <p:cNvSpPr>
              <a:spLocks/>
            </p:cNvSpPr>
            <p:nvPr/>
          </p:nvSpPr>
          <p:spPr bwMode="auto">
            <a:xfrm>
              <a:off x="2083522" y="7794184"/>
              <a:ext cx="1539875" cy="55877"/>
            </a:xfrm>
            <a:custGeom>
              <a:avLst/>
              <a:gdLst>
                <a:gd name="T0" fmla="*/ 0 w 970"/>
                <a:gd name="T1" fmla="*/ 0 h 33"/>
                <a:gd name="T2" fmla="*/ 0 w 970"/>
                <a:gd name="T3" fmla="*/ 33 h 33"/>
                <a:gd name="T4" fmla="*/ 970 w 970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0" h="33">
                  <a:moveTo>
                    <a:pt x="0" y="0"/>
                  </a:moveTo>
                  <a:lnTo>
                    <a:pt x="0" y="33"/>
                  </a:lnTo>
                  <a:lnTo>
                    <a:pt x="970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8" name="Freeform 209"/>
            <p:cNvSpPr>
              <a:spLocks/>
            </p:cNvSpPr>
            <p:nvPr/>
          </p:nvSpPr>
          <p:spPr bwMode="auto">
            <a:xfrm>
              <a:off x="1192934" y="7677353"/>
              <a:ext cx="890588" cy="115139"/>
            </a:xfrm>
            <a:custGeom>
              <a:avLst/>
              <a:gdLst>
                <a:gd name="T0" fmla="*/ 0 w 561"/>
                <a:gd name="T1" fmla="*/ 0 h 68"/>
                <a:gd name="T2" fmla="*/ 0 w 561"/>
                <a:gd name="T3" fmla="*/ 68 h 68"/>
                <a:gd name="T4" fmla="*/ 561 w 561"/>
                <a:gd name="T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1" h="68">
                  <a:moveTo>
                    <a:pt x="0" y="0"/>
                  </a:moveTo>
                  <a:lnTo>
                    <a:pt x="0" y="68"/>
                  </a:lnTo>
                  <a:lnTo>
                    <a:pt x="561" y="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9" name="Freeform 210"/>
            <p:cNvSpPr>
              <a:spLocks/>
            </p:cNvSpPr>
            <p:nvPr/>
          </p:nvSpPr>
          <p:spPr bwMode="auto">
            <a:xfrm>
              <a:off x="918297" y="7675659"/>
              <a:ext cx="274638" cy="142230"/>
            </a:xfrm>
            <a:custGeom>
              <a:avLst/>
              <a:gdLst>
                <a:gd name="T0" fmla="*/ 0 w 173"/>
                <a:gd name="T1" fmla="*/ 84 h 84"/>
                <a:gd name="T2" fmla="*/ 0 w 173"/>
                <a:gd name="T3" fmla="*/ 0 h 84"/>
                <a:gd name="T4" fmla="*/ 173 w 173"/>
                <a:gd name="T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3" h="84">
                  <a:moveTo>
                    <a:pt x="0" y="84"/>
                  </a:moveTo>
                  <a:lnTo>
                    <a:pt x="0" y="0"/>
                  </a:lnTo>
                  <a:lnTo>
                    <a:pt x="17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10" name="Rectangle 211"/>
            <p:cNvSpPr>
              <a:spLocks noChangeArrowheads="1"/>
            </p:cNvSpPr>
            <p:nvPr/>
          </p:nvSpPr>
          <p:spPr bwMode="auto">
            <a:xfrm>
              <a:off x="2316884" y="7926255"/>
              <a:ext cx="161101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a3 </a:t>
              </a:r>
              <a:r>
                <a:rPr lang="en-US" sz="800" i="1" dirty="0"/>
                <a:t>Bovine adenovirus </a:t>
              </a:r>
              <a:r>
                <a:rPr lang="en-US" sz="800" dirty="0" smtClean="0"/>
                <a:t>A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52801706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Freeform 212"/>
            <p:cNvSpPr>
              <a:spLocks/>
            </p:cNvSpPr>
            <p:nvPr/>
          </p:nvSpPr>
          <p:spPr bwMode="auto">
            <a:xfrm>
              <a:off x="918297" y="7822970"/>
              <a:ext cx="1393825" cy="143924"/>
            </a:xfrm>
            <a:custGeom>
              <a:avLst/>
              <a:gdLst>
                <a:gd name="T0" fmla="*/ 0 w 878"/>
                <a:gd name="T1" fmla="*/ 0 h 85"/>
                <a:gd name="T2" fmla="*/ 0 w 878"/>
                <a:gd name="T3" fmla="*/ 85 h 85"/>
                <a:gd name="T4" fmla="*/ 878 w 878"/>
                <a:gd name="T5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8" h="85">
                  <a:moveTo>
                    <a:pt x="0" y="0"/>
                  </a:moveTo>
                  <a:lnTo>
                    <a:pt x="0" y="85"/>
                  </a:lnTo>
                  <a:lnTo>
                    <a:pt x="878" y="8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12" name="Freeform 213"/>
            <p:cNvSpPr>
              <a:spLocks/>
            </p:cNvSpPr>
            <p:nvPr/>
          </p:nvSpPr>
          <p:spPr bwMode="auto">
            <a:xfrm>
              <a:off x="723034" y="7821276"/>
              <a:ext cx="195263" cy="306472"/>
            </a:xfrm>
            <a:custGeom>
              <a:avLst/>
              <a:gdLst>
                <a:gd name="T0" fmla="*/ 0 w 123"/>
                <a:gd name="T1" fmla="*/ 181 h 181"/>
                <a:gd name="T2" fmla="*/ 0 w 123"/>
                <a:gd name="T3" fmla="*/ 0 h 181"/>
                <a:gd name="T4" fmla="*/ 123 w 123"/>
                <a:gd name="T5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3" h="181">
                  <a:moveTo>
                    <a:pt x="0" y="181"/>
                  </a:moveTo>
                  <a:lnTo>
                    <a:pt x="0" y="0"/>
                  </a:lnTo>
                  <a:lnTo>
                    <a:pt x="12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13" name="Rectangle 214"/>
            <p:cNvSpPr>
              <a:spLocks noChangeArrowheads="1"/>
            </p:cNvSpPr>
            <p:nvPr/>
          </p:nvSpPr>
          <p:spPr bwMode="auto">
            <a:xfrm>
              <a:off x="3969472" y="8043087"/>
              <a:ext cx="2056653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Ba </a:t>
              </a:r>
              <a:r>
                <a:rPr lang="en-US" sz="800" i="1" dirty="0" err="1"/>
                <a:t>Corynebacterium</a:t>
              </a:r>
              <a:r>
                <a:rPr lang="en-US" sz="800" i="1" dirty="0"/>
                <a:t> </a:t>
              </a:r>
              <a:r>
                <a:rPr lang="en-US" sz="800" i="1" dirty="0" err="1"/>
                <a:t>diphtheriae</a:t>
              </a:r>
              <a:r>
                <a:rPr lang="en-US" sz="800" i="1" dirty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376290332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Freeform 215"/>
            <p:cNvSpPr>
              <a:spLocks/>
            </p:cNvSpPr>
            <p:nvPr/>
          </p:nvSpPr>
          <p:spPr bwMode="auto">
            <a:xfrm>
              <a:off x="1580284" y="8082031"/>
              <a:ext cx="2384425" cy="55877"/>
            </a:xfrm>
            <a:custGeom>
              <a:avLst/>
              <a:gdLst>
                <a:gd name="T0" fmla="*/ 0 w 1502"/>
                <a:gd name="T1" fmla="*/ 33 h 33"/>
                <a:gd name="T2" fmla="*/ 0 w 1502"/>
                <a:gd name="T3" fmla="*/ 0 h 33"/>
                <a:gd name="T4" fmla="*/ 1502 w 1502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2" h="33">
                  <a:moveTo>
                    <a:pt x="0" y="33"/>
                  </a:moveTo>
                  <a:lnTo>
                    <a:pt x="0" y="0"/>
                  </a:lnTo>
                  <a:lnTo>
                    <a:pt x="15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15" name="Rectangle 216"/>
            <p:cNvSpPr>
              <a:spLocks noChangeArrowheads="1"/>
            </p:cNvSpPr>
            <p:nvPr/>
          </p:nvSpPr>
          <p:spPr bwMode="auto">
            <a:xfrm>
              <a:off x="3107459" y="8158226"/>
              <a:ext cx="183704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Bf </a:t>
              </a:r>
              <a:r>
                <a:rPr lang="en-US" sz="800" i="1" dirty="0"/>
                <a:t>Clostridium</a:t>
              </a:r>
              <a:r>
                <a:rPr lang="en-US" sz="800" dirty="0"/>
                <a:t> sp. </a:t>
              </a:r>
              <a:r>
                <a:rPr lang="en-US" sz="800" dirty="0" smtClean="0"/>
                <a:t>CAG:217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524402647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Freeform 217"/>
            <p:cNvSpPr>
              <a:spLocks/>
            </p:cNvSpPr>
            <p:nvPr/>
          </p:nvSpPr>
          <p:spPr bwMode="auto">
            <a:xfrm>
              <a:off x="1580284" y="8142986"/>
              <a:ext cx="1522413" cy="55877"/>
            </a:xfrm>
            <a:custGeom>
              <a:avLst/>
              <a:gdLst>
                <a:gd name="T0" fmla="*/ 0 w 959"/>
                <a:gd name="T1" fmla="*/ 0 h 33"/>
                <a:gd name="T2" fmla="*/ 0 w 959"/>
                <a:gd name="T3" fmla="*/ 33 h 33"/>
                <a:gd name="T4" fmla="*/ 959 w 959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9" h="33">
                  <a:moveTo>
                    <a:pt x="0" y="0"/>
                  </a:moveTo>
                  <a:lnTo>
                    <a:pt x="0" y="33"/>
                  </a:lnTo>
                  <a:lnTo>
                    <a:pt x="959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17" name="Freeform 218"/>
            <p:cNvSpPr>
              <a:spLocks/>
            </p:cNvSpPr>
            <p:nvPr/>
          </p:nvSpPr>
          <p:spPr bwMode="auto">
            <a:xfrm>
              <a:off x="1412009" y="8139600"/>
              <a:ext cx="168275" cy="84661"/>
            </a:xfrm>
            <a:custGeom>
              <a:avLst/>
              <a:gdLst>
                <a:gd name="T0" fmla="*/ 0 w 106"/>
                <a:gd name="T1" fmla="*/ 50 h 50"/>
                <a:gd name="T2" fmla="*/ 0 w 106"/>
                <a:gd name="T3" fmla="*/ 0 h 50"/>
                <a:gd name="T4" fmla="*/ 106 w 106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50">
                  <a:moveTo>
                    <a:pt x="0" y="50"/>
                  </a:moveTo>
                  <a:lnTo>
                    <a:pt x="0" y="0"/>
                  </a:lnTo>
                  <a:lnTo>
                    <a:pt x="10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18" name="Rectangle 219"/>
            <p:cNvSpPr>
              <a:spLocks noChangeArrowheads="1"/>
            </p:cNvSpPr>
            <p:nvPr/>
          </p:nvSpPr>
          <p:spPr bwMode="auto">
            <a:xfrm>
              <a:off x="2688359" y="8275057"/>
              <a:ext cx="1638269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Bf </a:t>
              </a:r>
              <a:r>
                <a:rPr lang="en-US" sz="800" i="1" dirty="0"/>
                <a:t>Enterococcus </a:t>
              </a:r>
              <a:r>
                <a:rPr lang="en-US" sz="800" i="1" dirty="0" err="1" smtClean="0"/>
                <a:t>dispar</a:t>
              </a:r>
              <a:r>
                <a:rPr lang="en-US" sz="800" i="1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510796769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Freeform 220"/>
            <p:cNvSpPr>
              <a:spLocks/>
            </p:cNvSpPr>
            <p:nvPr/>
          </p:nvSpPr>
          <p:spPr bwMode="auto">
            <a:xfrm>
              <a:off x="1412009" y="8229341"/>
              <a:ext cx="1271588" cy="84661"/>
            </a:xfrm>
            <a:custGeom>
              <a:avLst/>
              <a:gdLst>
                <a:gd name="T0" fmla="*/ 0 w 801"/>
                <a:gd name="T1" fmla="*/ 0 h 50"/>
                <a:gd name="T2" fmla="*/ 0 w 801"/>
                <a:gd name="T3" fmla="*/ 50 h 50"/>
                <a:gd name="T4" fmla="*/ 801 w 801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1" h="50">
                  <a:moveTo>
                    <a:pt x="0" y="0"/>
                  </a:moveTo>
                  <a:lnTo>
                    <a:pt x="0" y="50"/>
                  </a:lnTo>
                  <a:lnTo>
                    <a:pt x="801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20" name="Freeform 221"/>
            <p:cNvSpPr>
              <a:spLocks/>
            </p:cNvSpPr>
            <p:nvPr/>
          </p:nvSpPr>
          <p:spPr bwMode="auto">
            <a:xfrm>
              <a:off x="1018309" y="8227647"/>
              <a:ext cx="393700" cy="208266"/>
            </a:xfrm>
            <a:custGeom>
              <a:avLst/>
              <a:gdLst>
                <a:gd name="T0" fmla="*/ 0 w 248"/>
                <a:gd name="T1" fmla="*/ 123 h 123"/>
                <a:gd name="T2" fmla="*/ 0 w 248"/>
                <a:gd name="T3" fmla="*/ 0 h 123"/>
                <a:gd name="T4" fmla="*/ 248 w 248"/>
                <a:gd name="T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8" h="123">
                  <a:moveTo>
                    <a:pt x="0" y="123"/>
                  </a:moveTo>
                  <a:lnTo>
                    <a:pt x="0" y="0"/>
                  </a:lnTo>
                  <a:lnTo>
                    <a:pt x="2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21" name="Rectangle 222"/>
            <p:cNvSpPr>
              <a:spLocks noChangeArrowheads="1"/>
            </p:cNvSpPr>
            <p:nvPr/>
          </p:nvSpPr>
          <p:spPr bwMode="auto">
            <a:xfrm>
              <a:off x="2750272" y="8391889"/>
              <a:ext cx="1987724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Eh </a:t>
              </a:r>
              <a:r>
                <a:rPr lang="en-US" sz="800" i="1" dirty="0" err="1"/>
                <a:t>Guillardia</a:t>
              </a:r>
              <a:r>
                <a:rPr lang="en-US" sz="800" i="1" dirty="0"/>
                <a:t> theta </a:t>
              </a:r>
              <a:r>
                <a:rPr lang="en-US" sz="800" dirty="0" smtClean="0"/>
                <a:t>CCMP2712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428162732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Freeform 223"/>
            <p:cNvSpPr>
              <a:spLocks/>
            </p:cNvSpPr>
            <p:nvPr/>
          </p:nvSpPr>
          <p:spPr bwMode="auto">
            <a:xfrm>
              <a:off x="1494559" y="8430833"/>
              <a:ext cx="1250950" cy="55877"/>
            </a:xfrm>
            <a:custGeom>
              <a:avLst/>
              <a:gdLst>
                <a:gd name="T0" fmla="*/ 0 w 788"/>
                <a:gd name="T1" fmla="*/ 33 h 33"/>
                <a:gd name="T2" fmla="*/ 0 w 788"/>
                <a:gd name="T3" fmla="*/ 0 h 33"/>
                <a:gd name="T4" fmla="*/ 788 w 788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8" h="33">
                  <a:moveTo>
                    <a:pt x="0" y="33"/>
                  </a:moveTo>
                  <a:lnTo>
                    <a:pt x="0" y="0"/>
                  </a:lnTo>
                  <a:lnTo>
                    <a:pt x="78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23" name="Rectangle 224"/>
            <p:cNvSpPr>
              <a:spLocks noChangeArrowheads="1"/>
            </p:cNvSpPr>
            <p:nvPr/>
          </p:nvSpPr>
          <p:spPr bwMode="auto">
            <a:xfrm>
              <a:off x="2859809" y="8507028"/>
              <a:ext cx="192039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El </a:t>
              </a:r>
              <a:r>
                <a:rPr lang="en-US" sz="800" i="1" dirty="0" err="1" smtClean="0"/>
                <a:t>Nematocida</a:t>
              </a:r>
              <a:r>
                <a:rPr lang="en-US" sz="800" i="1" dirty="0" smtClean="0"/>
                <a:t> </a:t>
              </a:r>
              <a:r>
                <a:rPr lang="en-US" sz="800" i="1" dirty="0" err="1" smtClean="0"/>
                <a:t>parisii</a:t>
              </a:r>
              <a:r>
                <a:rPr lang="en-US" sz="800" i="1" dirty="0" smtClean="0"/>
                <a:t> </a:t>
              </a:r>
              <a:r>
                <a:rPr lang="en-US" sz="800" dirty="0" smtClean="0"/>
                <a:t>ERTm3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387593074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4" name="Freeform 225"/>
            <p:cNvSpPr>
              <a:spLocks/>
            </p:cNvSpPr>
            <p:nvPr/>
          </p:nvSpPr>
          <p:spPr bwMode="auto">
            <a:xfrm>
              <a:off x="1494559" y="8491789"/>
              <a:ext cx="1360488" cy="55877"/>
            </a:xfrm>
            <a:custGeom>
              <a:avLst/>
              <a:gdLst>
                <a:gd name="T0" fmla="*/ 0 w 857"/>
                <a:gd name="T1" fmla="*/ 0 h 33"/>
                <a:gd name="T2" fmla="*/ 0 w 857"/>
                <a:gd name="T3" fmla="*/ 33 h 33"/>
                <a:gd name="T4" fmla="*/ 857 w 857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7" h="33">
                  <a:moveTo>
                    <a:pt x="0" y="0"/>
                  </a:moveTo>
                  <a:lnTo>
                    <a:pt x="0" y="33"/>
                  </a:lnTo>
                  <a:lnTo>
                    <a:pt x="857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25" name="Freeform 226"/>
            <p:cNvSpPr>
              <a:spLocks/>
            </p:cNvSpPr>
            <p:nvPr/>
          </p:nvSpPr>
          <p:spPr bwMode="auto">
            <a:xfrm>
              <a:off x="1211984" y="8488402"/>
              <a:ext cx="282575" cy="159162"/>
            </a:xfrm>
            <a:custGeom>
              <a:avLst/>
              <a:gdLst>
                <a:gd name="T0" fmla="*/ 0 w 178"/>
                <a:gd name="T1" fmla="*/ 94 h 94"/>
                <a:gd name="T2" fmla="*/ 0 w 178"/>
                <a:gd name="T3" fmla="*/ 0 h 94"/>
                <a:gd name="T4" fmla="*/ 178 w 178"/>
                <a:gd name="T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94">
                  <a:moveTo>
                    <a:pt x="0" y="94"/>
                  </a:moveTo>
                  <a:lnTo>
                    <a:pt x="0" y="0"/>
                  </a:lnTo>
                  <a:lnTo>
                    <a:pt x="17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26" name="Rectangle 227"/>
            <p:cNvSpPr>
              <a:spLocks noChangeArrowheads="1"/>
            </p:cNvSpPr>
            <p:nvPr/>
          </p:nvSpPr>
          <p:spPr bwMode="auto">
            <a:xfrm>
              <a:off x="2770909" y="8623859"/>
              <a:ext cx="268503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d1 </a:t>
              </a:r>
              <a:r>
                <a:rPr lang="en-US" sz="800" i="1" dirty="0" err="1"/>
                <a:t>Chrysodeixis</a:t>
              </a:r>
              <a:r>
                <a:rPr lang="en-US" sz="800" i="1" dirty="0"/>
                <a:t> </a:t>
              </a:r>
              <a:r>
                <a:rPr lang="en-US" sz="800" i="1" dirty="0" err="1"/>
                <a:t>chalcites</a:t>
              </a:r>
              <a:r>
                <a:rPr lang="en-US" sz="800" i="1" dirty="0"/>
                <a:t> </a:t>
              </a:r>
              <a:r>
                <a:rPr lang="en-US" sz="800" dirty="0" err="1" smtClean="0"/>
                <a:t>nucleopolyhedrovirus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68304255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7" name="Freeform 228"/>
            <p:cNvSpPr>
              <a:spLocks/>
            </p:cNvSpPr>
            <p:nvPr/>
          </p:nvSpPr>
          <p:spPr bwMode="auto">
            <a:xfrm>
              <a:off x="1761259" y="8662804"/>
              <a:ext cx="1004888" cy="55877"/>
            </a:xfrm>
            <a:custGeom>
              <a:avLst/>
              <a:gdLst>
                <a:gd name="T0" fmla="*/ 0 w 633"/>
                <a:gd name="T1" fmla="*/ 33 h 33"/>
                <a:gd name="T2" fmla="*/ 0 w 633"/>
                <a:gd name="T3" fmla="*/ 0 h 33"/>
                <a:gd name="T4" fmla="*/ 633 w 633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33" h="33">
                  <a:moveTo>
                    <a:pt x="0" y="33"/>
                  </a:moveTo>
                  <a:lnTo>
                    <a:pt x="0" y="0"/>
                  </a:lnTo>
                  <a:lnTo>
                    <a:pt x="63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28" name="Rectangle 229"/>
            <p:cNvSpPr>
              <a:spLocks noChangeArrowheads="1"/>
            </p:cNvSpPr>
            <p:nvPr/>
          </p:nvSpPr>
          <p:spPr bwMode="auto">
            <a:xfrm>
              <a:off x="3299547" y="8740692"/>
              <a:ext cx="31370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d1 </a:t>
              </a:r>
              <a:r>
                <a:rPr lang="en-US" sz="800" i="1" dirty="0" err="1"/>
                <a:t>Spodoptera</a:t>
              </a:r>
              <a:r>
                <a:rPr lang="en-US" sz="800" i="1" dirty="0"/>
                <a:t> </a:t>
              </a:r>
              <a:r>
                <a:rPr lang="en-US" sz="800" i="1" dirty="0" err="1"/>
                <a:t>frugiperda</a:t>
              </a:r>
              <a:r>
                <a:rPr lang="en-US" sz="800" i="1" dirty="0"/>
                <a:t> </a:t>
              </a:r>
              <a:r>
                <a:rPr lang="en-US" sz="800" dirty="0"/>
                <a:t>multiple </a:t>
              </a:r>
              <a:r>
                <a:rPr lang="en-US" sz="800" dirty="0" err="1" smtClean="0"/>
                <a:t>nucleopolyhedrovirus</a:t>
              </a:r>
              <a:r>
                <a:rPr lang="en-US" sz="800" dirty="0" smtClean="0"/>
                <a:t> 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125860176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9" name="Freeform 230"/>
            <p:cNvSpPr>
              <a:spLocks/>
            </p:cNvSpPr>
            <p:nvPr/>
          </p:nvSpPr>
          <p:spPr bwMode="auto">
            <a:xfrm>
              <a:off x="1761259" y="8723759"/>
              <a:ext cx="1533525" cy="55877"/>
            </a:xfrm>
            <a:custGeom>
              <a:avLst/>
              <a:gdLst>
                <a:gd name="T0" fmla="*/ 0 w 966"/>
                <a:gd name="T1" fmla="*/ 0 h 33"/>
                <a:gd name="T2" fmla="*/ 0 w 966"/>
                <a:gd name="T3" fmla="*/ 33 h 33"/>
                <a:gd name="T4" fmla="*/ 966 w 966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6" h="33">
                  <a:moveTo>
                    <a:pt x="0" y="0"/>
                  </a:moveTo>
                  <a:lnTo>
                    <a:pt x="0" y="33"/>
                  </a:lnTo>
                  <a:lnTo>
                    <a:pt x="966" y="3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30" name="Freeform 231"/>
            <p:cNvSpPr>
              <a:spLocks/>
            </p:cNvSpPr>
            <p:nvPr/>
          </p:nvSpPr>
          <p:spPr bwMode="auto">
            <a:xfrm>
              <a:off x="1380259" y="8722066"/>
              <a:ext cx="381000" cy="86354"/>
            </a:xfrm>
            <a:custGeom>
              <a:avLst/>
              <a:gdLst>
                <a:gd name="T0" fmla="*/ 0 w 240"/>
                <a:gd name="T1" fmla="*/ 51 h 51"/>
                <a:gd name="T2" fmla="*/ 0 w 240"/>
                <a:gd name="T3" fmla="*/ 0 h 51"/>
                <a:gd name="T4" fmla="*/ 240 w 240"/>
                <a:gd name="T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51">
                  <a:moveTo>
                    <a:pt x="0" y="51"/>
                  </a:moveTo>
                  <a:lnTo>
                    <a:pt x="0" y="0"/>
                  </a:lnTo>
                  <a:lnTo>
                    <a:pt x="24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31" name="Rectangle 232"/>
            <p:cNvSpPr>
              <a:spLocks noChangeArrowheads="1"/>
            </p:cNvSpPr>
            <p:nvPr/>
          </p:nvSpPr>
          <p:spPr bwMode="auto">
            <a:xfrm>
              <a:off x="2980459" y="8864296"/>
              <a:ext cx="657231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Herpesvirales</a:t>
              </a:r>
              <a:endParaRPr kumimoji="0" lang="en-US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44" name="Freeform 233"/>
            <p:cNvSpPr>
              <a:spLocks/>
            </p:cNvSpPr>
            <p:nvPr/>
          </p:nvSpPr>
          <p:spPr bwMode="auto">
            <a:xfrm>
              <a:off x="1888259" y="8886308"/>
              <a:ext cx="1087438" cy="28785"/>
            </a:xfrm>
            <a:custGeom>
              <a:avLst/>
              <a:gdLst>
                <a:gd name="T0" fmla="*/ 0 w 685"/>
                <a:gd name="T1" fmla="*/ 9 h 17"/>
                <a:gd name="T2" fmla="*/ 0 w 685"/>
                <a:gd name="T3" fmla="*/ 8 h 17"/>
                <a:gd name="T4" fmla="*/ 685 w 685"/>
                <a:gd name="T5" fmla="*/ 0 h 17"/>
                <a:gd name="T6" fmla="*/ 685 w 685"/>
                <a:gd name="T7" fmla="*/ 17 h 17"/>
                <a:gd name="T8" fmla="*/ 0 w 685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5" h="17">
                  <a:moveTo>
                    <a:pt x="0" y="9"/>
                  </a:moveTo>
                  <a:lnTo>
                    <a:pt x="0" y="8"/>
                  </a:lnTo>
                  <a:lnTo>
                    <a:pt x="685" y="0"/>
                  </a:lnTo>
                  <a:lnTo>
                    <a:pt x="685" y="17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45" name="Line 234"/>
            <p:cNvSpPr>
              <a:spLocks noChangeShapeType="1"/>
            </p:cNvSpPr>
            <p:nvPr/>
          </p:nvSpPr>
          <p:spPr bwMode="auto">
            <a:xfrm>
              <a:off x="1385022" y="8899854"/>
              <a:ext cx="49847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47" name="Line 235"/>
            <p:cNvSpPr>
              <a:spLocks noChangeShapeType="1"/>
            </p:cNvSpPr>
            <p:nvPr/>
          </p:nvSpPr>
          <p:spPr bwMode="auto">
            <a:xfrm>
              <a:off x="1380259" y="8813499"/>
              <a:ext cx="0" cy="86354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48" name="Freeform 236"/>
            <p:cNvSpPr>
              <a:spLocks/>
            </p:cNvSpPr>
            <p:nvPr/>
          </p:nvSpPr>
          <p:spPr bwMode="auto">
            <a:xfrm>
              <a:off x="1211984" y="8652644"/>
              <a:ext cx="168275" cy="159162"/>
            </a:xfrm>
            <a:custGeom>
              <a:avLst/>
              <a:gdLst>
                <a:gd name="T0" fmla="*/ 0 w 106"/>
                <a:gd name="T1" fmla="*/ 0 h 94"/>
                <a:gd name="T2" fmla="*/ 0 w 106"/>
                <a:gd name="T3" fmla="*/ 94 h 94"/>
                <a:gd name="T4" fmla="*/ 106 w 106"/>
                <a:gd name="T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94">
                  <a:moveTo>
                    <a:pt x="0" y="0"/>
                  </a:moveTo>
                  <a:lnTo>
                    <a:pt x="0" y="94"/>
                  </a:lnTo>
                  <a:lnTo>
                    <a:pt x="106" y="9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49" name="Freeform 237"/>
            <p:cNvSpPr>
              <a:spLocks/>
            </p:cNvSpPr>
            <p:nvPr/>
          </p:nvSpPr>
          <p:spPr bwMode="auto">
            <a:xfrm>
              <a:off x="1018309" y="8440992"/>
              <a:ext cx="193675" cy="208266"/>
            </a:xfrm>
            <a:custGeom>
              <a:avLst/>
              <a:gdLst>
                <a:gd name="T0" fmla="*/ 0 w 122"/>
                <a:gd name="T1" fmla="*/ 0 h 123"/>
                <a:gd name="T2" fmla="*/ 0 w 122"/>
                <a:gd name="T3" fmla="*/ 123 h 123"/>
                <a:gd name="T4" fmla="*/ 122 w 122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2" h="123">
                  <a:moveTo>
                    <a:pt x="0" y="0"/>
                  </a:moveTo>
                  <a:lnTo>
                    <a:pt x="0" y="123"/>
                  </a:lnTo>
                  <a:lnTo>
                    <a:pt x="122" y="1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50" name="Freeform 238"/>
            <p:cNvSpPr>
              <a:spLocks/>
            </p:cNvSpPr>
            <p:nvPr/>
          </p:nvSpPr>
          <p:spPr bwMode="auto">
            <a:xfrm>
              <a:off x="723034" y="8131135"/>
              <a:ext cx="295275" cy="306472"/>
            </a:xfrm>
            <a:custGeom>
              <a:avLst/>
              <a:gdLst>
                <a:gd name="T0" fmla="*/ 0 w 186"/>
                <a:gd name="T1" fmla="*/ 0 h 181"/>
                <a:gd name="T2" fmla="*/ 0 w 186"/>
                <a:gd name="T3" fmla="*/ 181 h 181"/>
                <a:gd name="T4" fmla="*/ 186 w 18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181">
                  <a:moveTo>
                    <a:pt x="0" y="0"/>
                  </a:moveTo>
                  <a:lnTo>
                    <a:pt x="0" y="181"/>
                  </a:lnTo>
                  <a:lnTo>
                    <a:pt x="186" y="18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51" name="Freeform 239"/>
            <p:cNvSpPr>
              <a:spLocks/>
            </p:cNvSpPr>
            <p:nvPr/>
          </p:nvSpPr>
          <p:spPr bwMode="auto">
            <a:xfrm>
              <a:off x="707159" y="7758627"/>
              <a:ext cx="15875" cy="370814"/>
            </a:xfrm>
            <a:custGeom>
              <a:avLst/>
              <a:gdLst>
                <a:gd name="T0" fmla="*/ 0 w 10"/>
                <a:gd name="T1" fmla="*/ 0 h 219"/>
                <a:gd name="T2" fmla="*/ 0 w 10"/>
                <a:gd name="T3" fmla="*/ 219 h 219"/>
                <a:gd name="T4" fmla="*/ 10 w 10"/>
                <a:gd name="T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19">
                  <a:moveTo>
                    <a:pt x="0" y="0"/>
                  </a:moveTo>
                  <a:lnTo>
                    <a:pt x="0" y="219"/>
                  </a:lnTo>
                  <a:lnTo>
                    <a:pt x="10" y="21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52" name="Freeform 240"/>
            <p:cNvSpPr>
              <a:spLocks/>
            </p:cNvSpPr>
            <p:nvPr/>
          </p:nvSpPr>
          <p:spPr bwMode="auto">
            <a:xfrm>
              <a:off x="692872" y="6950964"/>
              <a:ext cx="14288" cy="805970"/>
            </a:xfrm>
            <a:custGeom>
              <a:avLst/>
              <a:gdLst>
                <a:gd name="T0" fmla="*/ 0 w 9"/>
                <a:gd name="T1" fmla="*/ 0 h 476"/>
                <a:gd name="T2" fmla="*/ 0 w 9"/>
                <a:gd name="T3" fmla="*/ 476 h 476"/>
                <a:gd name="T4" fmla="*/ 9 w 9"/>
                <a:gd name="T5" fmla="*/ 476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76">
                  <a:moveTo>
                    <a:pt x="0" y="0"/>
                  </a:moveTo>
                  <a:lnTo>
                    <a:pt x="0" y="476"/>
                  </a:lnTo>
                  <a:lnTo>
                    <a:pt x="9" y="4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6153" name="Rectangle 241"/>
            <p:cNvSpPr>
              <a:spLocks noChangeArrowheads="1"/>
            </p:cNvSpPr>
            <p:nvPr/>
          </p:nvSpPr>
          <p:spPr bwMode="auto">
            <a:xfrm>
              <a:off x="1332625" y="803006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54" name="Rectangle 242"/>
            <p:cNvSpPr>
              <a:spLocks noChangeArrowheads="1"/>
            </p:cNvSpPr>
            <p:nvPr/>
          </p:nvSpPr>
          <p:spPr bwMode="auto">
            <a:xfrm>
              <a:off x="1164350" y="811641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55" name="Rectangle 243"/>
            <p:cNvSpPr>
              <a:spLocks noChangeArrowheads="1"/>
            </p:cNvSpPr>
            <p:nvPr/>
          </p:nvSpPr>
          <p:spPr bwMode="auto">
            <a:xfrm>
              <a:off x="1246900" y="837886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56" name="Rectangle 244"/>
            <p:cNvSpPr>
              <a:spLocks noChangeArrowheads="1"/>
            </p:cNvSpPr>
            <p:nvPr/>
          </p:nvSpPr>
          <p:spPr bwMode="auto">
            <a:xfrm>
              <a:off x="1513600" y="861083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57" name="Rectangle 245"/>
            <p:cNvSpPr>
              <a:spLocks noChangeArrowheads="1"/>
            </p:cNvSpPr>
            <p:nvPr/>
          </p:nvSpPr>
          <p:spPr bwMode="auto">
            <a:xfrm>
              <a:off x="1640600" y="888513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58" name="Rectangle 246"/>
            <p:cNvSpPr>
              <a:spLocks noChangeArrowheads="1"/>
            </p:cNvSpPr>
            <p:nvPr/>
          </p:nvSpPr>
          <p:spPr bwMode="auto">
            <a:xfrm>
              <a:off x="1132600" y="879539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59" name="Rectangle 247"/>
            <p:cNvSpPr>
              <a:spLocks noChangeArrowheads="1"/>
            </p:cNvSpPr>
            <p:nvPr/>
          </p:nvSpPr>
          <p:spPr bwMode="auto">
            <a:xfrm>
              <a:off x="964325" y="863454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0" name="Rectangle 248"/>
            <p:cNvSpPr>
              <a:spLocks noChangeArrowheads="1"/>
            </p:cNvSpPr>
            <p:nvPr/>
          </p:nvSpPr>
          <p:spPr bwMode="auto">
            <a:xfrm>
              <a:off x="770650" y="842289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1" name="Rectangle 249"/>
            <p:cNvSpPr>
              <a:spLocks noChangeArrowheads="1"/>
            </p:cNvSpPr>
            <p:nvPr/>
          </p:nvSpPr>
          <p:spPr bwMode="auto">
            <a:xfrm>
              <a:off x="1142129" y="7439766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2" name="Rectangle 250"/>
            <p:cNvSpPr>
              <a:spLocks noChangeArrowheads="1"/>
            </p:cNvSpPr>
            <p:nvPr/>
          </p:nvSpPr>
          <p:spPr bwMode="auto">
            <a:xfrm>
              <a:off x="1859685" y="7795136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3" name="Rectangle 251"/>
            <p:cNvSpPr>
              <a:spLocks noChangeArrowheads="1"/>
            </p:cNvSpPr>
            <p:nvPr/>
          </p:nvSpPr>
          <p:spPr bwMode="auto">
            <a:xfrm>
              <a:off x="983379" y="755490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4" name="Rectangle 252"/>
            <p:cNvSpPr>
              <a:spLocks noChangeArrowheads="1"/>
            </p:cNvSpPr>
            <p:nvPr/>
          </p:nvSpPr>
          <p:spPr bwMode="auto">
            <a:xfrm>
              <a:off x="708742" y="770052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5" name="Rectangle 253"/>
            <p:cNvSpPr>
              <a:spLocks noChangeArrowheads="1"/>
            </p:cNvSpPr>
            <p:nvPr/>
          </p:nvSpPr>
          <p:spPr bwMode="auto">
            <a:xfrm>
              <a:off x="492847" y="815283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0.33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6" name="Rectangle 254"/>
            <p:cNvSpPr>
              <a:spLocks noChangeArrowheads="1"/>
            </p:cNvSpPr>
            <p:nvPr/>
          </p:nvSpPr>
          <p:spPr bwMode="auto">
            <a:xfrm>
              <a:off x="1464391" y="720007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7" name="Rectangle 255"/>
            <p:cNvSpPr>
              <a:spLocks noChangeArrowheads="1"/>
            </p:cNvSpPr>
            <p:nvPr/>
          </p:nvSpPr>
          <p:spPr bwMode="auto">
            <a:xfrm>
              <a:off x="1197691" y="7113719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8" name="Rectangle 256"/>
            <p:cNvSpPr>
              <a:spLocks noChangeArrowheads="1"/>
            </p:cNvSpPr>
            <p:nvPr/>
          </p:nvSpPr>
          <p:spPr bwMode="auto">
            <a:xfrm>
              <a:off x="875430" y="701212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dirty="0" smtClean="0">
                  <a:solidFill>
                    <a:srgbClr val="000000"/>
                  </a:solidFill>
                  <a:latin typeface="MS Sans Serif"/>
                </a:rPr>
                <a:t>0.8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69" name="Rectangle 257"/>
            <p:cNvSpPr>
              <a:spLocks noChangeArrowheads="1"/>
            </p:cNvSpPr>
            <p:nvPr/>
          </p:nvSpPr>
          <p:spPr bwMode="auto">
            <a:xfrm>
              <a:off x="1059585" y="663485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0" name="Rectangle 258"/>
            <p:cNvSpPr>
              <a:spLocks noChangeArrowheads="1"/>
            </p:cNvSpPr>
            <p:nvPr/>
          </p:nvSpPr>
          <p:spPr bwMode="auto">
            <a:xfrm>
              <a:off x="707154" y="687328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1" name="Rectangle 259"/>
            <p:cNvSpPr>
              <a:spLocks noChangeArrowheads="1"/>
            </p:cNvSpPr>
            <p:nvPr/>
          </p:nvSpPr>
          <p:spPr bwMode="auto">
            <a:xfrm>
              <a:off x="518243" y="603037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0.36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2" name="Rectangle 260"/>
            <p:cNvSpPr>
              <a:spLocks noChangeArrowheads="1"/>
            </p:cNvSpPr>
            <p:nvPr/>
          </p:nvSpPr>
          <p:spPr bwMode="auto">
            <a:xfrm>
              <a:off x="1508847" y="6561416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3" name="Rectangle 261"/>
            <p:cNvSpPr>
              <a:spLocks noChangeArrowheads="1"/>
            </p:cNvSpPr>
            <p:nvPr/>
          </p:nvSpPr>
          <p:spPr bwMode="auto">
            <a:xfrm>
              <a:off x="1080218" y="643336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4" name="Rectangle 262"/>
            <p:cNvSpPr>
              <a:spLocks noChangeArrowheads="1"/>
            </p:cNvSpPr>
            <p:nvPr/>
          </p:nvSpPr>
          <p:spPr bwMode="auto">
            <a:xfrm>
              <a:off x="965918" y="631653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5" name="Rectangle 263"/>
            <p:cNvSpPr>
              <a:spLocks noChangeArrowheads="1"/>
            </p:cNvSpPr>
            <p:nvPr/>
          </p:nvSpPr>
          <p:spPr bwMode="auto">
            <a:xfrm>
              <a:off x="1232618" y="586137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6" name="Rectangle 264"/>
            <p:cNvSpPr>
              <a:spLocks noChangeArrowheads="1"/>
            </p:cNvSpPr>
            <p:nvPr/>
          </p:nvSpPr>
          <p:spPr bwMode="auto">
            <a:xfrm>
              <a:off x="988147" y="604922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7" name="Rectangle 265"/>
            <p:cNvSpPr>
              <a:spLocks noChangeArrowheads="1"/>
            </p:cNvSpPr>
            <p:nvPr/>
          </p:nvSpPr>
          <p:spPr bwMode="auto">
            <a:xfrm>
              <a:off x="799231" y="6167529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8" name="Rectangle 266"/>
            <p:cNvSpPr>
              <a:spLocks noChangeArrowheads="1"/>
            </p:cNvSpPr>
            <p:nvPr/>
          </p:nvSpPr>
          <p:spPr bwMode="auto">
            <a:xfrm>
              <a:off x="723031" y="600328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79" name="Rectangle 267"/>
            <p:cNvSpPr>
              <a:spLocks noChangeArrowheads="1"/>
            </p:cNvSpPr>
            <p:nvPr/>
          </p:nvSpPr>
          <p:spPr bwMode="auto">
            <a:xfrm>
              <a:off x="602384" y="525848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0" name="Rectangle 268"/>
            <p:cNvSpPr>
              <a:spLocks noChangeArrowheads="1"/>
            </p:cNvSpPr>
            <p:nvPr/>
          </p:nvSpPr>
          <p:spPr bwMode="auto">
            <a:xfrm>
              <a:off x="1451697" y="545215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1" name="Rectangle 269"/>
            <p:cNvSpPr>
              <a:spLocks noChangeArrowheads="1"/>
            </p:cNvSpPr>
            <p:nvPr/>
          </p:nvSpPr>
          <p:spPr bwMode="auto">
            <a:xfrm>
              <a:off x="1421534" y="567586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2" name="Rectangle 270"/>
            <p:cNvSpPr>
              <a:spLocks noChangeArrowheads="1"/>
            </p:cNvSpPr>
            <p:nvPr/>
          </p:nvSpPr>
          <p:spPr bwMode="auto">
            <a:xfrm>
              <a:off x="1127846" y="557808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0.49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3" name="Rectangle 271"/>
            <p:cNvSpPr>
              <a:spLocks noChangeArrowheads="1"/>
            </p:cNvSpPr>
            <p:nvPr/>
          </p:nvSpPr>
          <p:spPr bwMode="auto">
            <a:xfrm>
              <a:off x="902422" y="543246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4" name="Rectangle 272"/>
            <p:cNvSpPr>
              <a:spLocks noChangeArrowheads="1"/>
            </p:cNvSpPr>
            <p:nvPr/>
          </p:nvSpPr>
          <p:spPr bwMode="auto">
            <a:xfrm>
              <a:off x="621434" y="463877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0.35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5" name="Rectangle 273"/>
            <p:cNvSpPr>
              <a:spLocks noChangeArrowheads="1"/>
            </p:cNvSpPr>
            <p:nvPr/>
          </p:nvSpPr>
          <p:spPr bwMode="auto">
            <a:xfrm>
              <a:off x="923060" y="514250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6" name="Rectangle 274"/>
            <p:cNvSpPr>
              <a:spLocks noChangeArrowheads="1"/>
            </p:cNvSpPr>
            <p:nvPr/>
          </p:nvSpPr>
          <p:spPr bwMode="auto">
            <a:xfrm>
              <a:off x="742084" y="400349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7" name="Rectangle 275"/>
            <p:cNvSpPr>
              <a:spLocks noChangeArrowheads="1"/>
            </p:cNvSpPr>
            <p:nvPr/>
          </p:nvSpPr>
          <p:spPr bwMode="auto">
            <a:xfrm>
              <a:off x="1640604" y="357045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8" name="Rectangle 276"/>
            <p:cNvSpPr>
              <a:spLocks noChangeArrowheads="1"/>
            </p:cNvSpPr>
            <p:nvPr/>
          </p:nvSpPr>
          <p:spPr bwMode="auto">
            <a:xfrm>
              <a:off x="1504079" y="365850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89" name="Rectangle 277"/>
            <p:cNvSpPr>
              <a:spLocks noChangeArrowheads="1"/>
            </p:cNvSpPr>
            <p:nvPr/>
          </p:nvSpPr>
          <p:spPr bwMode="auto">
            <a:xfrm>
              <a:off x="1318342" y="375533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0" name="Rectangle 278"/>
            <p:cNvSpPr>
              <a:spLocks noChangeArrowheads="1"/>
            </p:cNvSpPr>
            <p:nvPr/>
          </p:nvSpPr>
          <p:spPr bwMode="auto">
            <a:xfrm>
              <a:off x="1375496" y="408328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800" dirty="0" smtClean="0">
                  <a:solidFill>
                    <a:srgbClr val="000000"/>
                  </a:solidFill>
                  <a:latin typeface="MS Sans Serif"/>
                </a:rPr>
                <a:t>0.</a:t>
              </a: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61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1" name="Rectangle 279"/>
            <p:cNvSpPr>
              <a:spLocks noChangeArrowheads="1"/>
            </p:cNvSpPr>
            <p:nvPr/>
          </p:nvSpPr>
          <p:spPr bwMode="auto">
            <a:xfrm>
              <a:off x="1037355" y="390677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2" name="Rectangle 280"/>
            <p:cNvSpPr>
              <a:spLocks noChangeArrowheads="1"/>
            </p:cNvSpPr>
            <p:nvPr/>
          </p:nvSpPr>
          <p:spPr bwMode="auto">
            <a:xfrm>
              <a:off x="1450109" y="455242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3" name="Rectangle 281"/>
            <p:cNvSpPr>
              <a:spLocks noChangeArrowheads="1"/>
            </p:cNvSpPr>
            <p:nvPr/>
          </p:nvSpPr>
          <p:spPr bwMode="auto">
            <a:xfrm>
              <a:off x="2323235" y="4886506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4" name="Rectangle 282"/>
            <p:cNvSpPr>
              <a:spLocks noChangeArrowheads="1"/>
            </p:cNvSpPr>
            <p:nvPr/>
          </p:nvSpPr>
          <p:spPr bwMode="auto">
            <a:xfrm>
              <a:off x="1465984" y="489064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5" name="Rectangle 283"/>
            <p:cNvSpPr>
              <a:spLocks noChangeArrowheads="1"/>
            </p:cNvSpPr>
            <p:nvPr/>
          </p:nvSpPr>
          <p:spPr bwMode="auto">
            <a:xfrm>
              <a:off x="1126259" y="475550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6" name="Rectangle 284"/>
            <p:cNvSpPr>
              <a:spLocks noChangeArrowheads="1"/>
            </p:cNvSpPr>
            <p:nvPr/>
          </p:nvSpPr>
          <p:spPr bwMode="auto">
            <a:xfrm>
              <a:off x="1037359" y="454384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7" name="Rectangle 285"/>
            <p:cNvSpPr>
              <a:spLocks noChangeArrowheads="1"/>
            </p:cNvSpPr>
            <p:nvPr/>
          </p:nvSpPr>
          <p:spPr bwMode="auto">
            <a:xfrm>
              <a:off x="959571" y="428785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8" name="Rectangle 286"/>
            <p:cNvSpPr>
              <a:spLocks noChangeArrowheads="1"/>
            </p:cNvSpPr>
            <p:nvPr/>
          </p:nvSpPr>
          <p:spPr bwMode="auto">
            <a:xfrm>
              <a:off x="892892" y="301645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199" name="Rectangle 287"/>
            <p:cNvSpPr>
              <a:spLocks noChangeArrowheads="1"/>
            </p:cNvSpPr>
            <p:nvPr/>
          </p:nvSpPr>
          <p:spPr bwMode="auto">
            <a:xfrm>
              <a:off x="1854917" y="1939573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0" name="Rectangle 288"/>
            <p:cNvSpPr>
              <a:spLocks noChangeArrowheads="1"/>
            </p:cNvSpPr>
            <p:nvPr/>
          </p:nvSpPr>
          <p:spPr bwMode="auto">
            <a:xfrm>
              <a:off x="2180354" y="227589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1" name="Rectangle 289"/>
            <p:cNvSpPr>
              <a:spLocks noChangeArrowheads="1"/>
            </p:cNvSpPr>
            <p:nvPr/>
          </p:nvSpPr>
          <p:spPr bwMode="auto">
            <a:xfrm>
              <a:off x="1392954" y="216075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2" name="Rectangle 290"/>
            <p:cNvSpPr>
              <a:spLocks noChangeArrowheads="1"/>
            </p:cNvSpPr>
            <p:nvPr/>
          </p:nvSpPr>
          <p:spPr bwMode="auto">
            <a:xfrm>
              <a:off x="1111967" y="201513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3" name="Rectangle 291"/>
            <p:cNvSpPr>
              <a:spLocks noChangeArrowheads="1"/>
            </p:cNvSpPr>
            <p:nvPr/>
          </p:nvSpPr>
          <p:spPr bwMode="auto">
            <a:xfrm>
              <a:off x="1564402" y="75125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4" name="Rectangle 292"/>
            <p:cNvSpPr>
              <a:spLocks noChangeArrowheads="1"/>
            </p:cNvSpPr>
            <p:nvPr/>
          </p:nvSpPr>
          <p:spPr bwMode="auto">
            <a:xfrm>
              <a:off x="1635840" y="60298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0.44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5" name="Rectangle 293"/>
            <p:cNvSpPr>
              <a:spLocks noChangeArrowheads="1"/>
            </p:cNvSpPr>
            <p:nvPr/>
          </p:nvSpPr>
          <p:spPr bwMode="auto">
            <a:xfrm>
              <a:off x="1361202" y="56330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6" name="Rectangle 294"/>
            <p:cNvSpPr>
              <a:spLocks noChangeArrowheads="1"/>
            </p:cNvSpPr>
            <p:nvPr/>
          </p:nvSpPr>
          <p:spPr bwMode="auto">
            <a:xfrm>
              <a:off x="1975567" y="12815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7" name="Rectangle 295"/>
            <p:cNvSpPr>
              <a:spLocks noChangeArrowheads="1"/>
            </p:cNvSpPr>
            <p:nvPr/>
          </p:nvSpPr>
          <p:spPr bwMode="auto">
            <a:xfrm>
              <a:off x="1518367" y="18910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8" name="Rectangle 296"/>
            <p:cNvSpPr>
              <a:spLocks noChangeArrowheads="1"/>
            </p:cNvSpPr>
            <p:nvPr/>
          </p:nvSpPr>
          <p:spPr bwMode="auto">
            <a:xfrm>
              <a:off x="1265952" y="32795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09" name="Rectangle 297"/>
            <p:cNvSpPr>
              <a:spLocks noChangeArrowheads="1"/>
            </p:cNvSpPr>
            <p:nvPr/>
          </p:nvSpPr>
          <p:spPr bwMode="auto">
            <a:xfrm>
              <a:off x="1970804" y="112513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0.96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0" name="Rectangle 298"/>
            <p:cNvSpPr>
              <a:spLocks noChangeArrowheads="1"/>
            </p:cNvSpPr>
            <p:nvPr/>
          </p:nvSpPr>
          <p:spPr bwMode="auto">
            <a:xfrm>
              <a:off x="1761254" y="145362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1" name="Rectangle 299"/>
            <p:cNvSpPr>
              <a:spLocks noChangeArrowheads="1"/>
            </p:cNvSpPr>
            <p:nvPr/>
          </p:nvSpPr>
          <p:spPr bwMode="auto">
            <a:xfrm>
              <a:off x="1599329" y="1336789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0.39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2" name="Rectangle 300"/>
            <p:cNvSpPr>
              <a:spLocks noChangeArrowheads="1"/>
            </p:cNvSpPr>
            <p:nvPr/>
          </p:nvSpPr>
          <p:spPr bwMode="auto">
            <a:xfrm>
              <a:off x="1542179" y="119117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3" name="Rectangle 301"/>
            <p:cNvSpPr>
              <a:spLocks noChangeArrowheads="1"/>
            </p:cNvSpPr>
            <p:nvPr/>
          </p:nvSpPr>
          <p:spPr bwMode="auto">
            <a:xfrm>
              <a:off x="1356441" y="106079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4" name="Rectangle 302"/>
            <p:cNvSpPr>
              <a:spLocks noChangeArrowheads="1"/>
            </p:cNvSpPr>
            <p:nvPr/>
          </p:nvSpPr>
          <p:spPr bwMode="auto">
            <a:xfrm>
              <a:off x="1189752" y="64288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0.58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5" name="Rectangle 303"/>
            <p:cNvSpPr>
              <a:spLocks noChangeArrowheads="1"/>
            </p:cNvSpPr>
            <p:nvPr/>
          </p:nvSpPr>
          <p:spPr bwMode="auto">
            <a:xfrm>
              <a:off x="1399309" y="169988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6" name="Rectangle 304"/>
            <p:cNvSpPr>
              <a:spLocks noChangeArrowheads="1"/>
            </p:cNvSpPr>
            <p:nvPr/>
          </p:nvSpPr>
          <p:spPr bwMode="auto">
            <a:xfrm>
              <a:off x="1113554" y="1101007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7" name="Rectangle 305"/>
            <p:cNvSpPr>
              <a:spLocks noChangeArrowheads="1"/>
            </p:cNvSpPr>
            <p:nvPr/>
          </p:nvSpPr>
          <p:spPr bwMode="auto">
            <a:xfrm>
              <a:off x="937342" y="187015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0.55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8" name="Rectangle 306"/>
            <p:cNvSpPr>
              <a:spLocks noChangeArrowheads="1"/>
            </p:cNvSpPr>
            <p:nvPr/>
          </p:nvSpPr>
          <p:spPr bwMode="auto">
            <a:xfrm>
              <a:off x="1480267" y="2520346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0.63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19" name="Rectangle 307"/>
            <p:cNvSpPr>
              <a:spLocks noChangeArrowheads="1"/>
            </p:cNvSpPr>
            <p:nvPr/>
          </p:nvSpPr>
          <p:spPr bwMode="auto">
            <a:xfrm>
              <a:off x="1299292" y="2606699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0" name="Rectangle 308"/>
            <p:cNvSpPr>
              <a:spLocks noChangeArrowheads="1"/>
            </p:cNvSpPr>
            <p:nvPr/>
          </p:nvSpPr>
          <p:spPr bwMode="auto">
            <a:xfrm>
              <a:off x="1975567" y="349701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1" name="Rectangle 309"/>
            <p:cNvSpPr>
              <a:spLocks noChangeArrowheads="1"/>
            </p:cNvSpPr>
            <p:nvPr/>
          </p:nvSpPr>
          <p:spPr bwMode="auto">
            <a:xfrm>
              <a:off x="1527897" y="3455111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0.72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2" name="Rectangle 310"/>
            <p:cNvSpPr>
              <a:spLocks noChangeArrowheads="1"/>
            </p:cNvSpPr>
            <p:nvPr/>
          </p:nvSpPr>
          <p:spPr bwMode="auto">
            <a:xfrm>
              <a:off x="1751729" y="2869148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0.87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3" name="Rectangle 311"/>
            <p:cNvSpPr>
              <a:spLocks noChangeArrowheads="1"/>
            </p:cNvSpPr>
            <p:nvPr/>
          </p:nvSpPr>
          <p:spPr bwMode="auto">
            <a:xfrm>
              <a:off x="1537416" y="295550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0.81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4" name="Rectangle 312"/>
            <p:cNvSpPr>
              <a:spLocks noChangeArrowheads="1"/>
            </p:cNvSpPr>
            <p:nvPr/>
          </p:nvSpPr>
          <p:spPr bwMode="auto">
            <a:xfrm>
              <a:off x="1370729" y="305709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0.74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5" name="Rectangle 313"/>
            <p:cNvSpPr>
              <a:spLocks noChangeArrowheads="1"/>
            </p:cNvSpPr>
            <p:nvPr/>
          </p:nvSpPr>
          <p:spPr bwMode="auto">
            <a:xfrm>
              <a:off x="1242147" y="331150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0.79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6" name="Rectangle 314"/>
            <p:cNvSpPr>
              <a:spLocks noChangeArrowheads="1"/>
            </p:cNvSpPr>
            <p:nvPr/>
          </p:nvSpPr>
          <p:spPr bwMode="auto">
            <a:xfrm>
              <a:off x="1126255" y="300090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227" name="Rectangle 315"/>
            <p:cNvSpPr>
              <a:spLocks noChangeArrowheads="1"/>
            </p:cNvSpPr>
            <p:nvPr/>
          </p:nvSpPr>
          <p:spPr bwMode="auto">
            <a:xfrm>
              <a:off x="1037355" y="2723215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0.50</a:t>
              </a:r>
              <a:endPara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grpSp>
          <p:nvGrpSpPr>
            <p:cNvPr id="4" name="Group 6440"/>
            <p:cNvGrpSpPr/>
            <p:nvPr/>
          </p:nvGrpSpPr>
          <p:grpSpPr>
            <a:xfrm>
              <a:off x="297873" y="8843035"/>
              <a:ext cx="404813" cy="162054"/>
              <a:chOff x="1056409" y="9113199"/>
              <a:chExt cx="404813" cy="162054"/>
            </a:xfrm>
          </p:grpSpPr>
          <p:sp>
            <p:nvSpPr>
              <p:cNvPr id="6228" name="Line 316"/>
              <p:cNvSpPr>
                <a:spLocks noChangeShapeType="1"/>
              </p:cNvSpPr>
              <p:nvPr/>
            </p:nvSpPr>
            <p:spPr bwMode="auto">
              <a:xfrm>
                <a:off x="1056409" y="9131824"/>
                <a:ext cx="404813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229" name="Line 317"/>
              <p:cNvSpPr>
                <a:spLocks noChangeShapeType="1"/>
              </p:cNvSpPr>
              <p:nvPr/>
            </p:nvSpPr>
            <p:spPr bwMode="auto">
              <a:xfrm>
                <a:off x="1056409" y="9113199"/>
                <a:ext cx="0" cy="37251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230" name="Line 318"/>
              <p:cNvSpPr>
                <a:spLocks noChangeShapeType="1"/>
              </p:cNvSpPr>
              <p:nvPr/>
            </p:nvSpPr>
            <p:spPr bwMode="auto">
              <a:xfrm>
                <a:off x="1461222" y="9113199"/>
                <a:ext cx="0" cy="37251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231" name="Rectangle 319"/>
              <p:cNvSpPr>
                <a:spLocks noChangeArrowheads="1"/>
              </p:cNvSpPr>
              <p:nvPr/>
            </p:nvSpPr>
            <p:spPr bwMode="auto">
              <a:xfrm>
                <a:off x="1188172" y="9152142"/>
                <a:ext cx="14427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0.2</a:t>
                </a:r>
                <a:endPara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</p:grpSp>
        <p:sp>
          <p:nvSpPr>
            <p:cNvPr id="330" name="Rectangle 6"/>
            <p:cNvSpPr>
              <a:spLocks noChangeArrowheads="1"/>
            </p:cNvSpPr>
            <p:nvPr/>
          </p:nvSpPr>
          <p:spPr bwMode="auto">
            <a:xfrm>
              <a:off x="2833607" y="5031552"/>
              <a:ext cx="230931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rPr>
                <a:t> </a:t>
              </a:r>
              <a:r>
                <a:rPr lang="en-US" sz="900" b="1" i="1" dirty="0" err="1" smtClean="0">
                  <a:solidFill>
                    <a:srgbClr val="C00000"/>
                  </a:solidFill>
                </a:rPr>
                <a:t>Pandoravirus</a:t>
              </a:r>
              <a:r>
                <a:rPr lang="en-US" sz="9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900" b="1" i="1" dirty="0" err="1" smtClean="0">
                  <a:solidFill>
                    <a:srgbClr val="C00000"/>
                  </a:solidFill>
                </a:rPr>
                <a:t>salinus</a:t>
              </a:r>
              <a:r>
                <a:rPr lang="en-US" sz="9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en-US" sz="900" b="1" dirty="0" smtClean="0">
                  <a:solidFill>
                    <a:srgbClr val="C00000"/>
                  </a:solidFill>
                </a:rPr>
                <a:t>516305829</a:t>
              </a:r>
              <a:endPara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331" name="Rectangle 8"/>
            <p:cNvSpPr>
              <a:spLocks noChangeArrowheads="1"/>
            </p:cNvSpPr>
            <p:nvPr/>
          </p:nvSpPr>
          <p:spPr bwMode="auto">
            <a:xfrm>
              <a:off x="2622424" y="4895874"/>
              <a:ext cx="230070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rPr>
                <a:t> </a:t>
              </a:r>
              <a:r>
                <a:rPr lang="en-US" sz="900" b="1" i="1" dirty="0" err="1" smtClean="0">
                  <a:solidFill>
                    <a:srgbClr val="C00000"/>
                  </a:solidFill>
                </a:rPr>
                <a:t>Pandoravirus</a:t>
              </a:r>
              <a:r>
                <a:rPr lang="en-US" sz="9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900" b="1" i="1" dirty="0" err="1" smtClean="0">
                  <a:solidFill>
                    <a:srgbClr val="C00000"/>
                  </a:solidFill>
                </a:rPr>
                <a:t>dulcis</a:t>
              </a:r>
              <a:r>
                <a:rPr lang="en-US" sz="9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900" b="1" dirty="0">
                  <a:solidFill>
                    <a:srgbClr val="C00000"/>
                  </a:solidFill>
                </a:rPr>
                <a:t> </a:t>
              </a:r>
              <a:r>
                <a:rPr lang="en-US" altLang="en-US" sz="900" b="1" dirty="0" smtClean="0">
                  <a:solidFill>
                    <a:srgbClr val="C00000"/>
                  </a:solidFill>
                </a:rPr>
                <a:t>526119871</a:t>
              </a:r>
              <a:endPara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202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204354" y="46759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NCVOG0076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83" name="Rectangle 382"/>
          <p:cNvSpPr/>
          <p:nvPr/>
        </p:nvSpPr>
        <p:spPr>
          <a:xfrm>
            <a:off x="284018" y="762001"/>
            <a:ext cx="2980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Superfamily II helicase (A18L)</a:t>
            </a:r>
            <a:endParaRPr lang="en-US" dirty="0"/>
          </a:p>
        </p:txBody>
      </p:sp>
      <p:sp>
        <p:nvSpPr>
          <p:cNvPr id="384" name="Rectangle 6"/>
          <p:cNvSpPr>
            <a:spLocks noChangeArrowheads="1"/>
          </p:cNvSpPr>
          <p:nvPr/>
        </p:nvSpPr>
        <p:spPr bwMode="auto">
          <a:xfrm>
            <a:off x="1969439" y="3733553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516304266</a:t>
            </a:r>
          </a:p>
        </p:txBody>
      </p:sp>
      <p:sp>
        <p:nvSpPr>
          <p:cNvPr id="385" name="Rectangle 8"/>
          <p:cNvSpPr>
            <a:spLocks noChangeArrowheads="1"/>
          </p:cNvSpPr>
          <p:nvPr/>
        </p:nvSpPr>
        <p:spPr bwMode="auto">
          <a:xfrm>
            <a:off x="1971260" y="3534231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516302732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6" name="AutoShape 4"/>
          <p:cNvSpPr>
            <a:spLocks noChangeAspect="1" noChangeArrowheads="1" noTextEdit="1"/>
          </p:cNvSpPr>
          <p:nvPr/>
        </p:nvSpPr>
        <p:spPr bwMode="auto">
          <a:xfrm>
            <a:off x="752475" y="1638300"/>
            <a:ext cx="4010025" cy="639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424238" y="1752600"/>
            <a:ext cx="8159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env143742046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2500313" y="1822450"/>
            <a:ext cx="919163" cy="142875"/>
          </a:xfrm>
          <a:custGeom>
            <a:avLst/>
            <a:gdLst>
              <a:gd name="T0" fmla="*/ 0 w 579"/>
              <a:gd name="T1" fmla="*/ 90 h 90"/>
              <a:gd name="T2" fmla="*/ 0 w 579"/>
              <a:gd name="T3" fmla="*/ 0 h 90"/>
              <a:gd name="T4" fmla="*/ 579 w 579"/>
              <a:gd name="T5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9" h="90">
                <a:moveTo>
                  <a:pt x="0" y="90"/>
                </a:moveTo>
                <a:lnTo>
                  <a:pt x="0" y="0"/>
                </a:lnTo>
                <a:lnTo>
                  <a:pt x="579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313113" y="1951038"/>
            <a:ext cx="8159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env143378464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2765425" y="2019300"/>
            <a:ext cx="542925" cy="95250"/>
          </a:xfrm>
          <a:custGeom>
            <a:avLst/>
            <a:gdLst>
              <a:gd name="T0" fmla="*/ 0 w 342"/>
              <a:gd name="T1" fmla="*/ 60 h 60"/>
              <a:gd name="T2" fmla="*/ 0 w 342"/>
              <a:gd name="T3" fmla="*/ 0 h 60"/>
              <a:gd name="T4" fmla="*/ 342 w 342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2" h="60">
                <a:moveTo>
                  <a:pt x="0" y="60"/>
                </a:moveTo>
                <a:lnTo>
                  <a:pt x="0" y="0"/>
                </a:lnTo>
                <a:lnTo>
                  <a:pt x="34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163888" y="2147888"/>
            <a:ext cx="8159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env143227889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765425" y="2122488"/>
            <a:ext cx="395288" cy="95250"/>
          </a:xfrm>
          <a:custGeom>
            <a:avLst/>
            <a:gdLst>
              <a:gd name="T0" fmla="*/ 0 w 249"/>
              <a:gd name="T1" fmla="*/ 0 h 60"/>
              <a:gd name="T2" fmla="*/ 0 w 249"/>
              <a:gd name="T3" fmla="*/ 60 h 60"/>
              <a:gd name="T4" fmla="*/ 249 w 249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9" h="60">
                <a:moveTo>
                  <a:pt x="0" y="0"/>
                </a:moveTo>
                <a:lnTo>
                  <a:pt x="0" y="60"/>
                </a:lnTo>
                <a:lnTo>
                  <a:pt x="249" y="6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2500313" y="1974850"/>
            <a:ext cx="265113" cy="142875"/>
          </a:xfrm>
          <a:custGeom>
            <a:avLst/>
            <a:gdLst>
              <a:gd name="T0" fmla="*/ 0 w 167"/>
              <a:gd name="T1" fmla="*/ 0 h 90"/>
              <a:gd name="T2" fmla="*/ 0 w 167"/>
              <a:gd name="T3" fmla="*/ 90 h 90"/>
              <a:gd name="T4" fmla="*/ 167 w 167"/>
              <a:gd name="T5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7" h="90">
                <a:moveTo>
                  <a:pt x="0" y="0"/>
                </a:moveTo>
                <a:lnTo>
                  <a:pt x="0" y="90"/>
                </a:lnTo>
                <a:lnTo>
                  <a:pt x="167" y="9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2027238" y="1970088"/>
            <a:ext cx="473075" cy="219075"/>
          </a:xfrm>
          <a:custGeom>
            <a:avLst/>
            <a:gdLst>
              <a:gd name="T0" fmla="*/ 0 w 298"/>
              <a:gd name="T1" fmla="*/ 138 h 138"/>
              <a:gd name="T2" fmla="*/ 0 w 298"/>
              <a:gd name="T3" fmla="*/ 0 h 138"/>
              <a:gd name="T4" fmla="*/ 298 w 298"/>
              <a:gd name="T5" fmla="*/ 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8" h="138">
                <a:moveTo>
                  <a:pt x="0" y="138"/>
                </a:moveTo>
                <a:lnTo>
                  <a:pt x="0" y="0"/>
                </a:lnTo>
                <a:lnTo>
                  <a:pt x="29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762375" y="2346325"/>
            <a:ext cx="192360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800" i="1" dirty="0" smtClean="0"/>
              <a:t>Cafeteria </a:t>
            </a:r>
            <a:r>
              <a:rPr lang="en-US" sz="800" i="1" dirty="0" err="1" smtClean="0"/>
              <a:t>roenbergensis</a:t>
            </a:r>
            <a:r>
              <a:rPr lang="en-US" sz="800" i="1" dirty="0" smtClean="0"/>
              <a:t> </a:t>
            </a:r>
            <a:r>
              <a:rPr lang="en-US" sz="800" dirty="0" smtClean="0"/>
              <a:t>virus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310831516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2027238" y="2197100"/>
            <a:ext cx="1730375" cy="217488"/>
          </a:xfrm>
          <a:custGeom>
            <a:avLst/>
            <a:gdLst>
              <a:gd name="T0" fmla="*/ 0 w 1090"/>
              <a:gd name="T1" fmla="*/ 0 h 137"/>
              <a:gd name="T2" fmla="*/ 0 w 1090"/>
              <a:gd name="T3" fmla="*/ 137 h 137"/>
              <a:gd name="T4" fmla="*/ 1090 w 1090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0" h="137">
                <a:moveTo>
                  <a:pt x="0" y="0"/>
                </a:moveTo>
                <a:lnTo>
                  <a:pt x="0" y="137"/>
                </a:lnTo>
                <a:lnTo>
                  <a:pt x="1090" y="137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1839913" y="2192338"/>
            <a:ext cx="187325" cy="330200"/>
          </a:xfrm>
          <a:custGeom>
            <a:avLst/>
            <a:gdLst>
              <a:gd name="T0" fmla="*/ 0 w 118"/>
              <a:gd name="T1" fmla="*/ 208 h 208"/>
              <a:gd name="T2" fmla="*/ 0 w 118"/>
              <a:gd name="T3" fmla="*/ 0 h 208"/>
              <a:gd name="T4" fmla="*/ 118 w 118"/>
              <a:gd name="T5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8" h="208">
                <a:moveTo>
                  <a:pt x="0" y="208"/>
                </a:moveTo>
                <a:lnTo>
                  <a:pt x="0" y="0"/>
                </a:lnTo>
                <a:lnTo>
                  <a:pt x="11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470275" y="2544763"/>
            <a:ext cx="16783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Ek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800" i="1" dirty="0" err="1" smtClean="0"/>
              <a:t>Leishmania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infantum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146094415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2938463" y="2613025"/>
            <a:ext cx="527050" cy="95250"/>
          </a:xfrm>
          <a:custGeom>
            <a:avLst/>
            <a:gdLst>
              <a:gd name="T0" fmla="*/ 0 w 332"/>
              <a:gd name="T1" fmla="*/ 60 h 60"/>
              <a:gd name="T2" fmla="*/ 0 w 332"/>
              <a:gd name="T3" fmla="*/ 0 h 60"/>
              <a:gd name="T4" fmla="*/ 332 w 332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2" h="60">
                <a:moveTo>
                  <a:pt x="0" y="60"/>
                </a:moveTo>
                <a:lnTo>
                  <a:pt x="0" y="0"/>
                </a:lnTo>
                <a:lnTo>
                  <a:pt x="33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398838" y="2741613"/>
            <a:ext cx="154369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Ek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800" i="1" dirty="0" err="1" smtClean="0"/>
              <a:t>Trypanosoma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cruzi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71407144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2938463" y="2716213"/>
            <a:ext cx="457200" cy="95250"/>
          </a:xfrm>
          <a:custGeom>
            <a:avLst/>
            <a:gdLst>
              <a:gd name="T0" fmla="*/ 0 w 288"/>
              <a:gd name="T1" fmla="*/ 0 h 60"/>
              <a:gd name="T2" fmla="*/ 0 w 288"/>
              <a:gd name="T3" fmla="*/ 60 h 60"/>
              <a:gd name="T4" fmla="*/ 288 w 288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8" h="60">
                <a:moveTo>
                  <a:pt x="0" y="0"/>
                </a:moveTo>
                <a:lnTo>
                  <a:pt x="0" y="60"/>
                </a:lnTo>
                <a:lnTo>
                  <a:pt x="288" y="6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2605088" y="2711450"/>
            <a:ext cx="333375" cy="144463"/>
          </a:xfrm>
          <a:custGeom>
            <a:avLst/>
            <a:gdLst>
              <a:gd name="T0" fmla="*/ 0 w 210"/>
              <a:gd name="T1" fmla="*/ 91 h 91"/>
              <a:gd name="T2" fmla="*/ 0 w 210"/>
              <a:gd name="T3" fmla="*/ 0 h 91"/>
              <a:gd name="T4" fmla="*/ 210 w 210"/>
              <a:gd name="T5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0" h="91">
                <a:moveTo>
                  <a:pt x="0" y="91"/>
                </a:moveTo>
                <a:lnTo>
                  <a:pt x="0" y="0"/>
                </a:lnTo>
                <a:lnTo>
                  <a:pt x="21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3014663" y="2940050"/>
            <a:ext cx="17152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c1 </a:t>
            </a:r>
            <a:r>
              <a:rPr lang="en-US" sz="800" dirty="0" smtClean="0"/>
              <a:t>African swine fever virus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9628148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2605088" y="2863850"/>
            <a:ext cx="406400" cy="144463"/>
          </a:xfrm>
          <a:custGeom>
            <a:avLst/>
            <a:gdLst>
              <a:gd name="T0" fmla="*/ 0 w 256"/>
              <a:gd name="T1" fmla="*/ 0 h 91"/>
              <a:gd name="T2" fmla="*/ 0 w 256"/>
              <a:gd name="T3" fmla="*/ 91 h 91"/>
              <a:gd name="T4" fmla="*/ 256 w 256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6" h="91">
                <a:moveTo>
                  <a:pt x="0" y="0"/>
                </a:moveTo>
                <a:lnTo>
                  <a:pt x="0" y="91"/>
                </a:lnTo>
                <a:lnTo>
                  <a:pt x="256" y="9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1839913" y="2530475"/>
            <a:ext cx="765175" cy="330200"/>
          </a:xfrm>
          <a:custGeom>
            <a:avLst/>
            <a:gdLst>
              <a:gd name="T0" fmla="*/ 0 w 482"/>
              <a:gd name="T1" fmla="*/ 0 h 208"/>
              <a:gd name="T2" fmla="*/ 0 w 482"/>
              <a:gd name="T3" fmla="*/ 208 h 208"/>
              <a:gd name="T4" fmla="*/ 482 w 482"/>
              <a:gd name="T5" fmla="*/ 208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2" h="208">
                <a:moveTo>
                  <a:pt x="0" y="0"/>
                </a:moveTo>
                <a:lnTo>
                  <a:pt x="0" y="208"/>
                </a:lnTo>
                <a:lnTo>
                  <a:pt x="482" y="208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1412875" y="2525713"/>
            <a:ext cx="427038" cy="341313"/>
          </a:xfrm>
          <a:custGeom>
            <a:avLst/>
            <a:gdLst>
              <a:gd name="T0" fmla="*/ 0 w 269"/>
              <a:gd name="T1" fmla="*/ 215 h 215"/>
              <a:gd name="T2" fmla="*/ 0 w 269"/>
              <a:gd name="T3" fmla="*/ 0 h 215"/>
              <a:gd name="T4" fmla="*/ 269 w 269"/>
              <a:gd name="T5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9" h="215">
                <a:moveTo>
                  <a:pt x="0" y="215"/>
                </a:moveTo>
                <a:lnTo>
                  <a:pt x="0" y="0"/>
                </a:lnTo>
                <a:lnTo>
                  <a:pt x="269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3238500" y="3157538"/>
            <a:ext cx="5461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Poxviridae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1936750" y="3148013"/>
            <a:ext cx="1298575" cy="133350"/>
          </a:xfrm>
          <a:custGeom>
            <a:avLst/>
            <a:gdLst>
              <a:gd name="T0" fmla="*/ 0 w 818"/>
              <a:gd name="T1" fmla="*/ 43 h 84"/>
              <a:gd name="T2" fmla="*/ 0 w 818"/>
              <a:gd name="T3" fmla="*/ 41 h 84"/>
              <a:gd name="T4" fmla="*/ 818 w 818"/>
              <a:gd name="T5" fmla="*/ 0 h 84"/>
              <a:gd name="T6" fmla="*/ 818 w 818"/>
              <a:gd name="T7" fmla="*/ 84 h 84"/>
              <a:gd name="T8" fmla="*/ 0 w 818"/>
              <a:gd name="T9" fmla="*/ 43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8" h="84">
                <a:moveTo>
                  <a:pt x="0" y="43"/>
                </a:moveTo>
                <a:lnTo>
                  <a:pt x="0" y="41"/>
                </a:lnTo>
                <a:lnTo>
                  <a:pt x="818" y="0"/>
                </a:lnTo>
                <a:lnTo>
                  <a:pt x="818" y="84"/>
                </a:lnTo>
                <a:lnTo>
                  <a:pt x="0" y="4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1416050" y="3214688"/>
            <a:ext cx="515938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/>
          <p:cNvSpPr>
            <a:spLocks noChangeShapeType="1"/>
          </p:cNvSpPr>
          <p:nvPr/>
        </p:nvSpPr>
        <p:spPr bwMode="auto">
          <a:xfrm>
            <a:off x="1412875" y="2874963"/>
            <a:ext cx="0" cy="339725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1174750" y="2870200"/>
            <a:ext cx="238125" cy="344488"/>
          </a:xfrm>
          <a:custGeom>
            <a:avLst/>
            <a:gdLst>
              <a:gd name="T0" fmla="*/ 0 w 150"/>
              <a:gd name="T1" fmla="*/ 217 h 217"/>
              <a:gd name="T2" fmla="*/ 0 w 150"/>
              <a:gd name="T3" fmla="*/ 0 h 217"/>
              <a:gd name="T4" fmla="*/ 150 w 150"/>
              <a:gd name="T5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0" h="217">
                <a:moveTo>
                  <a:pt x="0" y="217"/>
                </a:moveTo>
                <a:lnTo>
                  <a:pt x="0" y="0"/>
                </a:lnTo>
                <a:lnTo>
                  <a:pt x="15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8" name="Rectangle 31"/>
          <p:cNvSpPr>
            <a:spLocks noChangeArrowheads="1"/>
          </p:cNvSpPr>
          <p:nvPr/>
        </p:nvSpPr>
        <p:spPr bwMode="auto">
          <a:xfrm>
            <a:off x="1976438" y="3352800"/>
            <a:ext cx="81597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env139055510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0" name="Freeform 32"/>
          <p:cNvSpPr>
            <a:spLocks/>
          </p:cNvSpPr>
          <p:nvPr/>
        </p:nvSpPr>
        <p:spPr bwMode="auto">
          <a:xfrm>
            <a:off x="1235075" y="3421063"/>
            <a:ext cx="736600" cy="144463"/>
          </a:xfrm>
          <a:custGeom>
            <a:avLst/>
            <a:gdLst>
              <a:gd name="T0" fmla="*/ 0 w 464"/>
              <a:gd name="T1" fmla="*/ 91 h 91"/>
              <a:gd name="T2" fmla="*/ 0 w 464"/>
              <a:gd name="T3" fmla="*/ 0 h 91"/>
              <a:gd name="T4" fmla="*/ 464 w 464"/>
              <a:gd name="T5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4" h="91">
                <a:moveTo>
                  <a:pt x="0" y="91"/>
                </a:moveTo>
                <a:lnTo>
                  <a:pt x="0" y="0"/>
                </a:lnTo>
                <a:lnTo>
                  <a:pt x="464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Freeform 34"/>
          <p:cNvSpPr>
            <a:spLocks/>
          </p:cNvSpPr>
          <p:nvPr/>
        </p:nvSpPr>
        <p:spPr bwMode="auto">
          <a:xfrm>
            <a:off x="1939925" y="3617913"/>
            <a:ext cx="19050" cy="95250"/>
          </a:xfrm>
          <a:custGeom>
            <a:avLst/>
            <a:gdLst>
              <a:gd name="T0" fmla="*/ 0 w 12"/>
              <a:gd name="T1" fmla="*/ 60 h 60"/>
              <a:gd name="T2" fmla="*/ 0 w 12"/>
              <a:gd name="T3" fmla="*/ 0 h 60"/>
              <a:gd name="T4" fmla="*/ 12 w 12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60">
                <a:moveTo>
                  <a:pt x="0" y="60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4" name="Freeform 36"/>
          <p:cNvSpPr>
            <a:spLocks/>
          </p:cNvSpPr>
          <p:nvPr/>
        </p:nvSpPr>
        <p:spPr bwMode="auto">
          <a:xfrm>
            <a:off x="1939925" y="3721100"/>
            <a:ext cx="19050" cy="95250"/>
          </a:xfrm>
          <a:custGeom>
            <a:avLst/>
            <a:gdLst>
              <a:gd name="T0" fmla="*/ 0 w 12"/>
              <a:gd name="T1" fmla="*/ 0 h 60"/>
              <a:gd name="T2" fmla="*/ 0 w 12"/>
              <a:gd name="T3" fmla="*/ 60 h 60"/>
              <a:gd name="T4" fmla="*/ 12 w 12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60">
                <a:moveTo>
                  <a:pt x="0" y="0"/>
                </a:moveTo>
                <a:lnTo>
                  <a:pt x="0" y="60"/>
                </a:lnTo>
                <a:lnTo>
                  <a:pt x="12" y="6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5" name="Freeform 37"/>
          <p:cNvSpPr>
            <a:spLocks/>
          </p:cNvSpPr>
          <p:nvPr/>
        </p:nvSpPr>
        <p:spPr bwMode="auto">
          <a:xfrm>
            <a:off x="1235075" y="3573463"/>
            <a:ext cx="704850" cy="144463"/>
          </a:xfrm>
          <a:custGeom>
            <a:avLst/>
            <a:gdLst>
              <a:gd name="T0" fmla="*/ 0 w 444"/>
              <a:gd name="T1" fmla="*/ 0 h 91"/>
              <a:gd name="T2" fmla="*/ 0 w 444"/>
              <a:gd name="T3" fmla="*/ 91 h 91"/>
              <a:gd name="T4" fmla="*/ 444 w 444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4" h="91">
                <a:moveTo>
                  <a:pt x="0" y="0"/>
                </a:moveTo>
                <a:lnTo>
                  <a:pt x="0" y="91"/>
                </a:lnTo>
                <a:lnTo>
                  <a:pt x="444" y="9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6" name="Freeform 38"/>
          <p:cNvSpPr>
            <a:spLocks/>
          </p:cNvSpPr>
          <p:nvPr/>
        </p:nvSpPr>
        <p:spPr bwMode="auto">
          <a:xfrm>
            <a:off x="1174750" y="3222625"/>
            <a:ext cx="60325" cy="346075"/>
          </a:xfrm>
          <a:custGeom>
            <a:avLst/>
            <a:gdLst>
              <a:gd name="T0" fmla="*/ 0 w 38"/>
              <a:gd name="T1" fmla="*/ 0 h 218"/>
              <a:gd name="T2" fmla="*/ 0 w 38"/>
              <a:gd name="T3" fmla="*/ 218 h 218"/>
              <a:gd name="T4" fmla="*/ 38 w 38"/>
              <a:gd name="T5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18">
                <a:moveTo>
                  <a:pt x="0" y="0"/>
                </a:moveTo>
                <a:lnTo>
                  <a:pt x="0" y="218"/>
                </a:lnTo>
                <a:lnTo>
                  <a:pt x="38" y="218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7" name="Freeform 39"/>
          <p:cNvSpPr>
            <a:spLocks/>
          </p:cNvSpPr>
          <p:nvPr/>
        </p:nvSpPr>
        <p:spPr bwMode="auto">
          <a:xfrm>
            <a:off x="1127125" y="3219450"/>
            <a:ext cx="47625" cy="527050"/>
          </a:xfrm>
          <a:custGeom>
            <a:avLst/>
            <a:gdLst>
              <a:gd name="T0" fmla="*/ 0 w 30"/>
              <a:gd name="T1" fmla="*/ 332 h 332"/>
              <a:gd name="T2" fmla="*/ 0 w 30"/>
              <a:gd name="T3" fmla="*/ 0 h 332"/>
              <a:gd name="T4" fmla="*/ 30 w 30"/>
              <a:gd name="T5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332">
                <a:moveTo>
                  <a:pt x="0" y="332"/>
                </a:moveTo>
                <a:lnTo>
                  <a:pt x="0" y="0"/>
                </a:lnTo>
                <a:lnTo>
                  <a:pt x="3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8" name="Rectangle 40"/>
          <p:cNvSpPr>
            <a:spLocks noChangeArrowheads="1"/>
          </p:cNvSpPr>
          <p:nvPr/>
        </p:nvSpPr>
        <p:spPr bwMode="auto">
          <a:xfrm>
            <a:off x="1839913" y="4030663"/>
            <a:ext cx="102393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extended Mimiviridae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0" name="Freeform 41"/>
          <p:cNvSpPr>
            <a:spLocks/>
          </p:cNvSpPr>
          <p:nvPr/>
        </p:nvSpPr>
        <p:spPr bwMode="auto">
          <a:xfrm>
            <a:off x="1246188" y="3922713"/>
            <a:ext cx="588963" cy="330200"/>
          </a:xfrm>
          <a:custGeom>
            <a:avLst/>
            <a:gdLst>
              <a:gd name="T0" fmla="*/ 0 w 371"/>
              <a:gd name="T1" fmla="*/ 106 h 208"/>
              <a:gd name="T2" fmla="*/ 0 w 371"/>
              <a:gd name="T3" fmla="*/ 103 h 208"/>
              <a:gd name="T4" fmla="*/ 371 w 371"/>
              <a:gd name="T5" fmla="*/ 0 h 208"/>
              <a:gd name="T6" fmla="*/ 371 w 371"/>
              <a:gd name="T7" fmla="*/ 208 h 208"/>
              <a:gd name="T8" fmla="*/ 0 w 371"/>
              <a:gd name="T9" fmla="*/ 106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1" h="208">
                <a:moveTo>
                  <a:pt x="0" y="106"/>
                </a:moveTo>
                <a:lnTo>
                  <a:pt x="0" y="103"/>
                </a:lnTo>
                <a:lnTo>
                  <a:pt x="371" y="0"/>
                </a:lnTo>
                <a:lnTo>
                  <a:pt x="371" y="208"/>
                </a:lnTo>
                <a:lnTo>
                  <a:pt x="0" y="10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Line 42"/>
          <p:cNvSpPr>
            <a:spLocks noChangeShapeType="1"/>
          </p:cNvSpPr>
          <p:nvPr/>
        </p:nvSpPr>
        <p:spPr bwMode="auto">
          <a:xfrm>
            <a:off x="1147763" y="4087813"/>
            <a:ext cx="93663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Rectangle 43"/>
          <p:cNvSpPr>
            <a:spLocks noChangeArrowheads="1"/>
          </p:cNvSpPr>
          <p:nvPr/>
        </p:nvSpPr>
        <p:spPr bwMode="auto">
          <a:xfrm>
            <a:off x="1598613" y="4310063"/>
            <a:ext cx="7429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Prasinoviruses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3" name="Freeform 44"/>
          <p:cNvSpPr>
            <a:spLocks/>
          </p:cNvSpPr>
          <p:nvPr/>
        </p:nvSpPr>
        <p:spPr bwMode="auto">
          <a:xfrm>
            <a:off x="1495425" y="4286250"/>
            <a:ext cx="98425" cy="165100"/>
          </a:xfrm>
          <a:custGeom>
            <a:avLst/>
            <a:gdLst>
              <a:gd name="T0" fmla="*/ 0 w 62"/>
              <a:gd name="T1" fmla="*/ 53 h 104"/>
              <a:gd name="T2" fmla="*/ 0 w 62"/>
              <a:gd name="T3" fmla="*/ 51 h 104"/>
              <a:gd name="T4" fmla="*/ 62 w 62"/>
              <a:gd name="T5" fmla="*/ 0 h 104"/>
              <a:gd name="T6" fmla="*/ 62 w 62"/>
              <a:gd name="T7" fmla="*/ 104 h 104"/>
              <a:gd name="T8" fmla="*/ 0 w 62"/>
              <a:gd name="T9" fmla="*/ 53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104">
                <a:moveTo>
                  <a:pt x="0" y="53"/>
                </a:moveTo>
                <a:lnTo>
                  <a:pt x="0" y="51"/>
                </a:lnTo>
                <a:lnTo>
                  <a:pt x="62" y="0"/>
                </a:lnTo>
                <a:lnTo>
                  <a:pt x="62" y="104"/>
                </a:lnTo>
                <a:lnTo>
                  <a:pt x="0" y="53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Line 45"/>
          <p:cNvSpPr>
            <a:spLocks noChangeShapeType="1"/>
          </p:cNvSpPr>
          <p:nvPr/>
        </p:nvSpPr>
        <p:spPr bwMode="auto">
          <a:xfrm>
            <a:off x="1225550" y="4368800"/>
            <a:ext cx="265113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Rectangle 46"/>
          <p:cNvSpPr>
            <a:spLocks noChangeArrowheads="1"/>
          </p:cNvSpPr>
          <p:nvPr/>
        </p:nvSpPr>
        <p:spPr bwMode="auto">
          <a:xfrm>
            <a:off x="1873250" y="4524375"/>
            <a:ext cx="6985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Chloroviruses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6" name="Freeform 47"/>
          <p:cNvSpPr>
            <a:spLocks/>
          </p:cNvSpPr>
          <p:nvPr/>
        </p:nvSpPr>
        <p:spPr bwMode="auto">
          <a:xfrm>
            <a:off x="1714500" y="4549775"/>
            <a:ext cx="155575" cy="66675"/>
          </a:xfrm>
          <a:custGeom>
            <a:avLst/>
            <a:gdLst>
              <a:gd name="T0" fmla="*/ 0 w 98"/>
              <a:gd name="T1" fmla="*/ 22 h 42"/>
              <a:gd name="T2" fmla="*/ 0 w 98"/>
              <a:gd name="T3" fmla="*/ 20 h 42"/>
              <a:gd name="T4" fmla="*/ 98 w 98"/>
              <a:gd name="T5" fmla="*/ 0 h 42"/>
              <a:gd name="T6" fmla="*/ 98 w 98"/>
              <a:gd name="T7" fmla="*/ 42 h 42"/>
              <a:gd name="T8" fmla="*/ 0 w 98"/>
              <a:gd name="T9" fmla="*/ 2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42">
                <a:moveTo>
                  <a:pt x="0" y="22"/>
                </a:moveTo>
                <a:lnTo>
                  <a:pt x="0" y="20"/>
                </a:lnTo>
                <a:lnTo>
                  <a:pt x="98" y="0"/>
                </a:lnTo>
                <a:lnTo>
                  <a:pt x="98" y="42"/>
                </a:lnTo>
                <a:lnTo>
                  <a:pt x="0" y="2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Line 48"/>
          <p:cNvSpPr>
            <a:spLocks noChangeShapeType="1"/>
          </p:cNvSpPr>
          <p:nvPr/>
        </p:nvSpPr>
        <p:spPr bwMode="auto">
          <a:xfrm>
            <a:off x="1225550" y="4583113"/>
            <a:ext cx="485775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Line 49"/>
          <p:cNvSpPr>
            <a:spLocks noChangeShapeType="1"/>
          </p:cNvSpPr>
          <p:nvPr/>
        </p:nvSpPr>
        <p:spPr bwMode="auto">
          <a:xfrm>
            <a:off x="1220788" y="4368800"/>
            <a:ext cx="0" cy="103188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Line 50"/>
          <p:cNvSpPr>
            <a:spLocks noChangeShapeType="1"/>
          </p:cNvSpPr>
          <p:nvPr/>
        </p:nvSpPr>
        <p:spPr bwMode="auto">
          <a:xfrm>
            <a:off x="1220788" y="4479925"/>
            <a:ext cx="0" cy="103188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Freeform 51"/>
          <p:cNvSpPr>
            <a:spLocks/>
          </p:cNvSpPr>
          <p:nvPr/>
        </p:nvSpPr>
        <p:spPr bwMode="auto">
          <a:xfrm>
            <a:off x="1143000" y="4286250"/>
            <a:ext cx="77788" cy="188913"/>
          </a:xfrm>
          <a:custGeom>
            <a:avLst/>
            <a:gdLst>
              <a:gd name="T0" fmla="*/ 0 w 49"/>
              <a:gd name="T1" fmla="*/ 0 h 119"/>
              <a:gd name="T2" fmla="*/ 0 w 49"/>
              <a:gd name="T3" fmla="*/ 119 h 119"/>
              <a:gd name="T4" fmla="*/ 49 w 49"/>
              <a:gd name="T5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" h="119">
                <a:moveTo>
                  <a:pt x="0" y="0"/>
                </a:moveTo>
                <a:lnTo>
                  <a:pt x="0" y="119"/>
                </a:lnTo>
                <a:lnTo>
                  <a:pt x="49" y="11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Line 52"/>
          <p:cNvSpPr>
            <a:spLocks noChangeShapeType="1"/>
          </p:cNvSpPr>
          <p:nvPr/>
        </p:nvSpPr>
        <p:spPr bwMode="auto">
          <a:xfrm>
            <a:off x="1143000" y="4087813"/>
            <a:ext cx="0" cy="19050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Freeform 53"/>
          <p:cNvSpPr>
            <a:spLocks/>
          </p:cNvSpPr>
          <p:nvPr/>
        </p:nvSpPr>
        <p:spPr bwMode="auto">
          <a:xfrm>
            <a:off x="1127125" y="3754438"/>
            <a:ext cx="15875" cy="527050"/>
          </a:xfrm>
          <a:custGeom>
            <a:avLst/>
            <a:gdLst>
              <a:gd name="T0" fmla="*/ 0 w 10"/>
              <a:gd name="T1" fmla="*/ 0 h 332"/>
              <a:gd name="T2" fmla="*/ 0 w 10"/>
              <a:gd name="T3" fmla="*/ 332 h 332"/>
              <a:gd name="T4" fmla="*/ 10 w 10"/>
              <a:gd name="T5" fmla="*/ 332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332">
                <a:moveTo>
                  <a:pt x="0" y="0"/>
                </a:moveTo>
                <a:lnTo>
                  <a:pt x="0" y="332"/>
                </a:lnTo>
                <a:lnTo>
                  <a:pt x="10" y="332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Freeform 54"/>
          <p:cNvSpPr>
            <a:spLocks/>
          </p:cNvSpPr>
          <p:nvPr/>
        </p:nvSpPr>
        <p:spPr bwMode="auto">
          <a:xfrm>
            <a:off x="1068388" y="3749675"/>
            <a:ext cx="58738" cy="515938"/>
          </a:xfrm>
          <a:custGeom>
            <a:avLst/>
            <a:gdLst>
              <a:gd name="T0" fmla="*/ 0 w 37"/>
              <a:gd name="T1" fmla="*/ 325 h 325"/>
              <a:gd name="T2" fmla="*/ 0 w 37"/>
              <a:gd name="T3" fmla="*/ 0 h 325"/>
              <a:gd name="T4" fmla="*/ 37 w 37"/>
              <a:gd name="T5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325">
                <a:moveTo>
                  <a:pt x="0" y="325"/>
                </a:moveTo>
                <a:lnTo>
                  <a:pt x="0" y="0"/>
                </a:lnTo>
                <a:lnTo>
                  <a:pt x="37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Rectangle 55"/>
          <p:cNvSpPr>
            <a:spLocks noChangeArrowheads="1"/>
          </p:cNvSpPr>
          <p:nvPr/>
        </p:nvSpPr>
        <p:spPr bwMode="auto">
          <a:xfrm>
            <a:off x="1682750" y="4719638"/>
            <a:ext cx="200856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800" i="1" dirty="0" err="1" smtClean="0"/>
              <a:t>Ectocarpus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siliculosus</a:t>
            </a:r>
            <a:r>
              <a:rPr lang="en-US" sz="800" i="1" dirty="0" smtClean="0"/>
              <a:t> </a:t>
            </a:r>
            <a:r>
              <a:rPr lang="en-US" sz="800" dirty="0" smtClean="0"/>
              <a:t>virus 1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13242538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5" name="Freeform 56"/>
          <p:cNvSpPr>
            <a:spLocks/>
          </p:cNvSpPr>
          <p:nvPr/>
        </p:nvSpPr>
        <p:spPr bwMode="auto">
          <a:xfrm>
            <a:off x="1068388" y="4273550"/>
            <a:ext cx="609600" cy="515938"/>
          </a:xfrm>
          <a:custGeom>
            <a:avLst/>
            <a:gdLst>
              <a:gd name="T0" fmla="*/ 0 w 384"/>
              <a:gd name="T1" fmla="*/ 0 h 325"/>
              <a:gd name="T2" fmla="*/ 0 w 384"/>
              <a:gd name="T3" fmla="*/ 325 h 325"/>
              <a:gd name="T4" fmla="*/ 384 w 384"/>
              <a:gd name="T5" fmla="*/ 325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325">
                <a:moveTo>
                  <a:pt x="0" y="0"/>
                </a:moveTo>
                <a:lnTo>
                  <a:pt x="0" y="325"/>
                </a:lnTo>
                <a:lnTo>
                  <a:pt x="384" y="325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6" name="Freeform 57"/>
          <p:cNvSpPr>
            <a:spLocks/>
          </p:cNvSpPr>
          <p:nvPr/>
        </p:nvSpPr>
        <p:spPr bwMode="auto">
          <a:xfrm>
            <a:off x="987425" y="4270375"/>
            <a:ext cx="80963" cy="488950"/>
          </a:xfrm>
          <a:custGeom>
            <a:avLst/>
            <a:gdLst>
              <a:gd name="T0" fmla="*/ 0 w 51"/>
              <a:gd name="T1" fmla="*/ 308 h 308"/>
              <a:gd name="T2" fmla="*/ 0 w 51"/>
              <a:gd name="T3" fmla="*/ 0 h 308"/>
              <a:gd name="T4" fmla="*/ 51 w 51"/>
              <a:gd name="T5" fmla="*/ 0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308">
                <a:moveTo>
                  <a:pt x="0" y="308"/>
                </a:moveTo>
                <a:lnTo>
                  <a:pt x="0" y="0"/>
                </a:lnTo>
                <a:lnTo>
                  <a:pt x="51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Rectangle 58"/>
          <p:cNvSpPr>
            <a:spLocks noChangeArrowheads="1"/>
          </p:cNvSpPr>
          <p:nvPr/>
        </p:nvSpPr>
        <p:spPr bwMode="auto">
          <a:xfrm>
            <a:off x="2501900" y="4937125"/>
            <a:ext cx="9842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Marseillevirus family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8" name="Freeform 59"/>
          <p:cNvSpPr>
            <a:spLocks/>
          </p:cNvSpPr>
          <p:nvPr/>
        </p:nvSpPr>
        <p:spPr bwMode="auto">
          <a:xfrm>
            <a:off x="2238375" y="4978400"/>
            <a:ext cx="258763" cy="33338"/>
          </a:xfrm>
          <a:custGeom>
            <a:avLst/>
            <a:gdLst>
              <a:gd name="T0" fmla="*/ 0 w 163"/>
              <a:gd name="T1" fmla="*/ 12 h 21"/>
              <a:gd name="T2" fmla="*/ 0 w 163"/>
              <a:gd name="T3" fmla="*/ 9 h 21"/>
              <a:gd name="T4" fmla="*/ 163 w 163"/>
              <a:gd name="T5" fmla="*/ 0 h 21"/>
              <a:gd name="T6" fmla="*/ 163 w 163"/>
              <a:gd name="T7" fmla="*/ 21 h 21"/>
              <a:gd name="T8" fmla="*/ 0 w 163"/>
              <a:gd name="T9" fmla="*/ 1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" h="21">
                <a:moveTo>
                  <a:pt x="0" y="12"/>
                </a:moveTo>
                <a:lnTo>
                  <a:pt x="0" y="9"/>
                </a:lnTo>
                <a:lnTo>
                  <a:pt x="163" y="0"/>
                </a:lnTo>
                <a:lnTo>
                  <a:pt x="163" y="21"/>
                </a:lnTo>
                <a:lnTo>
                  <a:pt x="0" y="1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Line 60"/>
          <p:cNvSpPr>
            <a:spLocks noChangeShapeType="1"/>
          </p:cNvSpPr>
          <p:nvPr/>
        </p:nvSpPr>
        <p:spPr bwMode="auto">
          <a:xfrm>
            <a:off x="1316038" y="4994275"/>
            <a:ext cx="917575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Rectangle 61"/>
          <p:cNvSpPr>
            <a:spLocks noChangeArrowheads="1"/>
          </p:cNvSpPr>
          <p:nvPr/>
        </p:nvSpPr>
        <p:spPr bwMode="auto">
          <a:xfrm>
            <a:off x="2578100" y="5151438"/>
            <a:ext cx="5715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Iridoviridae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1" name="Freeform 62"/>
          <p:cNvSpPr>
            <a:spLocks/>
          </p:cNvSpPr>
          <p:nvPr/>
        </p:nvSpPr>
        <p:spPr bwMode="auto">
          <a:xfrm>
            <a:off x="1468438" y="5167313"/>
            <a:ext cx="1106488" cy="82550"/>
          </a:xfrm>
          <a:custGeom>
            <a:avLst/>
            <a:gdLst>
              <a:gd name="T0" fmla="*/ 0 w 697"/>
              <a:gd name="T1" fmla="*/ 28 h 52"/>
              <a:gd name="T2" fmla="*/ 0 w 697"/>
              <a:gd name="T3" fmla="*/ 25 h 52"/>
              <a:gd name="T4" fmla="*/ 697 w 697"/>
              <a:gd name="T5" fmla="*/ 0 h 52"/>
              <a:gd name="T6" fmla="*/ 697 w 697"/>
              <a:gd name="T7" fmla="*/ 52 h 52"/>
              <a:gd name="T8" fmla="*/ 0 w 697"/>
              <a:gd name="T9" fmla="*/ 28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7" h="52">
                <a:moveTo>
                  <a:pt x="0" y="28"/>
                </a:moveTo>
                <a:lnTo>
                  <a:pt x="0" y="25"/>
                </a:lnTo>
                <a:lnTo>
                  <a:pt x="697" y="0"/>
                </a:lnTo>
                <a:lnTo>
                  <a:pt x="697" y="52"/>
                </a:lnTo>
                <a:lnTo>
                  <a:pt x="0" y="2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91" name="Line 63"/>
          <p:cNvSpPr>
            <a:spLocks noChangeShapeType="1"/>
          </p:cNvSpPr>
          <p:nvPr/>
        </p:nvSpPr>
        <p:spPr bwMode="auto">
          <a:xfrm>
            <a:off x="1316038" y="5208588"/>
            <a:ext cx="149225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2" name="Line 64"/>
          <p:cNvSpPr>
            <a:spLocks noChangeShapeType="1"/>
          </p:cNvSpPr>
          <p:nvPr/>
        </p:nvSpPr>
        <p:spPr bwMode="auto">
          <a:xfrm>
            <a:off x="1312863" y="4994275"/>
            <a:ext cx="0" cy="103188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3" name="Line 65"/>
          <p:cNvSpPr>
            <a:spLocks noChangeShapeType="1"/>
          </p:cNvSpPr>
          <p:nvPr/>
        </p:nvSpPr>
        <p:spPr bwMode="auto">
          <a:xfrm>
            <a:off x="1312863" y="5106988"/>
            <a:ext cx="0" cy="10160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4" name="Freeform 66"/>
          <p:cNvSpPr>
            <a:spLocks/>
          </p:cNvSpPr>
          <p:nvPr/>
        </p:nvSpPr>
        <p:spPr bwMode="auto">
          <a:xfrm>
            <a:off x="1098550" y="5102225"/>
            <a:ext cx="214313" cy="152400"/>
          </a:xfrm>
          <a:custGeom>
            <a:avLst/>
            <a:gdLst>
              <a:gd name="T0" fmla="*/ 0 w 135"/>
              <a:gd name="T1" fmla="*/ 96 h 96"/>
              <a:gd name="T2" fmla="*/ 0 w 135"/>
              <a:gd name="T3" fmla="*/ 0 h 96"/>
              <a:gd name="T4" fmla="*/ 135 w 135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5" h="96">
                <a:moveTo>
                  <a:pt x="0" y="96"/>
                </a:moveTo>
                <a:lnTo>
                  <a:pt x="0" y="0"/>
                </a:lnTo>
                <a:lnTo>
                  <a:pt x="13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5" name="Rectangle 67"/>
          <p:cNvSpPr>
            <a:spLocks noChangeArrowheads="1"/>
          </p:cNvSpPr>
          <p:nvPr/>
        </p:nvSpPr>
        <p:spPr bwMode="auto">
          <a:xfrm>
            <a:off x="2703513" y="5346700"/>
            <a:ext cx="17152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c1 </a:t>
            </a:r>
            <a:r>
              <a:rPr lang="en-US" sz="800" dirty="0" smtClean="0"/>
              <a:t>African swine fever virus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9628229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6" name="Freeform 68"/>
          <p:cNvSpPr>
            <a:spLocks/>
          </p:cNvSpPr>
          <p:nvPr/>
        </p:nvSpPr>
        <p:spPr bwMode="auto">
          <a:xfrm>
            <a:off x="1098550" y="5262563"/>
            <a:ext cx="1600200" cy="152400"/>
          </a:xfrm>
          <a:custGeom>
            <a:avLst/>
            <a:gdLst>
              <a:gd name="T0" fmla="*/ 0 w 1008"/>
              <a:gd name="T1" fmla="*/ 0 h 96"/>
              <a:gd name="T2" fmla="*/ 0 w 1008"/>
              <a:gd name="T3" fmla="*/ 96 h 96"/>
              <a:gd name="T4" fmla="*/ 1008 w 1008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8" h="96">
                <a:moveTo>
                  <a:pt x="0" y="0"/>
                </a:moveTo>
                <a:lnTo>
                  <a:pt x="0" y="96"/>
                </a:lnTo>
                <a:lnTo>
                  <a:pt x="1008" y="96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7" name="Freeform 69"/>
          <p:cNvSpPr>
            <a:spLocks/>
          </p:cNvSpPr>
          <p:nvPr/>
        </p:nvSpPr>
        <p:spPr bwMode="auto">
          <a:xfrm>
            <a:off x="987425" y="4768850"/>
            <a:ext cx="111125" cy="490538"/>
          </a:xfrm>
          <a:custGeom>
            <a:avLst/>
            <a:gdLst>
              <a:gd name="T0" fmla="*/ 0 w 70"/>
              <a:gd name="T1" fmla="*/ 0 h 309"/>
              <a:gd name="T2" fmla="*/ 0 w 70"/>
              <a:gd name="T3" fmla="*/ 309 h 309"/>
              <a:gd name="T4" fmla="*/ 70 w 70"/>
              <a:gd name="T5" fmla="*/ 309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0" h="309">
                <a:moveTo>
                  <a:pt x="0" y="0"/>
                </a:moveTo>
                <a:lnTo>
                  <a:pt x="0" y="309"/>
                </a:lnTo>
                <a:lnTo>
                  <a:pt x="70" y="30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8" name="Freeform 70"/>
          <p:cNvSpPr>
            <a:spLocks/>
          </p:cNvSpPr>
          <p:nvPr/>
        </p:nvSpPr>
        <p:spPr bwMode="auto">
          <a:xfrm>
            <a:off x="833438" y="4764088"/>
            <a:ext cx="153988" cy="1182688"/>
          </a:xfrm>
          <a:custGeom>
            <a:avLst/>
            <a:gdLst>
              <a:gd name="T0" fmla="*/ 0 w 97"/>
              <a:gd name="T1" fmla="*/ 745 h 745"/>
              <a:gd name="T2" fmla="*/ 0 w 97"/>
              <a:gd name="T3" fmla="*/ 0 h 745"/>
              <a:gd name="T4" fmla="*/ 97 w 97"/>
              <a:gd name="T5" fmla="*/ 0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745">
                <a:moveTo>
                  <a:pt x="0" y="745"/>
                </a:moveTo>
                <a:lnTo>
                  <a:pt x="0" y="0"/>
                </a:lnTo>
                <a:lnTo>
                  <a:pt x="97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9" name="Rectangle 71"/>
          <p:cNvSpPr>
            <a:spLocks noChangeArrowheads="1"/>
          </p:cNvSpPr>
          <p:nvPr/>
        </p:nvSpPr>
        <p:spPr bwMode="auto">
          <a:xfrm>
            <a:off x="2649538" y="5545138"/>
            <a:ext cx="179696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800" i="1" dirty="0" err="1" smtClean="0"/>
              <a:t>Paenibacillus</a:t>
            </a:r>
            <a:r>
              <a:rPr lang="en-US" sz="800" dirty="0" smtClean="0"/>
              <a:t> sp. JDR-2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251797763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60" name="Freeform 72"/>
          <p:cNvSpPr>
            <a:spLocks/>
          </p:cNvSpPr>
          <p:nvPr/>
        </p:nvSpPr>
        <p:spPr bwMode="auto">
          <a:xfrm>
            <a:off x="2405063" y="5613400"/>
            <a:ext cx="239713" cy="95250"/>
          </a:xfrm>
          <a:custGeom>
            <a:avLst/>
            <a:gdLst>
              <a:gd name="T0" fmla="*/ 0 w 151"/>
              <a:gd name="T1" fmla="*/ 60 h 60"/>
              <a:gd name="T2" fmla="*/ 0 w 151"/>
              <a:gd name="T3" fmla="*/ 0 h 60"/>
              <a:gd name="T4" fmla="*/ 151 w 151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1" h="60">
                <a:moveTo>
                  <a:pt x="0" y="60"/>
                </a:moveTo>
                <a:lnTo>
                  <a:pt x="0" y="0"/>
                </a:lnTo>
                <a:lnTo>
                  <a:pt x="151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1" name="Rectangle 73"/>
          <p:cNvSpPr>
            <a:spLocks noChangeArrowheads="1"/>
          </p:cNvSpPr>
          <p:nvPr/>
        </p:nvSpPr>
        <p:spPr bwMode="auto">
          <a:xfrm>
            <a:off x="2936875" y="5741988"/>
            <a:ext cx="18787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Bi </a:t>
            </a:r>
            <a:r>
              <a:rPr lang="en-US" sz="800" i="1" dirty="0" err="1" smtClean="0"/>
              <a:t>Fibrobacter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succinogenes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261416532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62" name="Freeform 74"/>
          <p:cNvSpPr>
            <a:spLocks/>
          </p:cNvSpPr>
          <p:nvPr/>
        </p:nvSpPr>
        <p:spPr bwMode="auto">
          <a:xfrm>
            <a:off x="2405063" y="5716588"/>
            <a:ext cx="527050" cy="93663"/>
          </a:xfrm>
          <a:custGeom>
            <a:avLst/>
            <a:gdLst>
              <a:gd name="T0" fmla="*/ 0 w 332"/>
              <a:gd name="T1" fmla="*/ 0 h 59"/>
              <a:gd name="T2" fmla="*/ 0 w 332"/>
              <a:gd name="T3" fmla="*/ 59 h 59"/>
              <a:gd name="T4" fmla="*/ 332 w 332"/>
              <a:gd name="T5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2" h="59">
                <a:moveTo>
                  <a:pt x="0" y="0"/>
                </a:moveTo>
                <a:lnTo>
                  <a:pt x="0" y="59"/>
                </a:lnTo>
                <a:lnTo>
                  <a:pt x="332" y="5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3" name="Freeform 75"/>
          <p:cNvSpPr>
            <a:spLocks/>
          </p:cNvSpPr>
          <p:nvPr/>
        </p:nvSpPr>
        <p:spPr bwMode="auto">
          <a:xfrm>
            <a:off x="2027238" y="5711825"/>
            <a:ext cx="377825" cy="219075"/>
          </a:xfrm>
          <a:custGeom>
            <a:avLst/>
            <a:gdLst>
              <a:gd name="T0" fmla="*/ 0 w 238"/>
              <a:gd name="T1" fmla="*/ 138 h 138"/>
              <a:gd name="T2" fmla="*/ 0 w 238"/>
              <a:gd name="T3" fmla="*/ 0 h 138"/>
              <a:gd name="T4" fmla="*/ 238 w 238"/>
              <a:gd name="T5" fmla="*/ 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8" h="138">
                <a:moveTo>
                  <a:pt x="0" y="138"/>
                </a:moveTo>
                <a:lnTo>
                  <a:pt x="0" y="0"/>
                </a:lnTo>
                <a:lnTo>
                  <a:pt x="23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4" name="Rectangle 76"/>
          <p:cNvSpPr>
            <a:spLocks noChangeArrowheads="1"/>
          </p:cNvSpPr>
          <p:nvPr/>
        </p:nvSpPr>
        <p:spPr bwMode="auto">
          <a:xfrm>
            <a:off x="2997200" y="5940425"/>
            <a:ext cx="157094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800" i="1" dirty="0" err="1" smtClean="0"/>
              <a:t>Entamoeba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dispar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167392006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65" name="Freeform 77"/>
          <p:cNvSpPr>
            <a:spLocks/>
          </p:cNvSpPr>
          <p:nvPr/>
        </p:nvSpPr>
        <p:spPr bwMode="auto">
          <a:xfrm>
            <a:off x="2384425" y="6008688"/>
            <a:ext cx="608013" cy="144463"/>
          </a:xfrm>
          <a:custGeom>
            <a:avLst/>
            <a:gdLst>
              <a:gd name="T0" fmla="*/ 0 w 383"/>
              <a:gd name="T1" fmla="*/ 91 h 91"/>
              <a:gd name="T2" fmla="*/ 0 w 383"/>
              <a:gd name="T3" fmla="*/ 0 h 91"/>
              <a:gd name="T4" fmla="*/ 383 w 383"/>
              <a:gd name="T5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3" h="91">
                <a:moveTo>
                  <a:pt x="0" y="91"/>
                </a:moveTo>
                <a:lnTo>
                  <a:pt x="0" y="0"/>
                </a:lnTo>
                <a:lnTo>
                  <a:pt x="38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6" name="Rectangle 78"/>
          <p:cNvSpPr>
            <a:spLocks noChangeArrowheads="1"/>
          </p:cNvSpPr>
          <p:nvPr/>
        </p:nvSpPr>
        <p:spPr bwMode="auto">
          <a:xfrm>
            <a:off x="3117850" y="6137275"/>
            <a:ext cx="15549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800" i="1" dirty="0" smtClean="0"/>
              <a:t>Plasmodium </a:t>
            </a:r>
            <a:r>
              <a:rPr lang="en-US" sz="800" i="1" dirty="0" err="1" smtClean="0"/>
              <a:t>vivax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156081817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67" name="Freeform 79"/>
          <p:cNvSpPr>
            <a:spLocks/>
          </p:cNvSpPr>
          <p:nvPr/>
        </p:nvSpPr>
        <p:spPr bwMode="auto">
          <a:xfrm>
            <a:off x="2571750" y="6207125"/>
            <a:ext cx="541338" cy="93663"/>
          </a:xfrm>
          <a:custGeom>
            <a:avLst/>
            <a:gdLst>
              <a:gd name="T0" fmla="*/ 0 w 341"/>
              <a:gd name="T1" fmla="*/ 59 h 59"/>
              <a:gd name="T2" fmla="*/ 0 w 341"/>
              <a:gd name="T3" fmla="*/ 0 h 59"/>
              <a:gd name="T4" fmla="*/ 341 w 341"/>
              <a:gd name="T5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" h="59">
                <a:moveTo>
                  <a:pt x="0" y="59"/>
                </a:moveTo>
                <a:lnTo>
                  <a:pt x="0" y="0"/>
                </a:lnTo>
                <a:lnTo>
                  <a:pt x="341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8" name="Rectangle 80"/>
          <p:cNvSpPr>
            <a:spLocks noChangeArrowheads="1"/>
          </p:cNvSpPr>
          <p:nvPr/>
        </p:nvSpPr>
        <p:spPr bwMode="auto">
          <a:xfrm>
            <a:off x="2916238" y="6335713"/>
            <a:ext cx="182902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800" i="1" dirty="0" err="1" smtClean="0"/>
              <a:t>Phaeosphaeria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nodorum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169616097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69" name="Freeform 81"/>
          <p:cNvSpPr>
            <a:spLocks/>
          </p:cNvSpPr>
          <p:nvPr/>
        </p:nvSpPr>
        <p:spPr bwMode="auto">
          <a:xfrm>
            <a:off x="2571750" y="6310313"/>
            <a:ext cx="341313" cy="93663"/>
          </a:xfrm>
          <a:custGeom>
            <a:avLst/>
            <a:gdLst>
              <a:gd name="T0" fmla="*/ 0 w 215"/>
              <a:gd name="T1" fmla="*/ 0 h 59"/>
              <a:gd name="T2" fmla="*/ 0 w 215"/>
              <a:gd name="T3" fmla="*/ 59 h 59"/>
              <a:gd name="T4" fmla="*/ 215 w 215"/>
              <a:gd name="T5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" h="59">
                <a:moveTo>
                  <a:pt x="0" y="0"/>
                </a:moveTo>
                <a:lnTo>
                  <a:pt x="0" y="59"/>
                </a:lnTo>
                <a:lnTo>
                  <a:pt x="215" y="5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0" name="Freeform 82"/>
          <p:cNvSpPr>
            <a:spLocks/>
          </p:cNvSpPr>
          <p:nvPr/>
        </p:nvSpPr>
        <p:spPr bwMode="auto">
          <a:xfrm>
            <a:off x="2384425" y="6161088"/>
            <a:ext cx="187325" cy="144463"/>
          </a:xfrm>
          <a:custGeom>
            <a:avLst/>
            <a:gdLst>
              <a:gd name="T0" fmla="*/ 0 w 118"/>
              <a:gd name="T1" fmla="*/ 0 h 91"/>
              <a:gd name="T2" fmla="*/ 0 w 118"/>
              <a:gd name="T3" fmla="*/ 91 h 91"/>
              <a:gd name="T4" fmla="*/ 118 w 118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8" h="91">
                <a:moveTo>
                  <a:pt x="0" y="0"/>
                </a:moveTo>
                <a:lnTo>
                  <a:pt x="0" y="91"/>
                </a:lnTo>
                <a:lnTo>
                  <a:pt x="118" y="9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63" name="Freeform 83"/>
          <p:cNvSpPr>
            <a:spLocks/>
          </p:cNvSpPr>
          <p:nvPr/>
        </p:nvSpPr>
        <p:spPr bwMode="auto">
          <a:xfrm>
            <a:off x="2027238" y="5938838"/>
            <a:ext cx="357188" cy="219075"/>
          </a:xfrm>
          <a:custGeom>
            <a:avLst/>
            <a:gdLst>
              <a:gd name="T0" fmla="*/ 0 w 225"/>
              <a:gd name="T1" fmla="*/ 0 h 138"/>
              <a:gd name="T2" fmla="*/ 0 w 225"/>
              <a:gd name="T3" fmla="*/ 138 h 138"/>
              <a:gd name="T4" fmla="*/ 225 w 225"/>
              <a:gd name="T5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5" h="138">
                <a:moveTo>
                  <a:pt x="0" y="0"/>
                </a:moveTo>
                <a:lnTo>
                  <a:pt x="0" y="138"/>
                </a:lnTo>
                <a:lnTo>
                  <a:pt x="225" y="138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Freeform 84"/>
          <p:cNvSpPr>
            <a:spLocks/>
          </p:cNvSpPr>
          <p:nvPr/>
        </p:nvSpPr>
        <p:spPr bwMode="auto">
          <a:xfrm>
            <a:off x="1828800" y="5934075"/>
            <a:ext cx="198438" cy="330200"/>
          </a:xfrm>
          <a:custGeom>
            <a:avLst/>
            <a:gdLst>
              <a:gd name="T0" fmla="*/ 0 w 125"/>
              <a:gd name="T1" fmla="*/ 208 h 208"/>
              <a:gd name="T2" fmla="*/ 0 w 125"/>
              <a:gd name="T3" fmla="*/ 0 h 208"/>
              <a:gd name="T4" fmla="*/ 125 w 125"/>
              <a:gd name="T5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5" h="208">
                <a:moveTo>
                  <a:pt x="0" y="208"/>
                </a:moveTo>
                <a:lnTo>
                  <a:pt x="0" y="0"/>
                </a:lnTo>
                <a:lnTo>
                  <a:pt x="12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85"/>
          <p:cNvSpPr>
            <a:spLocks noChangeArrowheads="1"/>
          </p:cNvSpPr>
          <p:nvPr/>
        </p:nvSpPr>
        <p:spPr bwMode="auto">
          <a:xfrm>
            <a:off x="3762375" y="6534150"/>
            <a:ext cx="181940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q2 </a:t>
            </a:r>
            <a:r>
              <a:rPr lang="en-US" sz="800" i="1" dirty="0" err="1" smtClean="0"/>
              <a:t>Emiliania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huxleyi</a:t>
            </a:r>
            <a:r>
              <a:rPr lang="en-US" sz="800" i="1" dirty="0" smtClean="0"/>
              <a:t> </a:t>
            </a:r>
            <a:r>
              <a:rPr lang="en-US" sz="800" dirty="0" smtClean="0"/>
              <a:t>virus 86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73852574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4" name="Freeform 86"/>
          <p:cNvSpPr>
            <a:spLocks/>
          </p:cNvSpPr>
          <p:nvPr/>
        </p:nvSpPr>
        <p:spPr bwMode="auto">
          <a:xfrm>
            <a:off x="1828800" y="6272213"/>
            <a:ext cx="1928813" cy="330200"/>
          </a:xfrm>
          <a:custGeom>
            <a:avLst/>
            <a:gdLst>
              <a:gd name="T0" fmla="*/ 0 w 1215"/>
              <a:gd name="T1" fmla="*/ 0 h 208"/>
              <a:gd name="T2" fmla="*/ 0 w 1215"/>
              <a:gd name="T3" fmla="*/ 208 h 208"/>
              <a:gd name="T4" fmla="*/ 1215 w 1215"/>
              <a:gd name="T5" fmla="*/ 208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5" h="208">
                <a:moveTo>
                  <a:pt x="0" y="0"/>
                </a:moveTo>
                <a:lnTo>
                  <a:pt x="0" y="208"/>
                </a:lnTo>
                <a:lnTo>
                  <a:pt x="1215" y="208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Freeform 87"/>
          <p:cNvSpPr>
            <a:spLocks/>
          </p:cNvSpPr>
          <p:nvPr/>
        </p:nvSpPr>
        <p:spPr bwMode="auto">
          <a:xfrm>
            <a:off x="1425575" y="6269038"/>
            <a:ext cx="403225" cy="265113"/>
          </a:xfrm>
          <a:custGeom>
            <a:avLst/>
            <a:gdLst>
              <a:gd name="T0" fmla="*/ 0 w 254"/>
              <a:gd name="T1" fmla="*/ 167 h 167"/>
              <a:gd name="T2" fmla="*/ 0 w 254"/>
              <a:gd name="T3" fmla="*/ 0 h 167"/>
              <a:gd name="T4" fmla="*/ 254 w 254"/>
              <a:gd name="T5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" h="167">
                <a:moveTo>
                  <a:pt x="0" y="167"/>
                </a:moveTo>
                <a:lnTo>
                  <a:pt x="0" y="0"/>
                </a:lnTo>
                <a:lnTo>
                  <a:pt x="254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Rectangle 88"/>
          <p:cNvSpPr>
            <a:spLocks noChangeArrowheads="1"/>
          </p:cNvSpPr>
          <p:nvPr/>
        </p:nvSpPr>
        <p:spPr bwMode="auto">
          <a:xfrm>
            <a:off x="2533650" y="6750050"/>
            <a:ext cx="4587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Archaea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7" name="Freeform 89"/>
          <p:cNvSpPr>
            <a:spLocks/>
          </p:cNvSpPr>
          <p:nvPr/>
        </p:nvSpPr>
        <p:spPr bwMode="auto">
          <a:xfrm>
            <a:off x="1684338" y="6775450"/>
            <a:ext cx="846138" cy="65088"/>
          </a:xfrm>
          <a:custGeom>
            <a:avLst/>
            <a:gdLst>
              <a:gd name="T0" fmla="*/ 0 w 533"/>
              <a:gd name="T1" fmla="*/ 22 h 41"/>
              <a:gd name="T2" fmla="*/ 0 w 533"/>
              <a:gd name="T3" fmla="*/ 19 h 41"/>
              <a:gd name="T4" fmla="*/ 533 w 533"/>
              <a:gd name="T5" fmla="*/ 0 h 41"/>
              <a:gd name="T6" fmla="*/ 533 w 533"/>
              <a:gd name="T7" fmla="*/ 41 h 41"/>
              <a:gd name="T8" fmla="*/ 0 w 533"/>
              <a:gd name="T9" fmla="*/ 22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3" h="41">
                <a:moveTo>
                  <a:pt x="0" y="22"/>
                </a:moveTo>
                <a:lnTo>
                  <a:pt x="0" y="19"/>
                </a:lnTo>
                <a:lnTo>
                  <a:pt x="533" y="0"/>
                </a:lnTo>
                <a:lnTo>
                  <a:pt x="533" y="41"/>
                </a:lnTo>
                <a:lnTo>
                  <a:pt x="0" y="2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Line 90"/>
          <p:cNvSpPr>
            <a:spLocks noChangeShapeType="1"/>
          </p:cNvSpPr>
          <p:nvPr/>
        </p:nvSpPr>
        <p:spPr bwMode="auto">
          <a:xfrm>
            <a:off x="1428750" y="6808788"/>
            <a:ext cx="252413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Line 91"/>
          <p:cNvSpPr>
            <a:spLocks noChangeShapeType="1"/>
          </p:cNvSpPr>
          <p:nvPr/>
        </p:nvSpPr>
        <p:spPr bwMode="auto">
          <a:xfrm>
            <a:off x="1425575" y="6542088"/>
            <a:ext cx="0" cy="26670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Freeform 92"/>
          <p:cNvSpPr>
            <a:spLocks/>
          </p:cNvSpPr>
          <p:nvPr/>
        </p:nvSpPr>
        <p:spPr bwMode="auto">
          <a:xfrm>
            <a:off x="1119188" y="6538913"/>
            <a:ext cx="306388" cy="280988"/>
          </a:xfrm>
          <a:custGeom>
            <a:avLst/>
            <a:gdLst>
              <a:gd name="T0" fmla="*/ 0 w 193"/>
              <a:gd name="T1" fmla="*/ 177 h 177"/>
              <a:gd name="T2" fmla="*/ 0 w 193"/>
              <a:gd name="T3" fmla="*/ 0 h 177"/>
              <a:gd name="T4" fmla="*/ 193 w 193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3" h="177">
                <a:moveTo>
                  <a:pt x="0" y="177"/>
                </a:moveTo>
                <a:lnTo>
                  <a:pt x="0" y="0"/>
                </a:lnTo>
                <a:lnTo>
                  <a:pt x="19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93"/>
          <p:cNvSpPr>
            <a:spLocks noChangeArrowheads="1"/>
          </p:cNvSpPr>
          <p:nvPr/>
        </p:nvSpPr>
        <p:spPr bwMode="auto">
          <a:xfrm>
            <a:off x="1895475" y="6945313"/>
            <a:ext cx="17857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800" i="1" dirty="0" err="1" smtClean="0"/>
              <a:t>Haliangium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ochraceum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262194311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2" name="Freeform 94"/>
          <p:cNvSpPr>
            <a:spLocks/>
          </p:cNvSpPr>
          <p:nvPr/>
        </p:nvSpPr>
        <p:spPr bwMode="auto">
          <a:xfrm>
            <a:off x="1482725" y="7013575"/>
            <a:ext cx="409575" cy="95250"/>
          </a:xfrm>
          <a:custGeom>
            <a:avLst/>
            <a:gdLst>
              <a:gd name="T0" fmla="*/ 0 w 258"/>
              <a:gd name="T1" fmla="*/ 60 h 60"/>
              <a:gd name="T2" fmla="*/ 0 w 258"/>
              <a:gd name="T3" fmla="*/ 0 h 60"/>
              <a:gd name="T4" fmla="*/ 258 w 258"/>
              <a:gd name="T5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8" h="60">
                <a:moveTo>
                  <a:pt x="0" y="60"/>
                </a:moveTo>
                <a:lnTo>
                  <a:pt x="0" y="0"/>
                </a:lnTo>
                <a:lnTo>
                  <a:pt x="25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95"/>
          <p:cNvSpPr>
            <a:spLocks noChangeArrowheads="1"/>
          </p:cNvSpPr>
          <p:nvPr/>
        </p:nvSpPr>
        <p:spPr bwMode="auto">
          <a:xfrm>
            <a:off x="1787525" y="7143750"/>
            <a:ext cx="175368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800" i="1" dirty="0" err="1" smtClean="0"/>
              <a:t>Stigmatella</a:t>
            </a:r>
            <a:r>
              <a:rPr lang="en-US" sz="800" i="1" dirty="0" smtClean="0"/>
              <a:t> </a:t>
            </a:r>
            <a:r>
              <a:rPr lang="en-US" sz="800" i="1" dirty="0" err="1" smtClean="0"/>
              <a:t>aurantiaca</a:t>
            </a:r>
            <a:r>
              <a:rPr lang="en-US" sz="800" i="1" dirty="0" smtClean="0"/>
              <a:t> 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115374589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4" name="Freeform 96"/>
          <p:cNvSpPr>
            <a:spLocks/>
          </p:cNvSpPr>
          <p:nvPr/>
        </p:nvSpPr>
        <p:spPr bwMode="auto">
          <a:xfrm>
            <a:off x="1482725" y="7116763"/>
            <a:ext cx="300038" cy="95250"/>
          </a:xfrm>
          <a:custGeom>
            <a:avLst/>
            <a:gdLst>
              <a:gd name="T0" fmla="*/ 0 w 189"/>
              <a:gd name="T1" fmla="*/ 0 h 60"/>
              <a:gd name="T2" fmla="*/ 0 w 189"/>
              <a:gd name="T3" fmla="*/ 60 h 60"/>
              <a:gd name="T4" fmla="*/ 189 w 189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9" h="60">
                <a:moveTo>
                  <a:pt x="0" y="0"/>
                </a:moveTo>
                <a:lnTo>
                  <a:pt x="0" y="60"/>
                </a:lnTo>
                <a:lnTo>
                  <a:pt x="189" y="6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Freeform 97"/>
          <p:cNvSpPr>
            <a:spLocks/>
          </p:cNvSpPr>
          <p:nvPr/>
        </p:nvSpPr>
        <p:spPr bwMode="auto">
          <a:xfrm>
            <a:off x="1119188" y="6829425"/>
            <a:ext cx="363538" cy="284163"/>
          </a:xfrm>
          <a:custGeom>
            <a:avLst/>
            <a:gdLst>
              <a:gd name="T0" fmla="*/ 0 w 229"/>
              <a:gd name="T1" fmla="*/ 0 h 179"/>
              <a:gd name="T2" fmla="*/ 0 w 229"/>
              <a:gd name="T3" fmla="*/ 179 h 179"/>
              <a:gd name="T4" fmla="*/ 229 w 229"/>
              <a:gd name="T5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9" h="179">
                <a:moveTo>
                  <a:pt x="0" y="0"/>
                </a:moveTo>
                <a:lnTo>
                  <a:pt x="0" y="179"/>
                </a:lnTo>
                <a:lnTo>
                  <a:pt x="229" y="17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Freeform 98"/>
          <p:cNvSpPr>
            <a:spLocks/>
          </p:cNvSpPr>
          <p:nvPr/>
        </p:nvSpPr>
        <p:spPr bwMode="auto">
          <a:xfrm>
            <a:off x="965200" y="6824663"/>
            <a:ext cx="153988" cy="309563"/>
          </a:xfrm>
          <a:custGeom>
            <a:avLst/>
            <a:gdLst>
              <a:gd name="T0" fmla="*/ 0 w 97"/>
              <a:gd name="T1" fmla="*/ 195 h 195"/>
              <a:gd name="T2" fmla="*/ 0 w 97"/>
              <a:gd name="T3" fmla="*/ 0 h 195"/>
              <a:gd name="T4" fmla="*/ 97 w 97"/>
              <a:gd name="T5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195">
                <a:moveTo>
                  <a:pt x="0" y="195"/>
                </a:moveTo>
                <a:lnTo>
                  <a:pt x="0" y="0"/>
                </a:lnTo>
                <a:lnTo>
                  <a:pt x="97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99"/>
          <p:cNvSpPr>
            <a:spLocks noChangeArrowheads="1"/>
          </p:cNvSpPr>
          <p:nvPr/>
        </p:nvSpPr>
        <p:spPr bwMode="auto">
          <a:xfrm>
            <a:off x="1960563" y="7392988"/>
            <a:ext cx="4508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Bacteria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" name="Freeform 100"/>
          <p:cNvSpPr>
            <a:spLocks/>
          </p:cNvSpPr>
          <p:nvPr/>
        </p:nvSpPr>
        <p:spPr bwMode="auto">
          <a:xfrm>
            <a:off x="1068388" y="7319963"/>
            <a:ext cx="887413" cy="263525"/>
          </a:xfrm>
          <a:custGeom>
            <a:avLst/>
            <a:gdLst>
              <a:gd name="T0" fmla="*/ 0 w 559"/>
              <a:gd name="T1" fmla="*/ 84 h 166"/>
              <a:gd name="T2" fmla="*/ 0 w 559"/>
              <a:gd name="T3" fmla="*/ 81 h 166"/>
              <a:gd name="T4" fmla="*/ 559 w 559"/>
              <a:gd name="T5" fmla="*/ 0 h 166"/>
              <a:gd name="T6" fmla="*/ 559 w 559"/>
              <a:gd name="T7" fmla="*/ 166 h 166"/>
              <a:gd name="T8" fmla="*/ 0 w 559"/>
              <a:gd name="T9" fmla="*/ 84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9" h="166">
                <a:moveTo>
                  <a:pt x="0" y="84"/>
                </a:moveTo>
                <a:lnTo>
                  <a:pt x="0" y="81"/>
                </a:lnTo>
                <a:lnTo>
                  <a:pt x="559" y="0"/>
                </a:lnTo>
                <a:lnTo>
                  <a:pt x="559" y="166"/>
                </a:lnTo>
                <a:lnTo>
                  <a:pt x="0" y="8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Line 101"/>
          <p:cNvSpPr>
            <a:spLocks noChangeShapeType="1"/>
          </p:cNvSpPr>
          <p:nvPr/>
        </p:nvSpPr>
        <p:spPr bwMode="auto">
          <a:xfrm>
            <a:off x="969963" y="7451725"/>
            <a:ext cx="95250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Line 102"/>
          <p:cNvSpPr>
            <a:spLocks noChangeShapeType="1"/>
          </p:cNvSpPr>
          <p:nvPr/>
        </p:nvSpPr>
        <p:spPr bwMode="auto">
          <a:xfrm>
            <a:off x="965200" y="7142163"/>
            <a:ext cx="0" cy="309563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Freeform 103"/>
          <p:cNvSpPr>
            <a:spLocks/>
          </p:cNvSpPr>
          <p:nvPr/>
        </p:nvSpPr>
        <p:spPr bwMode="auto">
          <a:xfrm>
            <a:off x="833438" y="5954713"/>
            <a:ext cx="131763" cy="1182688"/>
          </a:xfrm>
          <a:custGeom>
            <a:avLst/>
            <a:gdLst>
              <a:gd name="T0" fmla="*/ 0 w 83"/>
              <a:gd name="T1" fmla="*/ 0 h 745"/>
              <a:gd name="T2" fmla="*/ 0 w 83"/>
              <a:gd name="T3" fmla="*/ 745 h 745"/>
              <a:gd name="T4" fmla="*/ 83 w 83"/>
              <a:gd name="T5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745">
                <a:moveTo>
                  <a:pt x="0" y="0"/>
                </a:moveTo>
                <a:lnTo>
                  <a:pt x="0" y="745"/>
                </a:lnTo>
                <a:lnTo>
                  <a:pt x="83" y="745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104"/>
          <p:cNvSpPr>
            <a:spLocks noChangeArrowheads="1"/>
          </p:cNvSpPr>
          <p:nvPr/>
        </p:nvSpPr>
        <p:spPr bwMode="auto">
          <a:xfrm>
            <a:off x="1495420" y="6824661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0.93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3" name="Rectangle 105"/>
          <p:cNvSpPr>
            <a:spLocks noChangeArrowheads="1"/>
          </p:cNvSpPr>
          <p:nvPr/>
        </p:nvSpPr>
        <p:spPr bwMode="auto">
          <a:xfrm>
            <a:off x="2201857" y="5599111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4" name="Rectangle 106"/>
          <p:cNvSpPr>
            <a:spLocks noChangeArrowheads="1"/>
          </p:cNvSpPr>
          <p:nvPr/>
        </p:nvSpPr>
        <p:spPr bwMode="auto">
          <a:xfrm>
            <a:off x="2382832" y="632142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5" name="Rectangle 107"/>
          <p:cNvSpPr>
            <a:spLocks noChangeArrowheads="1"/>
          </p:cNvSpPr>
          <p:nvPr/>
        </p:nvSpPr>
        <p:spPr bwMode="auto">
          <a:xfrm>
            <a:off x="2195507" y="617219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0.97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6" name="Rectangle 108"/>
          <p:cNvSpPr>
            <a:spLocks noChangeArrowheads="1"/>
          </p:cNvSpPr>
          <p:nvPr/>
        </p:nvSpPr>
        <p:spPr bwMode="auto">
          <a:xfrm>
            <a:off x="1836732" y="578802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7" name="Rectangle 109"/>
          <p:cNvSpPr>
            <a:spLocks noChangeArrowheads="1"/>
          </p:cNvSpPr>
          <p:nvPr/>
        </p:nvSpPr>
        <p:spPr bwMode="auto">
          <a:xfrm>
            <a:off x="1639882" y="612139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" name="Rectangle 110"/>
          <p:cNvSpPr>
            <a:spLocks noChangeArrowheads="1"/>
          </p:cNvSpPr>
          <p:nvPr/>
        </p:nvSpPr>
        <p:spPr bwMode="auto">
          <a:xfrm>
            <a:off x="1235070" y="639127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9" name="Rectangle 111"/>
          <p:cNvSpPr>
            <a:spLocks noChangeArrowheads="1"/>
          </p:cNvSpPr>
          <p:nvPr/>
        </p:nvSpPr>
        <p:spPr bwMode="auto">
          <a:xfrm>
            <a:off x="1293807" y="7129461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0" name="Rectangle 112"/>
          <p:cNvSpPr>
            <a:spLocks noChangeArrowheads="1"/>
          </p:cNvSpPr>
          <p:nvPr/>
        </p:nvSpPr>
        <p:spPr bwMode="auto">
          <a:xfrm>
            <a:off x="925508" y="6710361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1" name="Rectangle 113"/>
          <p:cNvSpPr>
            <a:spLocks noChangeArrowheads="1"/>
          </p:cNvSpPr>
          <p:nvPr/>
        </p:nvSpPr>
        <p:spPr bwMode="auto">
          <a:xfrm>
            <a:off x="879470" y="746759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2" name="Rectangle 114"/>
          <p:cNvSpPr>
            <a:spLocks noChangeArrowheads="1"/>
          </p:cNvSpPr>
          <p:nvPr/>
        </p:nvSpPr>
        <p:spPr bwMode="auto">
          <a:xfrm>
            <a:off x="2052638" y="4867275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Rectangle 115"/>
          <p:cNvSpPr>
            <a:spLocks noChangeArrowheads="1"/>
          </p:cNvSpPr>
          <p:nvPr/>
        </p:nvSpPr>
        <p:spPr bwMode="auto">
          <a:xfrm>
            <a:off x="1331913" y="524351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0.83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16"/>
          <p:cNvSpPr>
            <a:spLocks noChangeArrowheads="1"/>
          </p:cNvSpPr>
          <p:nvPr/>
        </p:nvSpPr>
        <p:spPr bwMode="auto">
          <a:xfrm>
            <a:off x="1122357" y="4954586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117"/>
          <p:cNvSpPr>
            <a:spLocks noChangeArrowheads="1"/>
          </p:cNvSpPr>
          <p:nvPr/>
        </p:nvSpPr>
        <p:spPr bwMode="auto">
          <a:xfrm>
            <a:off x="909632" y="5275261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118"/>
          <p:cNvSpPr>
            <a:spLocks noChangeArrowheads="1"/>
          </p:cNvSpPr>
          <p:nvPr/>
        </p:nvSpPr>
        <p:spPr bwMode="auto">
          <a:xfrm>
            <a:off x="788981" y="4654552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119"/>
          <p:cNvSpPr>
            <a:spLocks noChangeArrowheads="1"/>
          </p:cNvSpPr>
          <p:nvPr/>
        </p:nvSpPr>
        <p:spPr bwMode="auto">
          <a:xfrm>
            <a:off x="869944" y="4160840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0.78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120"/>
          <p:cNvSpPr>
            <a:spLocks noChangeArrowheads="1"/>
          </p:cNvSpPr>
          <p:nvPr/>
        </p:nvSpPr>
        <p:spPr bwMode="auto">
          <a:xfrm>
            <a:off x="1131887" y="393223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0.95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121"/>
          <p:cNvSpPr>
            <a:spLocks noChangeArrowheads="1"/>
          </p:cNvSpPr>
          <p:nvPr/>
        </p:nvSpPr>
        <p:spPr bwMode="auto">
          <a:xfrm>
            <a:off x="1309688" y="424021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122"/>
          <p:cNvSpPr>
            <a:spLocks noChangeArrowheads="1"/>
          </p:cNvSpPr>
          <p:nvPr/>
        </p:nvSpPr>
        <p:spPr bwMode="auto">
          <a:xfrm>
            <a:off x="1528763" y="461803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123"/>
          <p:cNvSpPr>
            <a:spLocks noChangeArrowheads="1"/>
          </p:cNvSpPr>
          <p:nvPr/>
        </p:nvSpPr>
        <p:spPr bwMode="auto">
          <a:xfrm>
            <a:off x="1222369" y="4443415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0.73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24"/>
          <p:cNvSpPr>
            <a:spLocks noChangeArrowheads="1"/>
          </p:cNvSpPr>
          <p:nvPr/>
        </p:nvSpPr>
        <p:spPr bwMode="auto">
          <a:xfrm>
            <a:off x="963606" y="4335465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25"/>
          <p:cNvSpPr>
            <a:spLocks noChangeArrowheads="1"/>
          </p:cNvSpPr>
          <p:nvPr/>
        </p:nvSpPr>
        <p:spPr bwMode="auto">
          <a:xfrm>
            <a:off x="933450" y="3632200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6"/>
          <p:cNvSpPr>
            <a:spLocks noChangeArrowheads="1"/>
          </p:cNvSpPr>
          <p:nvPr/>
        </p:nvSpPr>
        <p:spPr bwMode="auto">
          <a:xfrm>
            <a:off x="2566981" y="2124072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27"/>
          <p:cNvSpPr>
            <a:spLocks noChangeArrowheads="1"/>
          </p:cNvSpPr>
          <p:nvPr/>
        </p:nvSpPr>
        <p:spPr bwMode="auto">
          <a:xfrm>
            <a:off x="2309807" y="1865315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28"/>
          <p:cNvSpPr>
            <a:spLocks noChangeArrowheads="1"/>
          </p:cNvSpPr>
          <p:nvPr/>
        </p:nvSpPr>
        <p:spPr bwMode="auto">
          <a:xfrm>
            <a:off x="1836732" y="208915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29"/>
          <p:cNvSpPr>
            <a:spLocks noChangeArrowheads="1"/>
          </p:cNvSpPr>
          <p:nvPr/>
        </p:nvSpPr>
        <p:spPr bwMode="auto">
          <a:xfrm>
            <a:off x="2763834" y="2593976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0.97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30"/>
          <p:cNvSpPr>
            <a:spLocks noChangeArrowheads="1"/>
          </p:cNvSpPr>
          <p:nvPr/>
        </p:nvSpPr>
        <p:spPr bwMode="auto">
          <a:xfrm>
            <a:off x="2400298" y="2867022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31"/>
          <p:cNvSpPr>
            <a:spLocks noChangeArrowheads="1"/>
          </p:cNvSpPr>
          <p:nvPr/>
        </p:nvSpPr>
        <p:spPr bwMode="auto">
          <a:xfrm>
            <a:off x="1650995" y="242252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32"/>
          <p:cNvSpPr>
            <a:spLocks noChangeArrowheads="1"/>
          </p:cNvSpPr>
          <p:nvPr/>
        </p:nvSpPr>
        <p:spPr bwMode="auto">
          <a:xfrm>
            <a:off x="1798638" y="324961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0.97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33"/>
          <p:cNvSpPr>
            <a:spLocks noChangeArrowheads="1"/>
          </p:cNvSpPr>
          <p:nvPr/>
        </p:nvSpPr>
        <p:spPr bwMode="auto">
          <a:xfrm>
            <a:off x="1223957" y="2767015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0.94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Rectangle 134"/>
          <p:cNvSpPr>
            <a:spLocks noChangeArrowheads="1"/>
          </p:cNvSpPr>
          <p:nvPr/>
        </p:nvSpPr>
        <p:spPr bwMode="auto">
          <a:xfrm>
            <a:off x="1739900" y="3729038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135"/>
          <p:cNvSpPr>
            <a:spLocks noChangeArrowheads="1"/>
          </p:cNvSpPr>
          <p:nvPr/>
        </p:nvSpPr>
        <p:spPr bwMode="auto">
          <a:xfrm>
            <a:off x="1255713" y="350361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0.44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136"/>
          <p:cNvSpPr>
            <a:spLocks noChangeArrowheads="1"/>
          </p:cNvSpPr>
          <p:nvPr/>
        </p:nvSpPr>
        <p:spPr bwMode="auto">
          <a:xfrm>
            <a:off x="995362" y="3109913"/>
            <a:ext cx="17472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0.77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Line 137"/>
          <p:cNvSpPr>
            <a:spLocks noChangeShapeType="1"/>
          </p:cNvSpPr>
          <p:nvPr/>
        </p:nvSpPr>
        <p:spPr bwMode="auto">
          <a:xfrm>
            <a:off x="1235075" y="7861300"/>
            <a:ext cx="425450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8" name="Line 138"/>
          <p:cNvSpPr>
            <a:spLocks noChangeShapeType="1"/>
          </p:cNvSpPr>
          <p:nvPr/>
        </p:nvSpPr>
        <p:spPr bwMode="auto">
          <a:xfrm>
            <a:off x="1235075" y="7827963"/>
            <a:ext cx="0" cy="66675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9" name="Line 139"/>
          <p:cNvSpPr>
            <a:spLocks noChangeShapeType="1"/>
          </p:cNvSpPr>
          <p:nvPr/>
        </p:nvSpPr>
        <p:spPr bwMode="auto">
          <a:xfrm>
            <a:off x="1660525" y="7827963"/>
            <a:ext cx="0" cy="66675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0" name="Rectangle 140"/>
          <p:cNvSpPr>
            <a:spLocks noChangeArrowheads="1"/>
          </p:cNvSpPr>
          <p:nvPr/>
        </p:nvSpPr>
        <p:spPr bwMode="auto">
          <a:xfrm>
            <a:off x="1385888" y="7900988"/>
            <a:ext cx="1936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053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204354" y="46759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NCVOG0272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4336" name="Rectangle 6"/>
          <p:cNvSpPr>
            <a:spLocks noChangeArrowheads="1"/>
          </p:cNvSpPr>
          <p:nvPr/>
        </p:nvSpPr>
        <p:spPr bwMode="auto">
          <a:xfrm>
            <a:off x="2453340" y="1769164"/>
            <a:ext cx="18530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E8 </a:t>
            </a:r>
            <a:r>
              <a:rPr lang="en-US" sz="900" i="1" dirty="0" err="1" smtClean="0"/>
              <a:t>Blastocystis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hominis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300120315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7" name="Freeform 7"/>
          <p:cNvSpPr>
            <a:spLocks/>
          </p:cNvSpPr>
          <p:nvPr/>
        </p:nvSpPr>
        <p:spPr bwMode="auto">
          <a:xfrm>
            <a:off x="1489732" y="1828546"/>
            <a:ext cx="960909" cy="86374"/>
          </a:xfrm>
          <a:custGeom>
            <a:avLst/>
            <a:gdLst>
              <a:gd name="T0" fmla="*/ 0 w 712"/>
              <a:gd name="T1" fmla="*/ 64 h 64"/>
              <a:gd name="T2" fmla="*/ 0 w 712"/>
              <a:gd name="T3" fmla="*/ 0 h 64"/>
              <a:gd name="T4" fmla="*/ 712 w 712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2" h="64">
                <a:moveTo>
                  <a:pt x="0" y="64"/>
                </a:moveTo>
                <a:lnTo>
                  <a:pt x="0" y="0"/>
                </a:lnTo>
                <a:lnTo>
                  <a:pt x="71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39" name="Rectangle 8"/>
          <p:cNvSpPr>
            <a:spLocks noChangeArrowheads="1"/>
          </p:cNvSpPr>
          <p:nvPr/>
        </p:nvSpPr>
        <p:spPr bwMode="auto">
          <a:xfrm>
            <a:off x="2110544" y="1948659"/>
            <a:ext cx="19941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E8 </a:t>
            </a:r>
            <a:r>
              <a:rPr lang="en-US" sz="900" i="1" dirty="0" err="1" smtClean="0"/>
              <a:t>Phytophthora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infestans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301111450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Freeform 9"/>
          <p:cNvSpPr>
            <a:spLocks/>
          </p:cNvSpPr>
          <p:nvPr/>
        </p:nvSpPr>
        <p:spPr bwMode="auto">
          <a:xfrm>
            <a:off x="1489732" y="1923017"/>
            <a:ext cx="618113" cy="85024"/>
          </a:xfrm>
          <a:custGeom>
            <a:avLst/>
            <a:gdLst>
              <a:gd name="T0" fmla="*/ 0 w 458"/>
              <a:gd name="T1" fmla="*/ 0 h 63"/>
              <a:gd name="T2" fmla="*/ 0 w 458"/>
              <a:gd name="T3" fmla="*/ 63 h 63"/>
              <a:gd name="T4" fmla="*/ 458 w 458"/>
              <a:gd name="T5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8" h="63">
                <a:moveTo>
                  <a:pt x="0" y="0"/>
                </a:moveTo>
                <a:lnTo>
                  <a:pt x="0" y="63"/>
                </a:lnTo>
                <a:lnTo>
                  <a:pt x="458" y="6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41" name="Freeform 10"/>
          <p:cNvSpPr>
            <a:spLocks/>
          </p:cNvSpPr>
          <p:nvPr/>
        </p:nvSpPr>
        <p:spPr bwMode="auto">
          <a:xfrm>
            <a:off x="1377715" y="1918968"/>
            <a:ext cx="112016" cy="198390"/>
          </a:xfrm>
          <a:custGeom>
            <a:avLst/>
            <a:gdLst>
              <a:gd name="T0" fmla="*/ 0 w 83"/>
              <a:gd name="T1" fmla="*/ 147 h 147"/>
              <a:gd name="T2" fmla="*/ 0 w 83"/>
              <a:gd name="T3" fmla="*/ 0 h 147"/>
              <a:gd name="T4" fmla="*/ 83 w 83"/>
              <a:gd name="T5" fmla="*/ 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" h="147">
                <a:moveTo>
                  <a:pt x="0" y="147"/>
                </a:moveTo>
                <a:lnTo>
                  <a:pt x="0" y="0"/>
                </a:lnTo>
                <a:lnTo>
                  <a:pt x="8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42" name="Rectangle 11"/>
          <p:cNvSpPr>
            <a:spLocks noChangeArrowheads="1"/>
          </p:cNvSpPr>
          <p:nvPr/>
        </p:nvSpPr>
        <p:spPr bwMode="auto">
          <a:xfrm>
            <a:off x="3416949" y="2128155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env141337412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3" name="Freeform 12"/>
          <p:cNvSpPr>
            <a:spLocks/>
          </p:cNvSpPr>
          <p:nvPr/>
        </p:nvSpPr>
        <p:spPr bwMode="auto">
          <a:xfrm>
            <a:off x="2375064" y="2187537"/>
            <a:ext cx="1039186" cy="130910"/>
          </a:xfrm>
          <a:custGeom>
            <a:avLst/>
            <a:gdLst>
              <a:gd name="T0" fmla="*/ 0 w 770"/>
              <a:gd name="T1" fmla="*/ 97 h 97"/>
              <a:gd name="T2" fmla="*/ 0 w 770"/>
              <a:gd name="T3" fmla="*/ 0 h 97"/>
              <a:gd name="T4" fmla="*/ 770 w 770"/>
              <a:gd name="T5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0" h="97">
                <a:moveTo>
                  <a:pt x="0" y="97"/>
                </a:moveTo>
                <a:lnTo>
                  <a:pt x="0" y="0"/>
                </a:lnTo>
                <a:lnTo>
                  <a:pt x="77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45" name="Freeform 14"/>
          <p:cNvSpPr>
            <a:spLocks/>
          </p:cNvSpPr>
          <p:nvPr/>
        </p:nvSpPr>
        <p:spPr bwMode="auto">
          <a:xfrm>
            <a:off x="3434493" y="2367033"/>
            <a:ext cx="95821" cy="86374"/>
          </a:xfrm>
          <a:custGeom>
            <a:avLst/>
            <a:gdLst>
              <a:gd name="T0" fmla="*/ 0 w 71"/>
              <a:gd name="T1" fmla="*/ 64 h 64"/>
              <a:gd name="T2" fmla="*/ 0 w 71"/>
              <a:gd name="T3" fmla="*/ 0 h 64"/>
              <a:gd name="T4" fmla="*/ 71 w 71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" h="64">
                <a:moveTo>
                  <a:pt x="0" y="64"/>
                </a:moveTo>
                <a:lnTo>
                  <a:pt x="0" y="0"/>
                </a:lnTo>
                <a:lnTo>
                  <a:pt x="7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47" name="Freeform 16"/>
          <p:cNvSpPr>
            <a:spLocks/>
          </p:cNvSpPr>
          <p:nvPr/>
        </p:nvSpPr>
        <p:spPr bwMode="auto">
          <a:xfrm>
            <a:off x="3434493" y="2460155"/>
            <a:ext cx="93122" cy="86374"/>
          </a:xfrm>
          <a:custGeom>
            <a:avLst/>
            <a:gdLst>
              <a:gd name="T0" fmla="*/ 0 w 69"/>
              <a:gd name="T1" fmla="*/ 0 h 64"/>
              <a:gd name="T2" fmla="*/ 0 w 69"/>
              <a:gd name="T3" fmla="*/ 64 h 64"/>
              <a:gd name="T4" fmla="*/ 69 w 69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64">
                <a:moveTo>
                  <a:pt x="0" y="0"/>
                </a:moveTo>
                <a:lnTo>
                  <a:pt x="0" y="64"/>
                </a:lnTo>
                <a:lnTo>
                  <a:pt x="69" y="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48" name="Freeform 17"/>
          <p:cNvSpPr>
            <a:spLocks/>
          </p:cNvSpPr>
          <p:nvPr/>
        </p:nvSpPr>
        <p:spPr bwMode="auto">
          <a:xfrm>
            <a:off x="2375064" y="2326545"/>
            <a:ext cx="1059430" cy="130910"/>
          </a:xfrm>
          <a:custGeom>
            <a:avLst/>
            <a:gdLst>
              <a:gd name="T0" fmla="*/ 0 w 785"/>
              <a:gd name="T1" fmla="*/ 0 h 97"/>
              <a:gd name="T2" fmla="*/ 0 w 785"/>
              <a:gd name="T3" fmla="*/ 97 h 97"/>
              <a:gd name="T4" fmla="*/ 785 w 785"/>
              <a:gd name="T5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5" h="97">
                <a:moveTo>
                  <a:pt x="0" y="0"/>
                </a:moveTo>
                <a:lnTo>
                  <a:pt x="0" y="97"/>
                </a:lnTo>
                <a:lnTo>
                  <a:pt x="785" y="9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49" name="Freeform 18"/>
          <p:cNvSpPr>
            <a:spLocks/>
          </p:cNvSpPr>
          <p:nvPr/>
        </p:nvSpPr>
        <p:spPr bwMode="auto">
          <a:xfrm>
            <a:off x="1377715" y="2124106"/>
            <a:ext cx="997348" cy="198390"/>
          </a:xfrm>
          <a:custGeom>
            <a:avLst/>
            <a:gdLst>
              <a:gd name="T0" fmla="*/ 0 w 739"/>
              <a:gd name="T1" fmla="*/ 0 h 147"/>
              <a:gd name="T2" fmla="*/ 0 w 739"/>
              <a:gd name="T3" fmla="*/ 147 h 147"/>
              <a:gd name="T4" fmla="*/ 739 w 739"/>
              <a:gd name="T5" fmla="*/ 14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39" h="147">
                <a:moveTo>
                  <a:pt x="0" y="0"/>
                </a:moveTo>
                <a:lnTo>
                  <a:pt x="0" y="147"/>
                </a:lnTo>
                <a:lnTo>
                  <a:pt x="739" y="14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0" name="Freeform 19"/>
          <p:cNvSpPr>
            <a:spLocks/>
          </p:cNvSpPr>
          <p:nvPr/>
        </p:nvSpPr>
        <p:spPr bwMode="auto">
          <a:xfrm>
            <a:off x="1253553" y="2120058"/>
            <a:ext cx="124162" cy="303658"/>
          </a:xfrm>
          <a:custGeom>
            <a:avLst/>
            <a:gdLst>
              <a:gd name="T0" fmla="*/ 0 w 92"/>
              <a:gd name="T1" fmla="*/ 225 h 225"/>
              <a:gd name="T2" fmla="*/ 0 w 92"/>
              <a:gd name="T3" fmla="*/ 0 h 225"/>
              <a:gd name="T4" fmla="*/ 92 w 92"/>
              <a:gd name="T5" fmla="*/ 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2" h="225">
                <a:moveTo>
                  <a:pt x="0" y="225"/>
                </a:moveTo>
                <a:lnTo>
                  <a:pt x="0" y="0"/>
                </a:lnTo>
                <a:lnTo>
                  <a:pt x="9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1" name="Rectangle 20"/>
          <p:cNvSpPr>
            <a:spLocks noChangeArrowheads="1"/>
          </p:cNvSpPr>
          <p:nvPr/>
        </p:nvSpPr>
        <p:spPr bwMode="auto">
          <a:xfrm>
            <a:off x="2138885" y="2686886"/>
            <a:ext cx="430520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Alveolata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352" name="Freeform 21"/>
          <p:cNvSpPr>
            <a:spLocks/>
          </p:cNvSpPr>
          <p:nvPr/>
        </p:nvSpPr>
        <p:spPr bwMode="auto">
          <a:xfrm>
            <a:off x="1775845" y="2703081"/>
            <a:ext cx="360341" cy="60732"/>
          </a:xfrm>
          <a:custGeom>
            <a:avLst/>
            <a:gdLst>
              <a:gd name="T0" fmla="*/ 0 w 267"/>
              <a:gd name="T1" fmla="*/ 24 h 45"/>
              <a:gd name="T2" fmla="*/ 0 w 267"/>
              <a:gd name="T3" fmla="*/ 21 h 45"/>
              <a:gd name="T4" fmla="*/ 267 w 267"/>
              <a:gd name="T5" fmla="*/ 0 h 45"/>
              <a:gd name="T6" fmla="*/ 267 w 267"/>
              <a:gd name="T7" fmla="*/ 45 h 45"/>
              <a:gd name="T8" fmla="*/ 0 w 267"/>
              <a:gd name="T9" fmla="*/ 2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7" h="45">
                <a:moveTo>
                  <a:pt x="0" y="24"/>
                </a:moveTo>
                <a:lnTo>
                  <a:pt x="0" y="21"/>
                </a:lnTo>
                <a:lnTo>
                  <a:pt x="267" y="0"/>
                </a:lnTo>
                <a:lnTo>
                  <a:pt x="267" y="45"/>
                </a:lnTo>
                <a:lnTo>
                  <a:pt x="0" y="2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3" name="Line 22"/>
          <p:cNvSpPr>
            <a:spLocks noChangeShapeType="1"/>
          </p:cNvSpPr>
          <p:nvPr/>
        </p:nvSpPr>
        <p:spPr bwMode="auto">
          <a:xfrm>
            <a:off x="1256252" y="2734122"/>
            <a:ext cx="516894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4" name="Line 23"/>
          <p:cNvSpPr>
            <a:spLocks noChangeShapeType="1"/>
          </p:cNvSpPr>
          <p:nvPr/>
        </p:nvSpPr>
        <p:spPr bwMode="auto">
          <a:xfrm>
            <a:off x="1253553" y="2430464"/>
            <a:ext cx="0" cy="303658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5" name="Freeform 24"/>
          <p:cNvSpPr>
            <a:spLocks/>
          </p:cNvSpPr>
          <p:nvPr/>
        </p:nvSpPr>
        <p:spPr bwMode="auto">
          <a:xfrm>
            <a:off x="1199569" y="2426415"/>
            <a:ext cx="53984" cy="288813"/>
          </a:xfrm>
          <a:custGeom>
            <a:avLst/>
            <a:gdLst>
              <a:gd name="T0" fmla="*/ 0 w 40"/>
              <a:gd name="T1" fmla="*/ 214 h 214"/>
              <a:gd name="T2" fmla="*/ 0 w 40"/>
              <a:gd name="T3" fmla="*/ 0 h 214"/>
              <a:gd name="T4" fmla="*/ 40 w 40"/>
              <a:gd name="T5" fmla="*/ 0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14">
                <a:moveTo>
                  <a:pt x="0" y="214"/>
                </a:moveTo>
                <a:lnTo>
                  <a:pt x="0" y="0"/>
                </a:lnTo>
                <a:lnTo>
                  <a:pt x="4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6" name="Rectangle 25"/>
          <p:cNvSpPr>
            <a:spLocks noChangeArrowheads="1"/>
          </p:cNvSpPr>
          <p:nvPr/>
        </p:nvSpPr>
        <p:spPr bwMode="auto">
          <a:xfrm>
            <a:off x="1667878" y="2860983"/>
            <a:ext cx="19428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Physcomitrella</a:t>
            </a:r>
            <a:r>
              <a:rPr lang="en-US" sz="900" i="1" dirty="0" smtClean="0"/>
              <a:t> patens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168033194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57" name="Freeform 26"/>
          <p:cNvSpPr>
            <a:spLocks/>
          </p:cNvSpPr>
          <p:nvPr/>
        </p:nvSpPr>
        <p:spPr bwMode="auto">
          <a:xfrm>
            <a:off x="1407407" y="2920365"/>
            <a:ext cx="257772" cy="86374"/>
          </a:xfrm>
          <a:custGeom>
            <a:avLst/>
            <a:gdLst>
              <a:gd name="T0" fmla="*/ 0 w 191"/>
              <a:gd name="T1" fmla="*/ 64 h 64"/>
              <a:gd name="T2" fmla="*/ 0 w 191"/>
              <a:gd name="T3" fmla="*/ 0 h 64"/>
              <a:gd name="T4" fmla="*/ 191 w 191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1" h="64">
                <a:moveTo>
                  <a:pt x="0" y="64"/>
                </a:moveTo>
                <a:lnTo>
                  <a:pt x="0" y="0"/>
                </a:lnTo>
                <a:lnTo>
                  <a:pt x="19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58" name="Rectangle 27"/>
          <p:cNvSpPr>
            <a:spLocks noChangeArrowheads="1"/>
          </p:cNvSpPr>
          <p:nvPr/>
        </p:nvSpPr>
        <p:spPr bwMode="auto">
          <a:xfrm>
            <a:off x="1863569" y="3040479"/>
            <a:ext cx="17184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Puccinia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graminis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255567202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59" name="Freeform 28"/>
          <p:cNvSpPr>
            <a:spLocks/>
          </p:cNvSpPr>
          <p:nvPr/>
        </p:nvSpPr>
        <p:spPr bwMode="auto">
          <a:xfrm>
            <a:off x="1407407" y="3013487"/>
            <a:ext cx="453463" cy="86374"/>
          </a:xfrm>
          <a:custGeom>
            <a:avLst/>
            <a:gdLst>
              <a:gd name="T0" fmla="*/ 0 w 336"/>
              <a:gd name="T1" fmla="*/ 0 h 64"/>
              <a:gd name="T2" fmla="*/ 0 w 336"/>
              <a:gd name="T3" fmla="*/ 64 h 64"/>
              <a:gd name="T4" fmla="*/ 336 w 336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6" h="64">
                <a:moveTo>
                  <a:pt x="0" y="0"/>
                </a:moveTo>
                <a:lnTo>
                  <a:pt x="0" y="64"/>
                </a:lnTo>
                <a:lnTo>
                  <a:pt x="336" y="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0" name="Freeform 29"/>
          <p:cNvSpPr>
            <a:spLocks/>
          </p:cNvSpPr>
          <p:nvPr/>
        </p:nvSpPr>
        <p:spPr bwMode="auto">
          <a:xfrm>
            <a:off x="1199569" y="2721975"/>
            <a:ext cx="207837" cy="288813"/>
          </a:xfrm>
          <a:custGeom>
            <a:avLst/>
            <a:gdLst>
              <a:gd name="T0" fmla="*/ 0 w 154"/>
              <a:gd name="T1" fmla="*/ 0 h 214"/>
              <a:gd name="T2" fmla="*/ 0 w 154"/>
              <a:gd name="T3" fmla="*/ 214 h 214"/>
              <a:gd name="T4" fmla="*/ 154 w 154"/>
              <a:gd name="T5" fmla="*/ 214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4" h="214">
                <a:moveTo>
                  <a:pt x="0" y="0"/>
                </a:moveTo>
                <a:lnTo>
                  <a:pt x="0" y="214"/>
                </a:lnTo>
                <a:lnTo>
                  <a:pt x="154" y="21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1" name="Freeform 30"/>
          <p:cNvSpPr>
            <a:spLocks/>
          </p:cNvSpPr>
          <p:nvPr/>
        </p:nvSpPr>
        <p:spPr bwMode="auto">
          <a:xfrm>
            <a:off x="1165830" y="2719276"/>
            <a:ext cx="33740" cy="279365"/>
          </a:xfrm>
          <a:custGeom>
            <a:avLst/>
            <a:gdLst>
              <a:gd name="T0" fmla="*/ 0 w 25"/>
              <a:gd name="T1" fmla="*/ 207 h 207"/>
              <a:gd name="T2" fmla="*/ 0 w 25"/>
              <a:gd name="T3" fmla="*/ 0 h 207"/>
              <a:gd name="T4" fmla="*/ 25 w 25"/>
              <a:gd name="T5" fmla="*/ 0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" h="207">
                <a:moveTo>
                  <a:pt x="0" y="207"/>
                </a:moveTo>
                <a:lnTo>
                  <a:pt x="0" y="0"/>
                </a:lnTo>
                <a:lnTo>
                  <a:pt x="2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2" name="Rectangle 31"/>
          <p:cNvSpPr>
            <a:spLocks noChangeArrowheads="1"/>
          </p:cNvSpPr>
          <p:nvPr/>
        </p:nvSpPr>
        <p:spPr bwMode="auto">
          <a:xfrm>
            <a:off x="1908105" y="3240219"/>
            <a:ext cx="518243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363" name="Freeform 32"/>
          <p:cNvSpPr>
            <a:spLocks/>
          </p:cNvSpPr>
          <p:nvPr/>
        </p:nvSpPr>
        <p:spPr bwMode="auto">
          <a:xfrm>
            <a:off x="1203618" y="3241568"/>
            <a:ext cx="701788" cy="90423"/>
          </a:xfrm>
          <a:custGeom>
            <a:avLst/>
            <a:gdLst>
              <a:gd name="T0" fmla="*/ 0 w 520"/>
              <a:gd name="T1" fmla="*/ 35 h 67"/>
              <a:gd name="T2" fmla="*/ 0 w 520"/>
              <a:gd name="T3" fmla="*/ 32 h 67"/>
              <a:gd name="T4" fmla="*/ 520 w 520"/>
              <a:gd name="T5" fmla="*/ 0 h 67"/>
              <a:gd name="T6" fmla="*/ 520 w 520"/>
              <a:gd name="T7" fmla="*/ 67 h 67"/>
              <a:gd name="T8" fmla="*/ 0 w 520"/>
              <a:gd name="T9" fmla="*/ 3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0" h="67">
                <a:moveTo>
                  <a:pt x="0" y="35"/>
                </a:moveTo>
                <a:lnTo>
                  <a:pt x="0" y="32"/>
                </a:lnTo>
                <a:lnTo>
                  <a:pt x="520" y="0"/>
                </a:lnTo>
                <a:lnTo>
                  <a:pt x="520" y="67"/>
                </a:lnTo>
                <a:lnTo>
                  <a:pt x="0" y="3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4" name="Line 33"/>
          <p:cNvSpPr>
            <a:spLocks noChangeShapeType="1"/>
          </p:cNvSpPr>
          <p:nvPr/>
        </p:nvSpPr>
        <p:spPr bwMode="auto">
          <a:xfrm>
            <a:off x="1168529" y="3287454"/>
            <a:ext cx="32390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5" name="Line 34"/>
          <p:cNvSpPr>
            <a:spLocks noChangeShapeType="1"/>
          </p:cNvSpPr>
          <p:nvPr/>
        </p:nvSpPr>
        <p:spPr bwMode="auto">
          <a:xfrm>
            <a:off x="1165830" y="3006739"/>
            <a:ext cx="0" cy="280715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6" name="Freeform 35"/>
          <p:cNvSpPr>
            <a:spLocks/>
          </p:cNvSpPr>
          <p:nvPr/>
        </p:nvSpPr>
        <p:spPr bwMode="auto">
          <a:xfrm>
            <a:off x="1110496" y="3002690"/>
            <a:ext cx="55333" cy="232130"/>
          </a:xfrm>
          <a:custGeom>
            <a:avLst/>
            <a:gdLst>
              <a:gd name="T0" fmla="*/ 0 w 41"/>
              <a:gd name="T1" fmla="*/ 172 h 172"/>
              <a:gd name="T2" fmla="*/ 0 w 41"/>
              <a:gd name="T3" fmla="*/ 0 h 172"/>
              <a:gd name="T4" fmla="*/ 41 w 41"/>
              <a:gd name="T5" fmla="*/ 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172">
                <a:moveTo>
                  <a:pt x="0" y="172"/>
                </a:moveTo>
                <a:lnTo>
                  <a:pt x="0" y="0"/>
                </a:lnTo>
                <a:lnTo>
                  <a:pt x="4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7" name="Rectangle 36"/>
          <p:cNvSpPr>
            <a:spLocks noChangeArrowheads="1"/>
          </p:cNvSpPr>
          <p:nvPr/>
        </p:nvSpPr>
        <p:spPr bwMode="auto">
          <a:xfrm>
            <a:off x="1841975" y="3414316"/>
            <a:ext cx="18787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E7 </a:t>
            </a:r>
            <a:r>
              <a:rPr lang="en-US" sz="900" i="1" dirty="0" err="1" smtClean="0"/>
              <a:t>Galdieria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sulphuraria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452819596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89" name="Freeform 37"/>
          <p:cNvSpPr>
            <a:spLocks/>
          </p:cNvSpPr>
          <p:nvPr/>
        </p:nvSpPr>
        <p:spPr bwMode="auto">
          <a:xfrm>
            <a:off x="1110496" y="3241568"/>
            <a:ext cx="728780" cy="232130"/>
          </a:xfrm>
          <a:custGeom>
            <a:avLst/>
            <a:gdLst>
              <a:gd name="T0" fmla="*/ 0 w 540"/>
              <a:gd name="T1" fmla="*/ 0 h 172"/>
              <a:gd name="T2" fmla="*/ 0 w 540"/>
              <a:gd name="T3" fmla="*/ 172 h 172"/>
              <a:gd name="T4" fmla="*/ 540 w 540"/>
              <a:gd name="T5" fmla="*/ 172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0" h="172">
                <a:moveTo>
                  <a:pt x="0" y="0"/>
                </a:moveTo>
                <a:lnTo>
                  <a:pt x="0" y="172"/>
                </a:lnTo>
                <a:lnTo>
                  <a:pt x="540" y="17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1" name="Freeform 38"/>
          <p:cNvSpPr>
            <a:spLocks/>
          </p:cNvSpPr>
          <p:nvPr/>
        </p:nvSpPr>
        <p:spPr bwMode="auto">
          <a:xfrm>
            <a:off x="1032220" y="3238869"/>
            <a:ext cx="78276" cy="206488"/>
          </a:xfrm>
          <a:custGeom>
            <a:avLst/>
            <a:gdLst>
              <a:gd name="T0" fmla="*/ 0 w 58"/>
              <a:gd name="T1" fmla="*/ 153 h 153"/>
              <a:gd name="T2" fmla="*/ 0 w 58"/>
              <a:gd name="T3" fmla="*/ 0 h 153"/>
              <a:gd name="T4" fmla="*/ 58 w 58"/>
              <a:gd name="T5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" h="153">
                <a:moveTo>
                  <a:pt x="0" y="153"/>
                </a:moveTo>
                <a:lnTo>
                  <a:pt x="0" y="0"/>
                </a:lnTo>
                <a:lnTo>
                  <a:pt x="5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2" name="Rectangle 39"/>
          <p:cNvSpPr>
            <a:spLocks noChangeArrowheads="1"/>
          </p:cNvSpPr>
          <p:nvPr/>
        </p:nvSpPr>
        <p:spPr bwMode="auto">
          <a:xfrm>
            <a:off x="1650333" y="3614055"/>
            <a:ext cx="518243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73" name="Freeform 40"/>
          <p:cNvSpPr>
            <a:spLocks/>
          </p:cNvSpPr>
          <p:nvPr/>
        </p:nvSpPr>
        <p:spPr bwMode="auto">
          <a:xfrm>
            <a:off x="1142887" y="3630250"/>
            <a:ext cx="504747" cy="60732"/>
          </a:xfrm>
          <a:custGeom>
            <a:avLst/>
            <a:gdLst>
              <a:gd name="T0" fmla="*/ 0 w 374"/>
              <a:gd name="T1" fmla="*/ 24 h 45"/>
              <a:gd name="T2" fmla="*/ 0 w 374"/>
              <a:gd name="T3" fmla="*/ 21 h 45"/>
              <a:gd name="T4" fmla="*/ 374 w 374"/>
              <a:gd name="T5" fmla="*/ 0 h 45"/>
              <a:gd name="T6" fmla="*/ 374 w 374"/>
              <a:gd name="T7" fmla="*/ 45 h 45"/>
              <a:gd name="T8" fmla="*/ 0 w 374"/>
              <a:gd name="T9" fmla="*/ 2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4" h="45">
                <a:moveTo>
                  <a:pt x="0" y="24"/>
                </a:moveTo>
                <a:lnTo>
                  <a:pt x="0" y="21"/>
                </a:lnTo>
                <a:lnTo>
                  <a:pt x="374" y="0"/>
                </a:lnTo>
                <a:lnTo>
                  <a:pt x="374" y="45"/>
                </a:lnTo>
                <a:lnTo>
                  <a:pt x="0" y="2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4" name="Line 41"/>
          <p:cNvSpPr>
            <a:spLocks noChangeShapeType="1"/>
          </p:cNvSpPr>
          <p:nvPr/>
        </p:nvSpPr>
        <p:spPr bwMode="auto">
          <a:xfrm>
            <a:off x="1034919" y="3661291"/>
            <a:ext cx="105268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5" name="Line 42"/>
          <p:cNvSpPr>
            <a:spLocks noChangeShapeType="1"/>
          </p:cNvSpPr>
          <p:nvPr/>
        </p:nvSpPr>
        <p:spPr bwMode="auto">
          <a:xfrm>
            <a:off x="1032220" y="3453454"/>
            <a:ext cx="0" cy="207837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6" name="Freeform 43"/>
          <p:cNvSpPr>
            <a:spLocks/>
          </p:cNvSpPr>
          <p:nvPr/>
        </p:nvSpPr>
        <p:spPr bwMode="auto">
          <a:xfrm>
            <a:off x="949895" y="3449405"/>
            <a:ext cx="82325" cy="238878"/>
          </a:xfrm>
          <a:custGeom>
            <a:avLst/>
            <a:gdLst>
              <a:gd name="T0" fmla="*/ 0 w 61"/>
              <a:gd name="T1" fmla="*/ 177 h 177"/>
              <a:gd name="T2" fmla="*/ 0 w 61"/>
              <a:gd name="T3" fmla="*/ 0 h 177"/>
              <a:gd name="T4" fmla="*/ 61 w 61"/>
              <a:gd name="T5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177">
                <a:moveTo>
                  <a:pt x="0" y="177"/>
                </a:moveTo>
                <a:lnTo>
                  <a:pt x="0" y="0"/>
                </a:lnTo>
                <a:lnTo>
                  <a:pt x="6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7" name="Rectangle 44"/>
          <p:cNvSpPr>
            <a:spLocks noChangeArrowheads="1"/>
          </p:cNvSpPr>
          <p:nvPr/>
        </p:nvSpPr>
        <p:spPr bwMode="auto">
          <a:xfrm>
            <a:off x="1396610" y="3788153"/>
            <a:ext cx="167994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Puccinia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graminis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331242717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78" name="Freeform 45"/>
          <p:cNvSpPr>
            <a:spLocks/>
          </p:cNvSpPr>
          <p:nvPr/>
        </p:nvSpPr>
        <p:spPr bwMode="auto">
          <a:xfrm>
            <a:off x="1036269" y="3847535"/>
            <a:ext cx="357642" cy="86374"/>
          </a:xfrm>
          <a:custGeom>
            <a:avLst/>
            <a:gdLst>
              <a:gd name="T0" fmla="*/ 0 w 265"/>
              <a:gd name="T1" fmla="*/ 64 h 64"/>
              <a:gd name="T2" fmla="*/ 0 w 265"/>
              <a:gd name="T3" fmla="*/ 0 h 64"/>
              <a:gd name="T4" fmla="*/ 265 w 265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5" h="64">
                <a:moveTo>
                  <a:pt x="0" y="64"/>
                </a:moveTo>
                <a:lnTo>
                  <a:pt x="0" y="0"/>
                </a:lnTo>
                <a:lnTo>
                  <a:pt x="26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79" name="Rectangle 46"/>
          <p:cNvSpPr>
            <a:spLocks noChangeArrowheads="1"/>
          </p:cNvSpPr>
          <p:nvPr/>
        </p:nvSpPr>
        <p:spPr bwMode="auto">
          <a:xfrm>
            <a:off x="1357472" y="3967648"/>
            <a:ext cx="173765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Rhizopus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delemar</a:t>
            </a:r>
            <a:r>
              <a:rPr lang="en-US" sz="900" i="1" dirty="0" smtClean="0"/>
              <a:t> 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384484057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80" name="Freeform 47"/>
          <p:cNvSpPr>
            <a:spLocks/>
          </p:cNvSpPr>
          <p:nvPr/>
        </p:nvSpPr>
        <p:spPr bwMode="auto">
          <a:xfrm>
            <a:off x="1036269" y="3940657"/>
            <a:ext cx="318504" cy="86374"/>
          </a:xfrm>
          <a:custGeom>
            <a:avLst/>
            <a:gdLst>
              <a:gd name="T0" fmla="*/ 0 w 236"/>
              <a:gd name="T1" fmla="*/ 0 h 64"/>
              <a:gd name="T2" fmla="*/ 0 w 236"/>
              <a:gd name="T3" fmla="*/ 64 h 64"/>
              <a:gd name="T4" fmla="*/ 236 w 236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6" h="64">
                <a:moveTo>
                  <a:pt x="0" y="0"/>
                </a:moveTo>
                <a:lnTo>
                  <a:pt x="0" y="64"/>
                </a:lnTo>
                <a:lnTo>
                  <a:pt x="236" y="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81" name="Freeform 48"/>
          <p:cNvSpPr>
            <a:spLocks/>
          </p:cNvSpPr>
          <p:nvPr/>
        </p:nvSpPr>
        <p:spPr bwMode="auto">
          <a:xfrm>
            <a:off x="949895" y="3696380"/>
            <a:ext cx="86374" cy="241577"/>
          </a:xfrm>
          <a:custGeom>
            <a:avLst/>
            <a:gdLst>
              <a:gd name="T0" fmla="*/ 0 w 64"/>
              <a:gd name="T1" fmla="*/ 0 h 179"/>
              <a:gd name="T2" fmla="*/ 0 w 64"/>
              <a:gd name="T3" fmla="*/ 179 h 179"/>
              <a:gd name="T4" fmla="*/ 64 w 64"/>
              <a:gd name="T5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" h="179">
                <a:moveTo>
                  <a:pt x="0" y="0"/>
                </a:moveTo>
                <a:lnTo>
                  <a:pt x="0" y="179"/>
                </a:lnTo>
                <a:lnTo>
                  <a:pt x="64" y="17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82" name="Freeform 49"/>
          <p:cNvSpPr>
            <a:spLocks/>
          </p:cNvSpPr>
          <p:nvPr/>
        </p:nvSpPr>
        <p:spPr bwMode="auto">
          <a:xfrm>
            <a:off x="872968" y="3692332"/>
            <a:ext cx="76927" cy="252374"/>
          </a:xfrm>
          <a:custGeom>
            <a:avLst/>
            <a:gdLst>
              <a:gd name="T0" fmla="*/ 0 w 57"/>
              <a:gd name="T1" fmla="*/ 187 h 187"/>
              <a:gd name="T2" fmla="*/ 0 w 57"/>
              <a:gd name="T3" fmla="*/ 0 h 187"/>
              <a:gd name="T4" fmla="*/ 57 w 57"/>
              <a:gd name="T5" fmla="*/ 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187">
                <a:moveTo>
                  <a:pt x="0" y="187"/>
                </a:moveTo>
                <a:lnTo>
                  <a:pt x="0" y="0"/>
                </a:lnTo>
                <a:lnTo>
                  <a:pt x="5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83" name="Rectangle 50"/>
          <p:cNvSpPr>
            <a:spLocks noChangeArrowheads="1"/>
          </p:cNvSpPr>
          <p:nvPr/>
        </p:nvSpPr>
        <p:spPr bwMode="auto">
          <a:xfrm>
            <a:off x="1229260" y="4147144"/>
            <a:ext cx="178895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Malassezia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globosa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164661661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Freeform 51"/>
          <p:cNvSpPr>
            <a:spLocks/>
          </p:cNvSpPr>
          <p:nvPr/>
        </p:nvSpPr>
        <p:spPr bwMode="auto">
          <a:xfrm>
            <a:off x="872968" y="3952803"/>
            <a:ext cx="353593" cy="253723"/>
          </a:xfrm>
          <a:custGeom>
            <a:avLst/>
            <a:gdLst>
              <a:gd name="T0" fmla="*/ 0 w 262"/>
              <a:gd name="T1" fmla="*/ 0 h 188"/>
              <a:gd name="T2" fmla="*/ 0 w 262"/>
              <a:gd name="T3" fmla="*/ 188 h 188"/>
              <a:gd name="T4" fmla="*/ 262 w 262"/>
              <a:gd name="T5" fmla="*/ 18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2" h="188">
                <a:moveTo>
                  <a:pt x="0" y="0"/>
                </a:moveTo>
                <a:lnTo>
                  <a:pt x="0" y="188"/>
                </a:lnTo>
                <a:lnTo>
                  <a:pt x="262" y="18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2" name="Freeform 52"/>
          <p:cNvSpPr>
            <a:spLocks/>
          </p:cNvSpPr>
          <p:nvPr/>
        </p:nvSpPr>
        <p:spPr bwMode="auto">
          <a:xfrm>
            <a:off x="798741" y="3948754"/>
            <a:ext cx="74228" cy="259122"/>
          </a:xfrm>
          <a:custGeom>
            <a:avLst/>
            <a:gdLst>
              <a:gd name="T0" fmla="*/ 0 w 55"/>
              <a:gd name="T1" fmla="*/ 192 h 192"/>
              <a:gd name="T2" fmla="*/ 0 w 55"/>
              <a:gd name="T3" fmla="*/ 0 h 192"/>
              <a:gd name="T4" fmla="*/ 55 w 55"/>
              <a:gd name="T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" h="192">
                <a:moveTo>
                  <a:pt x="0" y="192"/>
                </a:moveTo>
                <a:lnTo>
                  <a:pt x="0" y="0"/>
                </a:lnTo>
                <a:lnTo>
                  <a:pt x="5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3" name="Rectangle 53"/>
          <p:cNvSpPr>
            <a:spLocks noChangeArrowheads="1"/>
          </p:cNvSpPr>
          <p:nvPr/>
        </p:nvSpPr>
        <p:spPr bwMode="auto">
          <a:xfrm>
            <a:off x="1415504" y="4326640"/>
            <a:ext cx="198131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Encephalitozoon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cuniculi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19074096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" name="Freeform 54"/>
          <p:cNvSpPr>
            <a:spLocks/>
          </p:cNvSpPr>
          <p:nvPr/>
        </p:nvSpPr>
        <p:spPr bwMode="auto">
          <a:xfrm>
            <a:off x="1086204" y="4386022"/>
            <a:ext cx="326601" cy="86374"/>
          </a:xfrm>
          <a:custGeom>
            <a:avLst/>
            <a:gdLst>
              <a:gd name="T0" fmla="*/ 0 w 242"/>
              <a:gd name="T1" fmla="*/ 64 h 64"/>
              <a:gd name="T2" fmla="*/ 0 w 242"/>
              <a:gd name="T3" fmla="*/ 0 h 64"/>
              <a:gd name="T4" fmla="*/ 242 w 242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2" h="64">
                <a:moveTo>
                  <a:pt x="0" y="64"/>
                </a:moveTo>
                <a:lnTo>
                  <a:pt x="0" y="0"/>
                </a:lnTo>
                <a:lnTo>
                  <a:pt x="24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5" name="Rectangle 55"/>
          <p:cNvSpPr>
            <a:spLocks noChangeArrowheads="1"/>
          </p:cNvSpPr>
          <p:nvPr/>
        </p:nvSpPr>
        <p:spPr bwMode="auto">
          <a:xfrm>
            <a:off x="1912154" y="4506135"/>
            <a:ext cx="20390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Enterocytozoon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bieneusi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169806152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Freeform 56"/>
          <p:cNvSpPr>
            <a:spLocks/>
          </p:cNvSpPr>
          <p:nvPr/>
        </p:nvSpPr>
        <p:spPr bwMode="auto">
          <a:xfrm>
            <a:off x="1086204" y="4479144"/>
            <a:ext cx="823251" cy="86374"/>
          </a:xfrm>
          <a:custGeom>
            <a:avLst/>
            <a:gdLst>
              <a:gd name="T0" fmla="*/ 0 w 610"/>
              <a:gd name="T1" fmla="*/ 0 h 64"/>
              <a:gd name="T2" fmla="*/ 0 w 610"/>
              <a:gd name="T3" fmla="*/ 64 h 64"/>
              <a:gd name="T4" fmla="*/ 610 w 610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0" h="64">
                <a:moveTo>
                  <a:pt x="0" y="0"/>
                </a:moveTo>
                <a:lnTo>
                  <a:pt x="0" y="64"/>
                </a:lnTo>
                <a:lnTo>
                  <a:pt x="610" y="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7" name="Freeform 57"/>
          <p:cNvSpPr>
            <a:spLocks/>
          </p:cNvSpPr>
          <p:nvPr/>
        </p:nvSpPr>
        <p:spPr bwMode="auto">
          <a:xfrm>
            <a:off x="798741" y="4215973"/>
            <a:ext cx="287463" cy="260471"/>
          </a:xfrm>
          <a:custGeom>
            <a:avLst/>
            <a:gdLst>
              <a:gd name="T0" fmla="*/ 0 w 213"/>
              <a:gd name="T1" fmla="*/ 0 h 193"/>
              <a:gd name="T2" fmla="*/ 0 w 213"/>
              <a:gd name="T3" fmla="*/ 193 h 193"/>
              <a:gd name="T4" fmla="*/ 213 w 213"/>
              <a:gd name="T5" fmla="*/ 193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" h="193">
                <a:moveTo>
                  <a:pt x="0" y="0"/>
                </a:moveTo>
                <a:lnTo>
                  <a:pt x="0" y="193"/>
                </a:lnTo>
                <a:lnTo>
                  <a:pt x="213" y="19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8" name="Freeform 58"/>
          <p:cNvSpPr>
            <a:spLocks/>
          </p:cNvSpPr>
          <p:nvPr/>
        </p:nvSpPr>
        <p:spPr bwMode="auto">
          <a:xfrm>
            <a:off x="706968" y="4211924"/>
            <a:ext cx="91772" cy="261821"/>
          </a:xfrm>
          <a:custGeom>
            <a:avLst/>
            <a:gdLst>
              <a:gd name="T0" fmla="*/ 0 w 68"/>
              <a:gd name="T1" fmla="*/ 194 h 194"/>
              <a:gd name="T2" fmla="*/ 0 w 68"/>
              <a:gd name="T3" fmla="*/ 0 h 194"/>
              <a:gd name="T4" fmla="*/ 68 w 68"/>
              <a:gd name="T5" fmla="*/ 0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" h="194">
                <a:moveTo>
                  <a:pt x="0" y="194"/>
                </a:moveTo>
                <a:lnTo>
                  <a:pt x="0" y="0"/>
                </a:lnTo>
                <a:lnTo>
                  <a:pt x="6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9" name="Rectangle 59"/>
          <p:cNvSpPr>
            <a:spLocks noChangeArrowheads="1"/>
          </p:cNvSpPr>
          <p:nvPr/>
        </p:nvSpPr>
        <p:spPr bwMode="auto">
          <a:xfrm>
            <a:off x="2183422" y="4685631"/>
            <a:ext cx="177612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Entamoeba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dispar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167386526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Freeform 60"/>
          <p:cNvSpPr>
            <a:spLocks/>
          </p:cNvSpPr>
          <p:nvPr/>
        </p:nvSpPr>
        <p:spPr bwMode="auto">
          <a:xfrm>
            <a:off x="706968" y="4481843"/>
            <a:ext cx="1473754" cy="263170"/>
          </a:xfrm>
          <a:custGeom>
            <a:avLst/>
            <a:gdLst>
              <a:gd name="T0" fmla="*/ 0 w 1092"/>
              <a:gd name="T1" fmla="*/ 0 h 195"/>
              <a:gd name="T2" fmla="*/ 0 w 1092"/>
              <a:gd name="T3" fmla="*/ 195 h 195"/>
              <a:gd name="T4" fmla="*/ 1092 w 1092"/>
              <a:gd name="T5" fmla="*/ 19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2" h="195">
                <a:moveTo>
                  <a:pt x="0" y="0"/>
                </a:moveTo>
                <a:lnTo>
                  <a:pt x="0" y="195"/>
                </a:lnTo>
                <a:lnTo>
                  <a:pt x="1092" y="19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1" name="Freeform 61"/>
          <p:cNvSpPr>
            <a:spLocks/>
          </p:cNvSpPr>
          <p:nvPr/>
        </p:nvSpPr>
        <p:spPr bwMode="auto">
          <a:xfrm>
            <a:off x="509928" y="4477794"/>
            <a:ext cx="197040" cy="218634"/>
          </a:xfrm>
          <a:custGeom>
            <a:avLst/>
            <a:gdLst>
              <a:gd name="T0" fmla="*/ 0 w 146"/>
              <a:gd name="T1" fmla="*/ 162 h 162"/>
              <a:gd name="T2" fmla="*/ 0 w 146"/>
              <a:gd name="T3" fmla="*/ 0 h 162"/>
              <a:gd name="T4" fmla="*/ 146 w 146"/>
              <a:gd name="T5" fmla="*/ 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6" h="162">
                <a:moveTo>
                  <a:pt x="0" y="162"/>
                </a:moveTo>
                <a:lnTo>
                  <a:pt x="0" y="0"/>
                </a:lnTo>
                <a:lnTo>
                  <a:pt x="14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2" name="Rectangle 62"/>
          <p:cNvSpPr>
            <a:spLocks noChangeArrowheads="1"/>
          </p:cNvSpPr>
          <p:nvPr/>
        </p:nvSpPr>
        <p:spPr bwMode="auto">
          <a:xfrm>
            <a:off x="1963438" y="4865127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env137020227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Freeform 63"/>
          <p:cNvSpPr>
            <a:spLocks/>
          </p:cNvSpPr>
          <p:nvPr/>
        </p:nvSpPr>
        <p:spPr bwMode="auto">
          <a:xfrm>
            <a:off x="509928" y="4704525"/>
            <a:ext cx="1450811" cy="219983"/>
          </a:xfrm>
          <a:custGeom>
            <a:avLst/>
            <a:gdLst>
              <a:gd name="T0" fmla="*/ 0 w 1075"/>
              <a:gd name="T1" fmla="*/ 0 h 163"/>
              <a:gd name="T2" fmla="*/ 0 w 1075"/>
              <a:gd name="T3" fmla="*/ 163 h 163"/>
              <a:gd name="T4" fmla="*/ 1075 w 1075"/>
              <a:gd name="T5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75" h="163">
                <a:moveTo>
                  <a:pt x="0" y="0"/>
                </a:moveTo>
                <a:lnTo>
                  <a:pt x="0" y="163"/>
                </a:lnTo>
                <a:lnTo>
                  <a:pt x="1075" y="16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4" name="Freeform 64"/>
          <p:cNvSpPr>
            <a:spLocks/>
          </p:cNvSpPr>
          <p:nvPr/>
        </p:nvSpPr>
        <p:spPr bwMode="auto">
          <a:xfrm>
            <a:off x="426253" y="4700477"/>
            <a:ext cx="83675" cy="1560128"/>
          </a:xfrm>
          <a:custGeom>
            <a:avLst/>
            <a:gdLst>
              <a:gd name="T0" fmla="*/ 0 w 62"/>
              <a:gd name="T1" fmla="*/ 1156 h 1156"/>
              <a:gd name="T2" fmla="*/ 0 w 62"/>
              <a:gd name="T3" fmla="*/ 0 h 1156"/>
              <a:gd name="T4" fmla="*/ 62 w 62"/>
              <a:gd name="T5" fmla="*/ 0 h 1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1156">
                <a:moveTo>
                  <a:pt x="0" y="1156"/>
                </a:moveTo>
                <a:lnTo>
                  <a:pt x="0" y="0"/>
                </a:lnTo>
                <a:lnTo>
                  <a:pt x="6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5" name="Rectangle 65"/>
          <p:cNvSpPr>
            <a:spLocks noChangeArrowheads="1"/>
          </p:cNvSpPr>
          <p:nvPr/>
        </p:nvSpPr>
        <p:spPr bwMode="auto">
          <a:xfrm>
            <a:off x="3226656" y="5044622"/>
            <a:ext cx="212237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Tetrahymena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thermophila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229594428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" name="Freeform 66"/>
          <p:cNvSpPr>
            <a:spLocks/>
          </p:cNvSpPr>
          <p:nvPr/>
        </p:nvSpPr>
        <p:spPr bwMode="auto">
          <a:xfrm>
            <a:off x="1493780" y="5104004"/>
            <a:ext cx="1730177" cy="89073"/>
          </a:xfrm>
          <a:custGeom>
            <a:avLst/>
            <a:gdLst>
              <a:gd name="T0" fmla="*/ 0 w 1282"/>
              <a:gd name="T1" fmla="*/ 66 h 66"/>
              <a:gd name="T2" fmla="*/ 0 w 1282"/>
              <a:gd name="T3" fmla="*/ 0 h 66"/>
              <a:gd name="T4" fmla="*/ 1282 w 1282"/>
              <a:gd name="T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2" h="66">
                <a:moveTo>
                  <a:pt x="0" y="66"/>
                </a:moveTo>
                <a:lnTo>
                  <a:pt x="0" y="0"/>
                </a:lnTo>
                <a:lnTo>
                  <a:pt x="128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8" name="Rectangle 67"/>
          <p:cNvSpPr>
            <a:spLocks noChangeArrowheads="1"/>
          </p:cNvSpPr>
          <p:nvPr/>
        </p:nvSpPr>
        <p:spPr bwMode="auto">
          <a:xfrm>
            <a:off x="3816428" y="5244362"/>
            <a:ext cx="910974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Marseillevirus family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9" name="Freeform 68"/>
          <p:cNvSpPr>
            <a:spLocks/>
          </p:cNvSpPr>
          <p:nvPr/>
        </p:nvSpPr>
        <p:spPr bwMode="auto">
          <a:xfrm>
            <a:off x="3125437" y="5275403"/>
            <a:ext cx="688292" cy="29691"/>
          </a:xfrm>
          <a:custGeom>
            <a:avLst/>
            <a:gdLst>
              <a:gd name="T0" fmla="*/ 0 w 510"/>
              <a:gd name="T1" fmla="*/ 13 h 22"/>
              <a:gd name="T2" fmla="*/ 0 w 510"/>
              <a:gd name="T3" fmla="*/ 10 h 22"/>
              <a:gd name="T4" fmla="*/ 510 w 510"/>
              <a:gd name="T5" fmla="*/ 0 h 22"/>
              <a:gd name="T6" fmla="*/ 510 w 510"/>
              <a:gd name="T7" fmla="*/ 22 h 22"/>
              <a:gd name="T8" fmla="*/ 0 w 510"/>
              <a:gd name="T9" fmla="*/ 13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0" h="22">
                <a:moveTo>
                  <a:pt x="0" y="13"/>
                </a:moveTo>
                <a:lnTo>
                  <a:pt x="0" y="10"/>
                </a:lnTo>
                <a:lnTo>
                  <a:pt x="510" y="0"/>
                </a:lnTo>
                <a:lnTo>
                  <a:pt x="510" y="22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0" name="Line 69"/>
          <p:cNvSpPr>
            <a:spLocks noChangeShapeType="1"/>
          </p:cNvSpPr>
          <p:nvPr/>
        </p:nvSpPr>
        <p:spPr bwMode="auto">
          <a:xfrm>
            <a:off x="1496480" y="5290248"/>
            <a:ext cx="1626258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1" name="Line 70"/>
          <p:cNvSpPr>
            <a:spLocks noChangeShapeType="1"/>
          </p:cNvSpPr>
          <p:nvPr/>
        </p:nvSpPr>
        <p:spPr bwMode="auto">
          <a:xfrm>
            <a:off x="1493780" y="5201175"/>
            <a:ext cx="0" cy="8907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2" name="Freeform 71"/>
          <p:cNvSpPr>
            <a:spLocks/>
          </p:cNvSpPr>
          <p:nvPr/>
        </p:nvSpPr>
        <p:spPr bwMode="auto">
          <a:xfrm>
            <a:off x="991732" y="5197126"/>
            <a:ext cx="502048" cy="334699"/>
          </a:xfrm>
          <a:custGeom>
            <a:avLst/>
            <a:gdLst>
              <a:gd name="T0" fmla="*/ 0 w 372"/>
              <a:gd name="T1" fmla="*/ 248 h 248"/>
              <a:gd name="T2" fmla="*/ 0 w 372"/>
              <a:gd name="T3" fmla="*/ 0 h 248"/>
              <a:gd name="T4" fmla="*/ 372 w 372"/>
              <a:gd name="T5" fmla="*/ 0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2" h="248">
                <a:moveTo>
                  <a:pt x="0" y="248"/>
                </a:moveTo>
                <a:lnTo>
                  <a:pt x="0" y="0"/>
                </a:lnTo>
                <a:lnTo>
                  <a:pt x="37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3" name="Rectangle 72"/>
          <p:cNvSpPr>
            <a:spLocks noChangeArrowheads="1"/>
          </p:cNvSpPr>
          <p:nvPr/>
        </p:nvSpPr>
        <p:spPr bwMode="auto">
          <a:xfrm>
            <a:off x="3735452" y="5438703"/>
            <a:ext cx="774666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Asco/Iridoviruses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4" name="Freeform 73"/>
          <p:cNvSpPr>
            <a:spLocks/>
          </p:cNvSpPr>
          <p:nvPr/>
        </p:nvSpPr>
        <p:spPr bwMode="auto">
          <a:xfrm>
            <a:off x="1878414" y="5440053"/>
            <a:ext cx="1854339" cy="90423"/>
          </a:xfrm>
          <a:custGeom>
            <a:avLst/>
            <a:gdLst>
              <a:gd name="T0" fmla="*/ 0 w 1374"/>
              <a:gd name="T1" fmla="*/ 35 h 67"/>
              <a:gd name="T2" fmla="*/ 0 w 1374"/>
              <a:gd name="T3" fmla="*/ 32 h 67"/>
              <a:gd name="T4" fmla="*/ 1374 w 1374"/>
              <a:gd name="T5" fmla="*/ 0 h 67"/>
              <a:gd name="T6" fmla="*/ 1374 w 1374"/>
              <a:gd name="T7" fmla="*/ 67 h 67"/>
              <a:gd name="T8" fmla="*/ 0 w 1374"/>
              <a:gd name="T9" fmla="*/ 3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74" h="67">
                <a:moveTo>
                  <a:pt x="0" y="35"/>
                </a:moveTo>
                <a:lnTo>
                  <a:pt x="0" y="32"/>
                </a:lnTo>
                <a:lnTo>
                  <a:pt x="1374" y="0"/>
                </a:lnTo>
                <a:lnTo>
                  <a:pt x="1374" y="67"/>
                </a:lnTo>
                <a:lnTo>
                  <a:pt x="0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5" name="Line 74"/>
          <p:cNvSpPr>
            <a:spLocks noChangeShapeType="1"/>
          </p:cNvSpPr>
          <p:nvPr/>
        </p:nvSpPr>
        <p:spPr bwMode="auto">
          <a:xfrm>
            <a:off x="1477585" y="5484589"/>
            <a:ext cx="398130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6" name="Rectangle 75"/>
          <p:cNvSpPr>
            <a:spLocks noChangeArrowheads="1"/>
          </p:cNvSpPr>
          <p:nvPr/>
        </p:nvSpPr>
        <p:spPr bwMode="auto">
          <a:xfrm>
            <a:off x="3921696" y="5612800"/>
            <a:ext cx="209672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q2 </a:t>
            </a:r>
            <a:r>
              <a:rPr lang="en-US" sz="900" i="1" dirty="0" err="1" smtClean="0"/>
              <a:t>Emiliania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huxleyi</a:t>
            </a:r>
            <a:r>
              <a:rPr lang="en-US" sz="900" i="1" dirty="0" smtClean="0"/>
              <a:t> </a:t>
            </a:r>
            <a:r>
              <a:rPr lang="en-US" sz="900" dirty="0" smtClean="0"/>
              <a:t>virus 86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146393742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7" name="Freeform 76"/>
          <p:cNvSpPr>
            <a:spLocks/>
          </p:cNvSpPr>
          <p:nvPr/>
        </p:nvSpPr>
        <p:spPr bwMode="auto">
          <a:xfrm>
            <a:off x="1474886" y="5581760"/>
            <a:ext cx="2444111" cy="90423"/>
          </a:xfrm>
          <a:custGeom>
            <a:avLst/>
            <a:gdLst>
              <a:gd name="T0" fmla="*/ 0 w 1811"/>
              <a:gd name="T1" fmla="*/ 0 h 67"/>
              <a:gd name="T2" fmla="*/ 0 w 1811"/>
              <a:gd name="T3" fmla="*/ 67 h 67"/>
              <a:gd name="T4" fmla="*/ 1811 w 1811"/>
              <a:gd name="T5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11" h="67">
                <a:moveTo>
                  <a:pt x="0" y="0"/>
                </a:moveTo>
                <a:lnTo>
                  <a:pt x="0" y="67"/>
                </a:lnTo>
                <a:lnTo>
                  <a:pt x="1811" y="6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8" name="Line 77"/>
          <p:cNvSpPr>
            <a:spLocks noChangeShapeType="1"/>
          </p:cNvSpPr>
          <p:nvPr/>
        </p:nvSpPr>
        <p:spPr bwMode="auto">
          <a:xfrm>
            <a:off x="1474886" y="5484589"/>
            <a:ext cx="0" cy="9042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9" name="Freeform 78"/>
          <p:cNvSpPr>
            <a:spLocks/>
          </p:cNvSpPr>
          <p:nvPr/>
        </p:nvSpPr>
        <p:spPr bwMode="auto">
          <a:xfrm>
            <a:off x="1253553" y="5579061"/>
            <a:ext cx="221333" cy="132260"/>
          </a:xfrm>
          <a:custGeom>
            <a:avLst/>
            <a:gdLst>
              <a:gd name="T0" fmla="*/ 0 w 164"/>
              <a:gd name="T1" fmla="*/ 98 h 98"/>
              <a:gd name="T2" fmla="*/ 0 w 164"/>
              <a:gd name="T3" fmla="*/ 0 h 98"/>
              <a:gd name="T4" fmla="*/ 164 w 164"/>
              <a:gd name="T5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" h="98">
                <a:moveTo>
                  <a:pt x="0" y="98"/>
                </a:moveTo>
                <a:lnTo>
                  <a:pt x="0" y="0"/>
                </a:lnTo>
                <a:lnTo>
                  <a:pt x="16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0" name="Rectangle 79"/>
          <p:cNvSpPr>
            <a:spLocks noChangeArrowheads="1"/>
          </p:cNvSpPr>
          <p:nvPr/>
        </p:nvSpPr>
        <p:spPr bwMode="auto">
          <a:xfrm>
            <a:off x="3927094" y="5792296"/>
            <a:ext cx="2891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l4 </a:t>
            </a:r>
            <a:r>
              <a:rPr lang="en-US" sz="900" dirty="0" smtClean="0"/>
              <a:t>Infectious spleen and kidney necrosis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19881434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Freeform 80"/>
          <p:cNvSpPr>
            <a:spLocks/>
          </p:cNvSpPr>
          <p:nvPr/>
        </p:nvSpPr>
        <p:spPr bwMode="auto">
          <a:xfrm>
            <a:off x="1253553" y="5719418"/>
            <a:ext cx="2670842" cy="132260"/>
          </a:xfrm>
          <a:custGeom>
            <a:avLst/>
            <a:gdLst>
              <a:gd name="T0" fmla="*/ 0 w 1979"/>
              <a:gd name="T1" fmla="*/ 0 h 98"/>
              <a:gd name="T2" fmla="*/ 0 w 1979"/>
              <a:gd name="T3" fmla="*/ 98 h 98"/>
              <a:gd name="T4" fmla="*/ 1979 w 1979"/>
              <a:gd name="T5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79" h="98">
                <a:moveTo>
                  <a:pt x="0" y="0"/>
                </a:moveTo>
                <a:lnTo>
                  <a:pt x="0" y="98"/>
                </a:lnTo>
                <a:lnTo>
                  <a:pt x="1979" y="9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2" name="Freeform 81"/>
          <p:cNvSpPr>
            <a:spLocks/>
          </p:cNvSpPr>
          <p:nvPr/>
        </p:nvSpPr>
        <p:spPr bwMode="auto">
          <a:xfrm>
            <a:off x="1132090" y="5715369"/>
            <a:ext cx="121463" cy="156553"/>
          </a:xfrm>
          <a:custGeom>
            <a:avLst/>
            <a:gdLst>
              <a:gd name="T0" fmla="*/ 0 w 90"/>
              <a:gd name="T1" fmla="*/ 116 h 116"/>
              <a:gd name="T2" fmla="*/ 0 w 90"/>
              <a:gd name="T3" fmla="*/ 0 h 116"/>
              <a:gd name="T4" fmla="*/ 90 w 90"/>
              <a:gd name="T5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0" h="116">
                <a:moveTo>
                  <a:pt x="0" y="116"/>
                </a:moveTo>
                <a:lnTo>
                  <a:pt x="0" y="0"/>
                </a:lnTo>
                <a:lnTo>
                  <a:pt x="9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3" name="Rectangle 82"/>
          <p:cNvSpPr>
            <a:spLocks noChangeArrowheads="1"/>
          </p:cNvSpPr>
          <p:nvPr/>
        </p:nvSpPr>
        <p:spPr bwMode="auto">
          <a:xfrm>
            <a:off x="2222560" y="5992036"/>
            <a:ext cx="626211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Chloroviruses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368" name="Freeform 83"/>
          <p:cNvSpPr>
            <a:spLocks/>
          </p:cNvSpPr>
          <p:nvPr/>
        </p:nvSpPr>
        <p:spPr bwMode="auto">
          <a:xfrm>
            <a:off x="2138885" y="6016328"/>
            <a:ext cx="80976" cy="44537"/>
          </a:xfrm>
          <a:custGeom>
            <a:avLst/>
            <a:gdLst>
              <a:gd name="T0" fmla="*/ 0 w 60"/>
              <a:gd name="T1" fmla="*/ 18 h 33"/>
              <a:gd name="T2" fmla="*/ 0 w 60"/>
              <a:gd name="T3" fmla="*/ 15 h 33"/>
              <a:gd name="T4" fmla="*/ 60 w 60"/>
              <a:gd name="T5" fmla="*/ 0 h 33"/>
              <a:gd name="T6" fmla="*/ 60 w 60"/>
              <a:gd name="T7" fmla="*/ 33 h 33"/>
              <a:gd name="T8" fmla="*/ 0 w 60"/>
              <a:gd name="T9" fmla="*/ 1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" h="33">
                <a:moveTo>
                  <a:pt x="0" y="18"/>
                </a:moveTo>
                <a:lnTo>
                  <a:pt x="0" y="15"/>
                </a:lnTo>
                <a:lnTo>
                  <a:pt x="60" y="0"/>
                </a:lnTo>
                <a:lnTo>
                  <a:pt x="60" y="33"/>
                </a:lnTo>
                <a:lnTo>
                  <a:pt x="0" y="18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69" name="Line 84"/>
          <p:cNvSpPr>
            <a:spLocks noChangeShapeType="1"/>
          </p:cNvSpPr>
          <p:nvPr/>
        </p:nvSpPr>
        <p:spPr bwMode="auto">
          <a:xfrm>
            <a:off x="1134789" y="6037922"/>
            <a:ext cx="1001397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0" name="Line 85"/>
          <p:cNvSpPr>
            <a:spLocks noChangeShapeType="1"/>
          </p:cNvSpPr>
          <p:nvPr/>
        </p:nvSpPr>
        <p:spPr bwMode="auto">
          <a:xfrm>
            <a:off x="1132090" y="5880020"/>
            <a:ext cx="0" cy="157902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1" name="Freeform 86"/>
          <p:cNvSpPr>
            <a:spLocks/>
          </p:cNvSpPr>
          <p:nvPr/>
        </p:nvSpPr>
        <p:spPr bwMode="auto">
          <a:xfrm>
            <a:off x="991732" y="5539923"/>
            <a:ext cx="140358" cy="336048"/>
          </a:xfrm>
          <a:custGeom>
            <a:avLst/>
            <a:gdLst>
              <a:gd name="T0" fmla="*/ 0 w 104"/>
              <a:gd name="T1" fmla="*/ 0 h 249"/>
              <a:gd name="T2" fmla="*/ 0 w 104"/>
              <a:gd name="T3" fmla="*/ 249 h 249"/>
              <a:gd name="T4" fmla="*/ 104 w 104"/>
              <a:gd name="T5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" h="249">
                <a:moveTo>
                  <a:pt x="0" y="0"/>
                </a:moveTo>
                <a:lnTo>
                  <a:pt x="0" y="249"/>
                </a:lnTo>
                <a:lnTo>
                  <a:pt x="104" y="24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2" name="Freeform 87"/>
          <p:cNvSpPr>
            <a:spLocks/>
          </p:cNvSpPr>
          <p:nvPr/>
        </p:nvSpPr>
        <p:spPr bwMode="auto">
          <a:xfrm>
            <a:off x="976887" y="5535874"/>
            <a:ext cx="14846" cy="344146"/>
          </a:xfrm>
          <a:custGeom>
            <a:avLst/>
            <a:gdLst>
              <a:gd name="T0" fmla="*/ 0 w 11"/>
              <a:gd name="T1" fmla="*/ 255 h 255"/>
              <a:gd name="T2" fmla="*/ 0 w 11"/>
              <a:gd name="T3" fmla="*/ 0 h 255"/>
              <a:gd name="T4" fmla="*/ 11 w 11"/>
              <a:gd name="T5" fmla="*/ 0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55">
                <a:moveTo>
                  <a:pt x="0" y="255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3" name="Rectangle 88"/>
          <p:cNvSpPr>
            <a:spLocks noChangeArrowheads="1"/>
          </p:cNvSpPr>
          <p:nvPr/>
        </p:nvSpPr>
        <p:spPr bwMode="auto">
          <a:xfrm>
            <a:off x="1983682" y="6186377"/>
            <a:ext cx="670747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Prasinoviruses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374" name="Freeform 89"/>
          <p:cNvSpPr>
            <a:spLocks/>
          </p:cNvSpPr>
          <p:nvPr/>
        </p:nvSpPr>
        <p:spPr bwMode="auto">
          <a:xfrm>
            <a:off x="1365569" y="6187726"/>
            <a:ext cx="615414" cy="90423"/>
          </a:xfrm>
          <a:custGeom>
            <a:avLst/>
            <a:gdLst>
              <a:gd name="T0" fmla="*/ 0 w 456"/>
              <a:gd name="T1" fmla="*/ 35 h 67"/>
              <a:gd name="T2" fmla="*/ 0 w 456"/>
              <a:gd name="T3" fmla="*/ 32 h 67"/>
              <a:gd name="T4" fmla="*/ 456 w 456"/>
              <a:gd name="T5" fmla="*/ 0 h 67"/>
              <a:gd name="T6" fmla="*/ 456 w 456"/>
              <a:gd name="T7" fmla="*/ 67 h 67"/>
              <a:gd name="T8" fmla="*/ 0 w 456"/>
              <a:gd name="T9" fmla="*/ 3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6" h="67">
                <a:moveTo>
                  <a:pt x="0" y="35"/>
                </a:moveTo>
                <a:lnTo>
                  <a:pt x="0" y="32"/>
                </a:lnTo>
                <a:lnTo>
                  <a:pt x="456" y="0"/>
                </a:lnTo>
                <a:lnTo>
                  <a:pt x="456" y="67"/>
                </a:lnTo>
                <a:lnTo>
                  <a:pt x="0" y="3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5" name="Line 90"/>
          <p:cNvSpPr>
            <a:spLocks noChangeShapeType="1"/>
          </p:cNvSpPr>
          <p:nvPr/>
        </p:nvSpPr>
        <p:spPr bwMode="auto">
          <a:xfrm>
            <a:off x="979586" y="6232263"/>
            <a:ext cx="383284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6" name="Line 91"/>
          <p:cNvSpPr>
            <a:spLocks noChangeShapeType="1"/>
          </p:cNvSpPr>
          <p:nvPr/>
        </p:nvSpPr>
        <p:spPr bwMode="auto">
          <a:xfrm>
            <a:off x="976887" y="5886768"/>
            <a:ext cx="0" cy="345495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7" name="Freeform 92"/>
          <p:cNvSpPr>
            <a:spLocks/>
          </p:cNvSpPr>
          <p:nvPr/>
        </p:nvSpPr>
        <p:spPr bwMode="auto">
          <a:xfrm>
            <a:off x="689424" y="5882719"/>
            <a:ext cx="287463" cy="332000"/>
          </a:xfrm>
          <a:custGeom>
            <a:avLst/>
            <a:gdLst>
              <a:gd name="T0" fmla="*/ 0 w 213"/>
              <a:gd name="T1" fmla="*/ 246 h 246"/>
              <a:gd name="T2" fmla="*/ 0 w 213"/>
              <a:gd name="T3" fmla="*/ 0 h 246"/>
              <a:gd name="T4" fmla="*/ 213 w 213"/>
              <a:gd name="T5" fmla="*/ 0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" h="246">
                <a:moveTo>
                  <a:pt x="0" y="246"/>
                </a:moveTo>
                <a:lnTo>
                  <a:pt x="0" y="0"/>
                </a:lnTo>
                <a:lnTo>
                  <a:pt x="21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78" name="Rectangle 93"/>
          <p:cNvSpPr>
            <a:spLocks noChangeArrowheads="1"/>
          </p:cNvSpPr>
          <p:nvPr/>
        </p:nvSpPr>
        <p:spPr bwMode="auto">
          <a:xfrm>
            <a:off x="1662479" y="6360474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env136458151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79" name="Freeform 94"/>
          <p:cNvSpPr>
            <a:spLocks/>
          </p:cNvSpPr>
          <p:nvPr/>
        </p:nvSpPr>
        <p:spPr bwMode="auto">
          <a:xfrm>
            <a:off x="881066" y="6419856"/>
            <a:ext cx="778714" cy="130910"/>
          </a:xfrm>
          <a:custGeom>
            <a:avLst/>
            <a:gdLst>
              <a:gd name="T0" fmla="*/ 0 w 577"/>
              <a:gd name="T1" fmla="*/ 97 h 97"/>
              <a:gd name="T2" fmla="*/ 0 w 577"/>
              <a:gd name="T3" fmla="*/ 0 h 97"/>
              <a:gd name="T4" fmla="*/ 577 w 577"/>
              <a:gd name="T5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7" h="97">
                <a:moveTo>
                  <a:pt x="0" y="97"/>
                </a:moveTo>
                <a:lnTo>
                  <a:pt x="0" y="0"/>
                </a:lnTo>
                <a:lnTo>
                  <a:pt x="57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80" name="Rectangle 95"/>
          <p:cNvSpPr>
            <a:spLocks noChangeArrowheads="1"/>
          </p:cNvSpPr>
          <p:nvPr/>
        </p:nvSpPr>
        <p:spPr bwMode="auto">
          <a:xfrm>
            <a:off x="1627390" y="6539970"/>
            <a:ext cx="23596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q6 </a:t>
            </a:r>
            <a:r>
              <a:rPr lang="en-US" sz="900" dirty="0" smtClean="0"/>
              <a:t>Organic Lake </a:t>
            </a:r>
            <a:r>
              <a:rPr lang="en-US" sz="900" dirty="0" err="1" smtClean="0"/>
              <a:t>phycodnavirus</a:t>
            </a:r>
            <a:r>
              <a:rPr lang="en-US" sz="900" dirty="0" smtClean="0"/>
              <a:t> 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322510696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81" name="Freeform 96"/>
          <p:cNvSpPr>
            <a:spLocks/>
          </p:cNvSpPr>
          <p:nvPr/>
        </p:nvSpPr>
        <p:spPr bwMode="auto">
          <a:xfrm>
            <a:off x="1283244" y="6599352"/>
            <a:ext cx="341447" cy="86374"/>
          </a:xfrm>
          <a:custGeom>
            <a:avLst/>
            <a:gdLst>
              <a:gd name="T0" fmla="*/ 0 w 253"/>
              <a:gd name="T1" fmla="*/ 64 h 64"/>
              <a:gd name="T2" fmla="*/ 0 w 253"/>
              <a:gd name="T3" fmla="*/ 0 h 64"/>
              <a:gd name="T4" fmla="*/ 253 w 253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3" h="64">
                <a:moveTo>
                  <a:pt x="0" y="64"/>
                </a:moveTo>
                <a:lnTo>
                  <a:pt x="0" y="0"/>
                </a:lnTo>
                <a:lnTo>
                  <a:pt x="25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82" name="Rectangle 97"/>
          <p:cNvSpPr>
            <a:spLocks noChangeArrowheads="1"/>
          </p:cNvSpPr>
          <p:nvPr/>
        </p:nvSpPr>
        <p:spPr bwMode="auto">
          <a:xfrm>
            <a:off x="1362870" y="6719466"/>
            <a:ext cx="239168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q6 </a:t>
            </a:r>
            <a:r>
              <a:rPr lang="en-US" sz="900" dirty="0" smtClean="0"/>
              <a:t>Organic Lake </a:t>
            </a:r>
            <a:r>
              <a:rPr lang="en-US" sz="900" dirty="0" err="1" smtClean="0"/>
              <a:t>phycodnavirus</a:t>
            </a:r>
            <a:r>
              <a:rPr lang="en-US" sz="900" dirty="0" smtClean="0"/>
              <a:t> 2 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322511107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83" name="Freeform 98"/>
          <p:cNvSpPr>
            <a:spLocks/>
          </p:cNvSpPr>
          <p:nvPr/>
        </p:nvSpPr>
        <p:spPr bwMode="auto">
          <a:xfrm>
            <a:off x="1283244" y="6692474"/>
            <a:ext cx="76927" cy="86374"/>
          </a:xfrm>
          <a:custGeom>
            <a:avLst/>
            <a:gdLst>
              <a:gd name="T0" fmla="*/ 0 w 57"/>
              <a:gd name="T1" fmla="*/ 0 h 64"/>
              <a:gd name="T2" fmla="*/ 0 w 57"/>
              <a:gd name="T3" fmla="*/ 64 h 64"/>
              <a:gd name="T4" fmla="*/ 57 w 57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64">
                <a:moveTo>
                  <a:pt x="0" y="0"/>
                </a:moveTo>
                <a:lnTo>
                  <a:pt x="0" y="64"/>
                </a:lnTo>
                <a:lnTo>
                  <a:pt x="57" y="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84" name="Freeform 99"/>
          <p:cNvSpPr>
            <a:spLocks/>
          </p:cNvSpPr>
          <p:nvPr/>
        </p:nvSpPr>
        <p:spPr bwMode="auto">
          <a:xfrm>
            <a:off x="881066" y="6557515"/>
            <a:ext cx="402178" cy="130910"/>
          </a:xfrm>
          <a:custGeom>
            <a:avLst/>
            <a:gdLst>
              <a:gd name="T0" fmla="*/ 0 w 298"/>
              <a:gd name="T1" fmla="*/ 0 h 97"/>
              <a:gd name="T2" fmla="*/ 0 w 298"/>
              <a:gd name="T3" fmla="*/ 97 h 97"/>
              <a:gd name="T4" fmla="*/ 298 w 298"/>
              <a:gd name="T5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8" h="97">
                <a:moveTo>
                  <a:pt x="0" y="0"/>
                </a:moveTo>
                <a:lnTo>
                  <a:pt x="0" y="97"/>
                </a:lnTo>
                <a:lnTo>
                  <a:pt x="298" y="9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85" name="Freeform 100"/>
          <p:cNvSpPr>
            <a:spLocks/>
          </p:cNvSpPr>
          <p:nvPr/>
        </p:nvSpPr>
        <p:spPr bwMode="auto">
          <a:xfrm>
            <a:off x="689424" y="6221466"/>
            <a:ext cx="191642" cy="333349"/>
          </a:xfrm>
          <a:custGeom>
            <a:avLst/>
            <a:gdLst>
              <a:gd name="T0" fmla="*/ 0 w 142"/>
              <a:gd name="T1" fmla="*/ 0 h 247"/>
              <a:gd name="T2" fmla="*/ 0 w 142"/>
              <a:gd name="T3" fmla="*/ 247 h 247"/>
              <a:gd name="T4" fmla="*/ 142 w 142"/>
              <a:gd name="T5" fmla="*/ 247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2" h="247">
                <a:moveTo>
                  <a:pt x="0" y="0"/>
                </a:moveTo>
                <a:lnTo>
                  <a:pt x="0" y="247"/>
                </a:lnTo>
                <a:lnTo>
                  <a:pt x="142" y="24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86" name="Rectangle 101"/>
          <p:cNvSpPr>
            <a:spLocks noChangeArrowheads="1"/>
          </p:cNvSpPr>
          <p:nvPr/>
        </p:nvSpPr>
        <p:spPr bwMode="auto">
          <a:xfrm>
            <a:off x="2446592" y="6898961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env141275158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87" name="Freeform 102"/>
          <p:cNvSpPr>
            <a:spLocks/>
          </p:cNvSpPr>
          <p:nvPr/>
        </p:nvSpPr>
        <p:spPr bwMode="auto">
          <a:xfrm>
            <a:off x="1006578" y="6958343"/>
            <a:ext cx="1437315" cy="89073"/>
          </a:xfrm>
          <a:custGeom>
            <a:avLst/>
            <a:gdLst>
              <a:gd name="T0" fmla="*/ 0 w 1065"/>
              <a:gd name="T1" fmla="*/ 66 h 66"/>
              <a:gd name="T2" fmla="*/ 0 w 1065"/>
              <a:gd name="T3" fmla="*/ 0 h 66"/>
              <a:gd name="T4" fmla="*/ 1065 w 1065"/>
              <a:gd name="T5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65" h="66">
                <a:moveTo>
                  <a:pt x="0" y="66"/>
                </a:moveTo>
                <a:lnTo>
                  <a:pt x="0" y="0"/>
                </a:lnTo>
                <a:lnTo>
                  <a:pt x="106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88" name="Rectangle 103"/>
          <p:cNvSpPr>
            <a:spLocks noChangeArrowheads="1"/>
          </p:cNvSpPr>
          <p:nvPr/>
        </p:nvSpPr>
        <p:spPr bwMode="auto">
          <a:xfrm>
            <a:off x="2199617" y="7098701"/>
            <a:ext cx="523642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389" name="Freeform 104"/>
          <p:cNvSpPr>
            <a:spLocks/>
          </p:cNvSpPr>
          <p:nvPr/>
        </p:nvSpPr>
        <p:spPr bwMode="auto">
          <a:xfrm>
            <a:off x="1924300" y="7122993"/>
            <a:ext cx="272618" cy="44537"/>
          </a:xfrm>
          <a:custGeom>
            <a:avLst/>
            <a:gdLst>
              <a:gd name="T0" fmla="*/ 0 w 202"/>
              <a:gd name="T1" fmla="*/ 18 h 33"/>
              <a:gd name="T2" fmla="*/ 0 w 202"/>
              <a:gd name="T3" fmla="*/ 15 h 33"/>
              <a:gd name="T4" fmla="*/ 202 w 202"/>
              <a:gd name="T5" fmla="*/ 0 h 33"/>
              <a:gd name="T6" fmla="*/ 202 w 202"/>
              <a:gd name="T7" fmla="*/ 33 h 33"/>
              <a:gd name="T8" fmla="*/ 0 w 202"/>
              <a:gd name="T9" fmla="*/ 1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2" h="33">
                <a:moveTo>
                  <a:pt x="0" y="18"/>
                </a:moveTo>
                <a:lnTo>
                  <a:pt x="0" y="15"/>
                </a:lnTo>
                <a:lnTo>
                  <a:pt x="202" y="0"/>
                </a:lnTo>
                <a:lnTo>
                  <a:pt x="202" y="33"/>
                </a:lnTo>
                <a:lnTo>
                  <a:pt x="0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0" name="Line 105"/>
          <p:cNvSpPr>
            <a:spLocks noChangeShapeType="1"/>
          </p:cNvSpPr>
          <p:nvPr/>
        </p:nvSpPr>
        <p:spPr bwMode="auto">
          <a:xfrm>
            <a:off x="1009277" y="7144587"/>
            <a:ext cx="912324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2" name="Line 107"/>
          <p:cNvSpPr>
            <a:spLocks noChangeShapeType="1"/>
          </p:cNvSpPr>
          <p:nvPr/>
        </p:nvSpPr>
        <p:spPr bwMode="auto">
          <a:xfrm>
            <a:off x="1006578" y="7055514"/>
            <a:ext cx="0" cy="8907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3" name="Line 108"/>
          <p:cNvSpPr>
            <a:spLocks noChangeShapeType="1"/>
          </p:cNvSpPr>
          <p:nvPr/>
        </p:nvSpPr>
        <p:spPr bwMode="auto">
          <a:xfrm>
            <a:off x="692123" y="7051465"/>
            <a:ext cx="314455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4" name="Line 109"/>
          <p:cNvSpPr>
            <a:spLocks noChangeShapeType="1"/>
          </p:cNvSpPr>
          <p:nvPr/>
        </p:nvSpPr>
        <p:spPr bwMode="auto">
          <a:xfrm>
            <a:off x="689424" y="5882719"/>
            <a:ext cx="0" cy="580324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5" name="Line 110"/>
          <p:cNvSpPr>
            <a:spLocks noChangeShapeType="1"/>
          </p:cNvSpPr>
          <p:nvPr/>
        </p:nvSpPr>
        <p:spPr bwMode="auto">
          <a:xfrm>
            <a:off x="689424" y="6469791"/>
            <a:ext cx="0" cy="581674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6" name="Freeform 111"/>
          <p:cNvSpPr>
            <a:spLocks/>
          </p:cNvSpPr>
          <p:nvPr/>
        </p:nvSpPr>
        <p:spPr bwMode="auto">
          <a:xfrm>
            <a:off x="555814" y="6467092"/>
            <a:ext cx="133610" cy="784113"/>
          </a:xfrm>
          <a:custGeom>
            <a:avLst/>
            <a:gdLst>
              <a:gd name="T0" fmla="*/ 0 w 99"/>
              <a:gd name="T1" fmla="*/ 581 h 581"/>
              <a:gd name="T2" fmla="*/ 0 w 99"/>
              <a:gd name="T3" fmla="*/ 0 h 581"/>
              <a:gd name="T4" fmla="*/ 99 w 99"/>
              <a:gd name="T5" fmla="*/ 0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" h="581">
                <a:moveTo>
                  <a:pt x="0" y="581"/>
                </a:moveTo>
                <a:lnTo>
                  <a:pt x="0" y="0"/>
                </a:lnTo>
                <a:lnTo>
                  <a:pt x="9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7" name="Rectangle 112"/>
          <p:cNvSpPr>
            <a:spLocks noChangeArrowheads="1"/>
          </p:cNvSpPr>
          <p:nvPr/>
        </p:nvSpPr>
        <p:spPr bwMode="auto">
          <a:xfrm>
            <a:off x="2805584" y="7272798"/>
            <a:ext cx="19171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c1 </a:t>
            </a:r>
            <a:r>
              <a:rPr lang="en-US" sz="900" dirty="0" smtClean="0"/>
              <a:t>African swine fever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9628245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98" name="Freeform 113"/>
          <p:cNvSpPr>
            <a:spLocks/>
          </p:cNvSpPr>
          <p:nvPr/>
        </p:nvSpPr>
        <p:spPr bwMode="auto">
          <a:xfrm>
            <a:off x="1211716" y="7332180"/>
            <a:ext cx="1591169" cy="130910"/>
          </a:xfrm>
          <a:custGeom>
            <a:avLst/>
            <a:gdLst>
              <a:gd name="T0" fmla="*/ 0 w 1179"/>
              <a:gd name="T1" fmla="*/ 97 h 97"/>
              <a:gd name="T2" fmla="*/ 0 w 1179"/>
              <a:gd name="T3" fmla="*/ 0 h 97"/>
              <a:gd name="T4" fmla="*/ 1179 w 1179"/>
              <a:gd name="T5" fmla="*/ 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9" h="97">
                <a:moveTo>
                  <a:pt x="0" y="97"/>
                </a:moveTo>
                <a:lnTo>
                  <a:pt x="0" y="0"/>
                </a:lnTo>
                <a:lnTo>
                  <a:pt x="117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99" name="Rectangle 114"/>
          <p:cNvSpPr>
            <a:spLocks noChangeArrowheads="1"/>
          </p:cNvSpPr>
          <p:nvPr/>
        </p:nvSpPr>
        <p:spPr bwMode="auto">
          <a:xfrm>
            <a:off x="1991780" y="7452294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env136382074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400" name="Freeform 115"/>
          <p:cNvSpPr>
            <a:spLocks/>
          </p:cNvSpPr>
          <p:nvPr/>
        </p:nvSpPr>
        <p:spPr bwMode="auto">
          <a:xfrm>
            <a:off x="1292691" y="7511676"/>
            <a:ext cx="696389" cy="86374"/>
          </a:xfrm>
          <a:custGeom>
            <a:avLst/>
            <a:gdLst>
              <a:gd name="T0" fmla="*/ 0 w 516"/>
              <a:gd name="T1" fmla="*/ 64 h 64"/>
              <a:gd name="T2" fmla="*/ 0 w 516"/>
              <a:gd name="T3" fmla="*/ 0 h 64"/>
              <a:gd name="T4" fmla="*/ 516 w 516"/>
              <a:gd name="T5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6" h="64">
                <a:moveTo>
                  <a:pt x="0" y="64"/>
                </a:moveTo>
                <a:lnTo>
                  <a:pt x="0" y="0"/>
                </a:lnTo>
                <a:lnTo>
                  <a:pt x="51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01" name="Rectangle 116"/>
          <p:cNvSpPr>
            <a:spLocks noChangeArrowheads="1"/>
          </p:cNvSpPr>
          <p:nvPr/>
        </p:nvSpPr>
        <p:spPr bwMode="auto">
          <a:xfrm>
            <a:off x="2229308" y="7631789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env140394681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402" name="Freeform 117"/>
          <p:cNvSpPr>
            <a:spLocks/>
          </p:cNvSpPr>
          <p:nvPr/>
        </p:nvSpPr>
        <p:spPr bwMode="auto">
          <a:xfrm>
            <a:off x="1292691" y="7604798"/>
            <a:ext cx="933918" cy="86374"/>
          </a:xfrm>
          <a:custGeom>
            <a:avLst/>
            <a:gdLst>
              <a:gd name="T0" fmla="*/ 0 w 692"/>
              <a:gd name="T1" fmla="*/ 0 h 64"/>
              <a:gd name="T2" fmla="*/ 0 w 692"/>
              <a:gd name="T3" fmla="*/ 64 h 64"/>
              <a:gd name="T4" fmla="*/ 692 w 692"/>
              <a:gd name="T5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2" h="64">
                <a:moveTo>
                  <a:pt x="0" y="0"/>
                </a:moveTo>
                <a:lnTo>
                  <a:pt x="0" y="64"/>
                </a:lnTo>
                <a:lnTo>
                  <a:pt x="692" y="6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03" name="Freeform 118"/>
          <p:cNvSpPr>
            <a:spLocks/>
          </p:cNvSpPr>
          <p:nvPr/>
        </p:nvSpPr>
        <p:spPr bwMode="auto">
          <a:xfrm>
            <a:off x="1211716" y="7469838"/>
            <a:ext cx="80976" cy="130910"/>
          </a:xfrm>
          <a:custGeom>
            <a:avLst/>
            <a:gdLst>
              <a:gd name="T0" fmla="*/ 0 w 60"/>
              <a:gd name="T1" fmla="*/ 0 h 97"/>
              <a:gd name="T2" fmla="*/ 0 w 60"/>
              <a:gd name="T3" fmla="*/ 97 h 97"/>
              <a:gd name="T4" fmla="*/ 60 w 60"/>
              <a:gd name="T5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" h="97">
                <a:moveTo>
                  <a:pt x="0" y="0"/>
                </a:moveTo>
                <a:lnTo>
                  <a:pt x="0" y="97"/>
                </a:lnTo>
                <a:lnTo>
                  <a:pt x="60" y="9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04" name="Freeform 119"/>
          <p:cNvSpPr>
            <a:spLocks/>
          </p:cNvSpPr>
          <p:nvPr/>
        </p:nvSpPr>
        <p:spPr bwMode="auto">
          <a:xfrm>
            <a:off x="1070009" y="7467139"/>
            <a:ext cx="141707" cy="197040"/>
          </a:xfrm>
          <a:custGeom>
            <a:avLst/>
            <a:gdLst>
              <a:gd name="T0" fmla="*/ 0 w 105"/>
              <a:gd name="T1" fmla="*/ 146 h 146"/>
              <a:gd name="T2" fmla="*/ 0 w 105"/>
              <a:gd name="T3" fmla="*/ 0 h 146"/>
              <a:gd name="T4" fmla="*/ 105 w 105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" h="146">
                <a:moveTo>
                  <a:pt x="0" y="146"/>
                </a:moveTo>
                <a:lnTo>
                  <a:pt x="0" y="0"/>
                </a:lnTo>
                <a:lnTo>
                  <a:pt x="10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05" name="Rectangle 120"/>
          <p:cNvSpPr>
            <a:spLocks noChangeArrowheads="1"/>
          </p:cNvSpPr>
          <p:nvPr/>
        </p:nvSpPr>
        <p:spPr bwMode="auto">
          <a:xfrm>
            <a:off x="1864918" y="7811285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env139615394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406" name="Freeform 121"/>
          <p:cNvSpPr>
            <a:spLocks/>
          </p:cNvSpPr>
          <p:nvPr/>
        </p:nvSpPr>
        <p:spPr bwMode="auto">
          <a:xfrm>
            <a:off x="1070009" y="7672277"/>
            <a:ext cx="792210" cy="198390"/>
          </a:xfrm>
          <a:custGeom>
            <a:avLst/>
            <a:gdLst>
              <a:gd name="T0" fmla="*/ 0 w 587"/>
              <a:gd name="T1" fmla="*/ 0 h 147"/>
              <a:gd name="T2" fmla="*/ 0 w 587"/>
              <a:gd name="T3" fmla="*/ 147 h 147"/>
              <a:gd name="T4" fmla="*/ 587 w 587"/>
              <a:gd name="T5" fmla="*/ 14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7" h="147">
                <a:moveTo>
                  <a:pt x="0" y="0"/>
                </a:moveTo>
                <a:lnTo>
                  <a:pt x="0" y="147"/>
                </a:lnTo>
                <a:lnTo>
                  <a:pt x="587" y="14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07" name="Freeform 122"/>
          <p:cNvSpPr>
            <a:spLocks/>
          </p:cNvSpPr>
          <p:nvPr/>
        </p:nvSpPr>
        <p:spPr bwMode="auto">
          <a:xfrm>
            <a:off x="928301" y="7668228"/>
            <a:ext cx="141707" cy="187593"/>
          </a:xfrm>
          <a:custGeom>
            <a:avLst/>
            <a:gdLst>
              <a:gd name="T0" fmla="*/ 0 w 105"/>
              <a:gd name="T1" fmla="*/ 139 h 139"/>
              <a:gd name="T2" fmla="*/ 0 w 105"/>
              <a:gd name="T3" fmla="*/ 0 h 139"/>
              <a:gd name="T4" fmla="*/ 105 w 105"/>
              <a:gd name="T5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" h="139">
                <a:moveTo>
                  <a:pt x="0" y="139"/>
                </a:moveTo>
                <a:lnTo>
                  <a:pt x="0" y="0"/>
                </a:lnTo>
                <a:lnTo>
                  <a:pt x="10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08" name="Rectangle 123"/>
          <p:cNvSpPr>
            <a:spLocks noChangeArrowheads="1"/>
          </p:cNvSpPr>
          <p:nvPr/>
        </p:nvSpPr>
        <p:spPr bwMode="auto">
          <a:xfrm>
            <a:off x="1611195" y="7990781"/>
            <a:ext cx="233397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z2 </a:t>
            </a:r>
            <a:r>
              <a:rPr lang="en-US" sz="900" i="1" dirty="0" smtClean="0"/>
              <a:t>Cafeteria </a:t>
            </a:r>
            <a:r>
              <a:rPr lang="en-US" sz="900" i="1" dirty="0" err="1" smtClean="0"/>
              <a:t>roenbergensis</a:t>
            </a:r>
            <a:r>
              <a:rPr lang="en-US" sz="900" i="1" dirty="0" smtClean="0"/>
              <a:t> </a:t>
            </a:r>
            <a:r>
              <a:rPr lang="en-US" sz="900" dirty="0" smtClean="0"/>
              <a:t>virus 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310831288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409" name="Freeform 124"/>
          <p:cNvSpPr>
            <a:spLocks/>
          </p:cNvSpPr>
          <p:nvPr/>
        </p:nvSpPr>
        <p:spPr bwMode="auto">
          <a:xfrm>
            <a:off x="928301" y="7862570"/>
            <a:ext cx="680194" cy="187593"/>
          </a:xfrm>
          <a:custGeom>
            <a:avLst/>
            <a:gdLst>
              <a:gd name="T0" fmla="*/ 0 w 504"/>
              <a:gd name="T1" fmla="*/ 0 h 139"/>
              <a:gd name="T2" fmla="*/ 0 w 504"/>
              <a:gd name="T3" fmla="*/ 139 h 139"/>
              <a:gd name="T4" fmla="*/ 504 w 504"/>
              <a:gd name="T5" fmla="*/ 139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4" h="139">
                <a:moveTo>
                  <a:pt x="0" y="0"/>
                </a:moveTo>
                <a:lnTo>
                  <a:pt x="0" y="139"/>
                </a:lnTo>
                <a:lnTo>
                  <a:pt x="504" y="13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0" name="Freeform 125"/>
          <p:cNvSpPr>
            <a:spLocks/>
          </p:cNvSpPr>
          <p:nvPr/>
        </p:nvSpPr>
        <p:spPr bwMode="auto">
          <a:xfrm>
            <a:off x="661082" y="7858521"/>
            <a:ext cx="267219" cy="182195"/>
          </a:xfrm>
          <a:custGeom>
            <a:avLst/>
            <a:gdLst>
              <a:gd name="T0" fmla="*/ 0 w 198"/>
              <a:gd name="T1" fmla="*/ 135 h 135"/>
              <a:gd name="T2" fmla="*/ 0 w 198"/>
              <a:gd name="T3" fmla="*/ 0 h 135"/>
              <a:gd name="T4" fmla="*/ 198 w 198"/>
              <a:gd name="T5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8" h="135">
                <a:moveTo>
                  <a:pt x="0" y="135"/>
                </a:moveTo>
                <a:lnTo>
                  <a:pt x="0" y="0"/>
                </a:lnTo>
                <a:lnTo>
                  <a:pt x="19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1" name="Rectangle 126"/>
          <p:cNvSpPr>
            <a:spLocks noChangeArrowheads="1"/>
          </p:cNvSpPr>
          <p:nvPr/>
        </p:nvSpPr>
        <p:spPr bwMode="auto">
          <a:xfrm>
            <a:off x="2321080" y="8170276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env137481889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412" name="Freeform 127"/>
          <p:cNvSpPr>
            <a:spLocks/>
          </p:cNvSpPr>
          <p:nvPr/>
        </p:nvSpPr>
        <p:spPr bwMode="auto">
          <a:xfrm>
            <a:off x="661082" y="8047464"/>
            <a:ext cx="1657299" cy="182195"/>
          </a:xfrm>
          <a:custGeom>
            <a:avLst/>
            <a:gdLst>
              <a:gd name="T0" fmla="*/ 0 w 1228"/>
              <a:gd name="T1" fmla="*/ 0 h 135"/>
              <a:gd name="T2" fmla="*/ 0 w 1228"/>
              <a:gd name="T3" fmla="*/ 135 h 135"/>
              <a:gd name="T4" fmla="*/ 1228 w 1228"/>
              <a:gd name="T5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28" h="135">
                <a:moveTo>
                  <a:pt x="0" y="0"/>
                </a:moveTo>
                <a:lnTo>
                  <a:pt x="0" y="135"/>
                </a:lnTo>
                <a:lnTo>
                  <a:pt x="1228" y="13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3" name="Freeform 128"/>
          <p:cNvSpPr>
            <a:spLocks/>
          </p:cNvSpPr>
          <p:nvPr/>
        </p:nvSpPr>
        <p:spPr bwMode="auto">
          <a:xfrm>
            <a:off x="555814" y="7259302"/>
            <a:ext cx="105268" cy="785462"/>
          </a:xfrm>
          <a:custGeom>
            <a:avLst/>
            <a:gdLst>
              <a:gd name="T0" fmla="*/ 0 w 78"/>
              <a:gd name="T1" fmla="*/ 0 h 582"/>
              <a:gd name="T2" fmla="*/ 0 w 78"/>
              <a:gd name="T3" fmla="*/ 582 h 582"/>
              <a:gd name="T4" fmla="*/ 78 w 78"/>
              <a:gd name="T5" fmla="*/ 582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582">
                <a:moveTo>
                  <a:pt x="0" y="0"/>
                </a:moveTo>
                <a:lnTo>
                  <a:pt x="0" y="582"/>
                </a:lnTo>
                <a:lnTo>
                  <a:pt x="78" y="58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4" name="Freeform 129"/>
          <p:cNvSpPr>
            <a:spLocks/>
          </p:cNvSpPr>
          <p:nvPr/>
        </p:nvSpPr>
        <p:spPr bwMode="auto">
          <a:xfrm>
            <a:off x="500481" y="7255253"/>
            <a:ext cx="55333" cy="572227"/>
          </a:xfrm>
          <a:custGeom>
            <a:avLst/>
            <a:gdLst>
              <a:gd name="T0" fmla="*/ 0 w 41"/>
              <a:gd name="T1" fmla="*/ 424 h 424"/>
              <a:gd name="T2" fmla="*/ 0 w 41"/>
              <a:gd name="T3" fmla="*/ 0 h 424"/>
              <a:gd name="T4" fmla="*/ 41 w 41"/>
              <a:gd name="T5" fmla="*/ 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424">
                <a:moveTo>
                  <a:pt x="0" y="424"/>
                </a:moveTo>
                <a:lnTo>
                  <a:pt x="0" y="0"/>
                </a:lnTo>
                <a:lnTo>
                  <a:pt x="4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5" name="Rectangle 130"/>
          <p:cNvSpPr>
            <a:spLocks noChangeArrowheads="1"/>
          </p:cNvSpPr>
          <p:nvPr/>
        </p:nvSpPr>
        <p:spPr bwMode="auto">
          <a:xfrm>
            <a:off x="1856821" y="8349772"/>
            <a:ext cx="676145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env142134050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416" name="Freeform 131"/>
          <p:cNvSpPr>
            <a:spLocks/>
          </p:cNvSpPr>
          <p:nvPr/>
        </p:nvSpPr>
        <p:spPr bwMode="auto">
          <a:xfrm>
            <a:off x="500481" y="7834228"/>
            <a:ext cx="1353641" cy="574926"/>
          </a:xfrm>
          <a:custGeom>
            <a:avLst/>
            <a:gdLst>
              <a:gd name="T0" fmla="*/ 0 w 1003"/>
              <a:gd name="T1" fmla="*/ 0 h 426"/>
              <a:gd name="T2" fmla="*/ 0 w 1003"/>
              <a:gd name="T3" fmla="*/ 426 h 426"/>
              <a:gd name="T4" fmla="*/ 1003 w 1003"/>
              <a:gd name="T5" fmla="*/ 426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3" h="426">
                <a:moveTo>
                  <a:pt x="0" y="0"/>
                </a:moveTo>
                <a:lnTo>
                  <a:pt x="0" y="426"/>
                </a:lnTo>
                <a:lnTo>
                  <a:pt x="1003" y="42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7" name="Freeform 132"/>
          <p:cNvSpPr>
            <a:spLocks/>
          </p:cNvSpPr>
          <p:nvPr/>
        </p:nvSpPr>
        <p:spPr bwMode="auto">
          <a:xfrm>
            <a:off x="426253" y="6268702"/>
            <a:ext cx="74228" cy="1562827"/>
          </a:xfrm>
          <a:custGeom>
            <a:avLst/>
            <a:gdLst>
              <a:gd name="T0" fmla="*/ 0 w 55"/>
              <a:gd name="T1" fmla="*/ 0 h 1158"/>
              <a:gd name="T2" fmla="*/ 0 w 55"/>
              <a:gd name="T3" fmla="*/ 1158 h 1158"/>
              <a:gd name="T4" fmla="*/ 55 w 55"/>
              <a:gd name="T5" fmla="*/ 1158 h 1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" h="1158">
                <a:moveTo>
                  <a:pt x="0" y="0"/>
                </a:moveTo>
                <a:lnTo>
                  <a:pt x="0" y="1158"/>
                </a:lnTo>
                <a:lnTo>
                  <a:pt x="55" y="115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18" name="Rectangle 133"/>
          <p:cNvSpPr>
            <a:spLocks noChangeArrowheads="1"/>
          </p:cNvSpPr>
          <p:nvPr/>
        </p:nvSpPr>
        <p:spPr bwMode="auto">
          <a:xfrm>
            <a:off x="1269358" y="17980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19" name="Rectangle 134"/>
          <p:cNvSpPr>
            <a:spLocks noChangeArrowheads="1"/>
          </p:cNvSpPr>
          <p:nvPr/>
        </p:nvSpPr>
        <p:spPr bwMode="auto">
          <a:xfrm>
            <a:off x="3201196" y="245785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0" name="Rectangle 135"/>
          <p:cNvSpPr>
            <a:spLocks noChangeArrowheads="1"/>
          </p:cNvSpPr>
          <p:nvPr/>
        </p:nvSpPr>
        <p:spPr bwMode="auto">
          <a:xfrm>
            <a:off x="2146528" y="233718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1" name="Rectangle 136"/>
          <p:cNvSpPr>
            <a:spLocks noChangeArrowheads="1"/>
          </p:cNvSpPr>
          <p:nvPr/>
        </p:nvSpPr>
        <p:spPr bwMode="auto">
          <a:xfrm>
            <a:off x="1158692" y="199915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2" name="Rectangle 137"/>
          <p:cNvSpPr>
            <a:spLocks noChangeArrowheads="1"/>
          </p:cNvSpPr>
          <p:nvPr/>
        </p:nvSpPr>
        <p:spPr bwMode="auto">
          <a:xfrm>
            <a:off x="1571122" y="25964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3" name="Rectangle 138"/>
          <p:cNvSpPr>
            <a:spLocks noChangeArrowheads="1"/>
          </p:cNvSpPr>
          <p:nvPr/>
        </p:nvSpPr>
        <p:spPr bwMode="auto">
          <a:xfrm>
            <a:off x="1034529" y="230685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4" name="Rectangle 139"/>
          <p:cNvSpPr>
            <a:spLocks noChangeArrowheads="1"/>
          </p:cNvSpPr>
          <p:nvPr/>
        </p:nvSpPr>
        <p:spPr bwMode="auto">
          <a:xfrm>
            <a:off x="1182284" y="302547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5" name="Rectangle 140"/>
          <p:cNvSpPr>
            <a:spLocks noChangeArrowheads="1"/>
          </p:cNvSpPr>
          <p:nvPr/>
        </p:nvSpPr>
        <p:spPr bwMode="auto">
          <a:xfrm>
            <a:off x="980546" y="259836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6" name="Rectangle 141"/>
          <p:cNvSpPr>
            <a:spLocks noChangeArrowheads="1"/>
          </p:cNvSpPr>
          <p:nvPr/>
        </p:nvSpPr>
        <p:spPr bwMode="auto">
          <a:xfrm>
            <a:off x="1113195" y="332119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7" name="Rectangle 142"/>
          <p:cNvSpPr>
            <a:spLocks noChangeArrowheads="1"/>
          </p:cNvSpPr>
          <p:nvPr/>
        </p:nvSpPr>
        <p:spPr bwMode="auto">
          <a:xfrm>
            <a:off x="946806" y="288178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8" name="Rectangle 143"/>
          <p:cNvSpPr>
            <a:spLocks noChangeArrowheads="1"/>
          </p:cNvSpPr>
          <p:nvPr/>
        </p:nvSpPr>
        <p:spPr bwMode="auto">
          <a:xfrm>
            <a:off x="891473" y="31179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29" name="Rectangle 144"/>
          <p:cNvSpPr>
            <a:spLocks noChangeArrowheads="1"/>
          </p:cNvSpPr>
          <p:nvPr/>
        </p:nvSpPr>
        <p:spPr bwMode="auto">
          <a:xfrm>
            <a:off x="1041589" y="368074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0" name="Rectangle 145"/>
          <p:cNvSpPr>
            <a:spLocks noChangeArrowheads="1"/>
          </p:cNvSpPr>
          <p:nvPr/>
        </p:nvSpPr>
        <p:spPr bwMode="auto">
          <a:xfrm>
            <a:off x="813196" y="33284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1" name="Rectangle 146"/>
          <p:cNvSpPr>
            <a:spLocks noChangeArrowheads="1"/>
          </p:cNvSpPr>
          <p:nvPr/>
        </p:nvSpPr>
        <p:spPr bwMode="auto">
          <a:xfrm>
            <a:off x="1050621" y="390026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2" name="Rectangle 147"/>
          <p:cNvSpPr>
            <a:spLocks noChangeArrowheads="1"/>
          </p:cNvSpPr>
          <p:nvPr/>
        </p:nvSpPr>
        <p:spPr bwMode="auto">
          <a:xfrm>
            <a:off x="729522" y="357142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3" name="Rectangle 148"/>
          <p:cNvSpPr>
            <a:spLocks noChangeArrowheads="1"/>
          </p:cNvSpPr>
          <p:nvPr/>
        </p:nvSpPr>
        <p:spPr bwMode="auto">
          <a:xfrm>
            <a:off x="652595" y="382784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4" name="Rectangle 149"/>
          <p:cNvSpPr>
            <a:spLocks noChangeArrowheads="1"/>
          </p:cNvSpPr>
          <p:nvPr/>
        </p:nvSpPr>
        <p:spPr bwMode="auto">
          <a:xfrm>
            <a:off x="851556" y="448160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5" name="Rectangle 150"/>
          <p:cNvSpPr>
            <a:spLocks noChangeArrowheads="1"/>
          </p:cNvSpPr>
          <p:nvPr/>
        </p:nvSpPr>
        <p:spPr bwMode="auto">
          <a:xfrm>
            <a:off x="579717" y="409101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6" name="Rectangle 151"/>
          <p:cNvSpPr>
            <a:spLocks noChangeArrowheads="1"/>
          </p:cNvSpPr>
          <p:nvPr/>
        </p:nvSpPr>
        <p:spPr bwMode="auto">
          <a:xfrm>
            <a:off x="468908" y="433307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7" name="Rectangle 152"/>
          <p:cNvSpPr>
            <a:spLocks noChangeArrowheads="1"/>
          </p:cNvSpPr>
          <p:nvPr/>
        </p:nvSpPr>
        <p:spPr bwMode="auto">
          <a:xfrm>
            <a:off x="2911189" y="516682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8" name="Rectangle 153"/>
          <p:cNvSpPr>
            <a:spLocks noChangeArrowheads="1"/>
          </p:cNvSpPr>
          <p:nvPr/>
        </p:nvSpPr>
        <p:spPr bwMode="auto">
          <a:xfrm>
            <a:off x="1263881" y="507145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39" name="Rectangle 154"/>
          <p:cNvSpPr>
            <a:spLocks noChangeArrowheads="1"/>
          </p:cNvSpPr>
          <p:nvPr/>
        </p:nvSpPr>
        <p:spPr bwMode="auto">
          <a:xfrm>
            <a:off x="1777116" y="535550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0" name="Rectangle 155"/>
          <p:cNvSpPr>
            <a:spLocks noChangeArrowheads="1"/>
          </p:cNvSpPr>
          <p:nvPr/>
        </p:nvSpPr>
        <p:spPr bwMode="auto">
          <a:xfrm>
            <a:off x="1235461" y="544862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1" name="Rectangle 156"/>
          <p:cNvSpPr>
            <a:spLocks noChangeArrowheads="1"/>
          </p:cNvSpPr>
          <p:nvPr/>
        </p:nvSpPr>
        <p:spPr bwMode="auto">
          <a:xfrm>
            <a:off x="1015477" y="55849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2" name="Rectangle 157"/>
          <p:cNvSpPr>
            <a:spLocks noChangeArrowheads="1"/>
          </p:cNvSpPr>
          <p:nvPr/>
        </p:nvSpPr>
        <p:spPr bwMode="auto">
          <a:xfrm>
            <a:off x="1910351" y="590021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3" name="Rectangle 158"/>
          <p:cNvSpPr>
            <a:spLocks noChangeArrowheads="1"/>
          </p:cNvSpPr>
          <p:nvPr/>
        </p:nvSpPr>
        <p:spPr bwMode="auto">
          <a:xfrm>
            <a:off x="1041667" y="59097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4" name="Rectangle 159"/>
          <p:cNvSpPr>
            <a:spLocks noChangeArrowheads="1"/>
          </p:cNvSpPr>
          <p:nvPr/>
        </p:nvSpPr>
        <p:spPr bwMode="auto">
          <a:xfrm>
            <a:off x="769931" y="541020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5" name="Rectangle 160"/>
          <p:cNvSpPr>
            <a:spLocks noChangeArrowheads="1"/>
          </p:cNvSpPr>
          <p:nvPr/>
        </p:nvSpPr>
        <p:spPr bwMode="auto">
          <a:xfrm>
            <a:off x="1275147" y="626735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6" name="Rectangle 161"/>
          <p:cNvSpPr>
            <a:spLocks noChangeArrowheads="1"/>
          </p:cNvSpPr>
          <p:nvPr/>
        </p:nvSpPr>
        <p:spPr bwMode="auto">
          <a:xfrm>
            <a:off x="743589" y="574887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7" name="Rectangle 162"/>
          <p:cNvSpPr>
            <a:spLocks noChangeArrowheads="1"/>
          </p:cNvSpPr>
          <p:nvPr/>
        </p:nvSpPr>
        <p:spPr bwMode="auto">
          <a:xfrm>
            <a:off x="1048597" y="670311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8" name="Rectangle 163"/>
          <p:cNvSpPr>
            <a:spLocks noChangeArrowheads="1"/>
          </p:cNvSpPr>
          <p:nvPr/>
        </p:nvSpPr>
        <p:spPr bwMode="auto">
          <a:xfrm>
            <a:off x="894068" y="646949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49" name="Rectangle 164"/>
          <p:cNvSpPr>
            <a:spLocks noChangeArrowheads="1"/>
          </p:cNvSpPr>
          <p:nvPr/>
        </p:nvSpPr>
        <p:spPr bwMode="auto">
          <a:xfrm>
            <a:off x="1833878" y="717832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0" name="Rectangle 165"/>
          <p:cNvSpPr>
            <a:spLocks noChangeArrowheads="1"/>
          </p:cNvSpPr>
          <p:nvPr/>
        </p:nvSpPr>
        <p:spPr bwMode="auto">
          <a:xfrm>
            <a:off x="781456" y="706615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1" name="Rectangle 166"/>
          <p:cNvSpPr>
            <a:spLocks noChangeArrowheads="1"/>
          </p:cNvSpPr>
          <p:nvPr/>
        </p:nvSpPr>
        <p:spPr bwMode="auto">
          <a:xfrm>
            <a:off x="464300" y="634142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2" name="Rectangle 167"/>
          <p:cNvSpPr>
            <a:spLocks noChangeArrowheads="1"/>
          </p:cNvSpPr>
          <p:nvPr/>
        </p:nvSpPr>
        <p:spPr bwMode="auto">
          <a:xfrm>
            <a:off x="1305694" y="752971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3" name="Rectangle 168"/>
          <p:cNvSpPr>
            <a:spLocks noChangeArrowheads="1"/>
          </p:cNvSpPr>
          <p:nvPr/>
        </p:nvSpPr>
        <p:spPr bwMode="auto">
          <a:xfrm>
            <a:off x="977053" y="733670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4" name="Rectangle 169"/>
          <p:cNvSpPr>
            <a:spLocks noChangeArrowheads="1"/>
          </p:cNvSpPr>
          <p:nvPr/>
        </p:nvSpPr>
        <p:spPr bwMode="auto">
          <a:xfrm>
            <a:off x="836696" y="753779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5" name="Rectangle 170"/>
          <p:cNvSpPr>
            <a:spLocks noChangeArrowheads="1"/>
          </p:cNvSpPr>
          <p:nvPr/>
        </p:nvSpPr>
        <p:spPr bwMode="auto">
          <a:xfrm>
            <a:off x="694989" y="772943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6" name="Rectangle 171"/>
          <p:cNvSpPr>
            <a:spLocks noChangeArrowheads="1"/>
          </p:cNvSpPr>
          <p:nvPr/>
        </p:nvSpPr>
        <p:spPr bwMode="auto">
          <a:xfrm>
            <a:off x="570660" y="804992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7" name="Rectangle 172"/>
          <p:cNvSpPr>
            <a:spLocks noChangeArrowheads="1"/>
          </p:cNvSpPr>
          <p:nvPr/>
        </p:nvSpPr>
        <p:spPr bwMode="auto">
          <a:xfrm>
            <a:off x="578342" y="724388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8" name="Rectangle 173"/>
          <p:cNvSpPr>
            <a:spLocks noChangeArrowheads="1"/>
          </p:cNvSpPr>
          <p:nvPr/>
        </p:nvSpPr>
        <p:spPr bwMode="auto">
          <a:xfrm>
            <a:off x="276630" y="456052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459" name="Line 174"/>
          <p:cNvSpPr>
            <a:spLocks noChangeShapeType="1"/>
          </p:cNvSpPr>
          <p:nvPr/>
        </p:nvSpPr>
        <p:spPr bwMode="auto">
          <a:xfrm>
            <a:off x="701570" y="8661528"/>
            <a:ext cx="278016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60" name="Line 175"/>
          <p:cNvSpPr>
            <a:spLocks noChangeShapeType="1"/>
          </p:cNvSpPr>
          <p:nvPr/>
        </p:nvSpPr>
        <p:spPr bwMode="auto">
          <a:xfrm>
            <a:off x="701570" y="8631837"/>
            <a:ext cx="0" cy="59382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61" name="Line 176"/>
          <p:cNvSpPr>
            <a:spLocks noChangeShapeType="1"/>
          </p:cNvSpPr>
          <p:nvPr/>
        </p:nvSpPr>
        <p:spPr bwMode="auto">
          <a:xfrm>
            <a:off x="979586" y="8631837"/>
            <a:ext cx="0" cy="59382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62" name="Rectangle 177"/>
          <p:cNvSpPr>
            <a:spLocks noChangeArrowheads="1"/>
          </p:cNvSpPr>
          <p:nvPr/>
        </p:nvSpPr>
        <p:spPr bwMode="auto">
          <a:xfrm>
            <a:off x="798741" y="8702016"/>
            <a:ext cx="136309" cy="11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0.2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83" name="Rectangle 382"/>
          <p:cNvSpPr/>
          <p:nvPr/>
        </p:nvSpPr>
        <p:spPr>
          <a:xfrm>
            <a:off x="284018" y="762001"/>
            <a:ext cx="623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TFIIS</a:t>
            </a:r>
            <a:endParaRPr lang="en-US" dirty="0"/>
          </a:p>
        </p:txBody>
      </p:sp>
      <p:sp>
        <p:nvSpPr>
          <p:cNvPr id="384" name="Rectangle 6"/>
          <p:cNvSpPr>
            <a:spLocks noChangeArrowheads="1"/>
          </p:cNvSpPr>
          <p:nvPr/>
        </p:nvSpPr>
        <p:spPr bwMode="auto">
          <a:xfrm>
            <a:off x="3555342" y="2471489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531035701</a:t>
            </a:r>
          </a:p>
        </p:txBody>
      </p:sp>
      <p:sp>
        <p:nvSpPr>
          <p:cNvPr id="385" name="Rectangle 8"/>
          <p:cNvSpPr>
            <a:spLocks noChangeArrowheads="1"/>
          </p:cNvSpPr>
          <p:nvPr/>
        </p:nvSpPr>
        <p:spPr bwMode="auto">
          <a:xfrm>
            <a:off x="3566699" y="2291219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526119388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72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4672445" y="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NCVOG0236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2052206" y="706581"/>
            <a:ext cx="17248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smtClean="0"/>
              <a:t>Arabidopsis thaliana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4587607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reeform 7"/>
          <p:cNvSpPr>
            <a:spLocks/>
          </p:cNvSpPr>
          <p:nvPr/>
        </p:nvSpPr>
        <p:spPr bwMode="auto">
          <a:xfrm>
            <a:off x="1733118" y="757169"/>
            <a:ext cx="314325" cy="75881"/>
          </a:xfrm>
          <a:custGeom>
            <a:avLst/>
            <a:gdLst>
              <a:gd name="T0" fmla="*/ 0 w 198"/>
              <a:gd name="T1" fmla="*/ 48 h 48"/>
              <a:gd name="T2" fmla="*/ 0 w 198"/>
              <a:gd name="T3" fmla="*/ 0 h 48"/>
              <a:gd name="T4" fmla="*/ 198 w 198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8" h="48">
                <a:moveTo>
                  <a:pt x="0" y="48"/>
                </a:moveTo>
                <a:lnTo>
                  <a:pt x="0" y="0"/>
                </a:lnTo>
                <a:lnTo>
                  <a:pt x="19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1826781" y="861506"/>
            <a:ext cx="17504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Ricinus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communis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255587702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>
            <a:off x="1733118" y="839374"/>
            <a:ext cx="88900" cy="74301"/>
          </a:xfrm>
          <a:custGeom>
            <a:avLst/>
            <a:gdLst>
              <a:gd name="T0" fmla="*/ 0 w 56"/>
              <a:gd name="T1" fmla="*/ 0 h 47"/>
              <a:gd name="T2" fmla="*/ 0 w 56"/>
              <a:gd name="T3" fmla="*/ 47 h 47"/>
              <a:gd name="T4" fmla="*/ 56 w 56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" h="47">
                <a:moveTo>
                  <a:pt x="0" y="0"/>
                </a:moveTo>
                <a:lnTo>
                  <a:pt x="0" y="47"/>
                </a:lnTo>
                <a:lnTo>
                  <a:pt x="56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3" name="Freeform 10"/>
          <p:cNvSpPr>
            <a:spLocks/>
          </p:cNvSpPr>
          <p:nvPr/>
        </p:nvSpPr>
        <p:spPr bwMode="auto">
          <a:xfrm>
            <a:off x="1685493" y="836212"/>
            <a:ext cx="47625" cy="112241"/>
          </a:xfrm>
          <a:custGeom>
            <a:avLst/>
            <a:gdLst>
              <a:gd name="T0" fmla="*/ 0 w 30"/>
              <a:gd name="T1" fmla="*/ 71 h 71"/>
              <a:gd name="T2" fmla="*/ 0 w 30"/>
              <a:gd name="T3" fmla="*/ 0 h 71"/>
              <a:gd name="T4" fmla="*/ 30 w 30"/>
              <a:gd name="T5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71">
                <a:moveTo>
                  <a:pt x="0" y="71"/>
                </a:moveTo>
                <a:lnTo>
                  <a:pt x="0" y="0"/>
                </a:lnTo>
                <a:lnTo>
                  <a:pt x="3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4" name="Rectangle 11"/>
          <p:cNvSpPr>
            <a:spLocks noChangeArrowheads="1"/>
          </p:cNvSpPr>
          <p:nvPr/>
        </p:nvSpPr>
        <p:spPr bwMode="auto">
          <a:xfrm>
            <a:off x="1895043" y="1018011"/>
            <a:ext cx="19749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Solanum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lycopersicum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460387161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Freeform 12"/>
          <p:cNvSpPr>
            <a:spLocks/>
          </p:cNvSpPr>
          <p:nvPr/>
        </p:nvSpPr>
        <p:spPr bwMode="auto">
          <a:xfrm>
            <a:off x="1685493" y="954777"/>
            <a:ext cx="204788" cy="113822"/>
          </a:xfrm>
          <a:custGeom>
            <a:avLst/>
            <a:gdLst>
              <a:gd name="T0" fmla="*/ 0 w 129"/>
              <a:gd name="T1" fmla="*/ 0 h 72"/>
              <a:gd name="T2" fmla="*/ 0 w 129"/>
              <a:gd name="T3" fmla="*/ 72 h 72"/>
              <a:gd name="T4" fmla="*/ 129 w 129"/>
              <a:gd name="T5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9" h="72">
                <a:moveTo>
                  <a:pt x="0" y="0"/>
                </a:moveTo>
                <a:lnTo>
                  <a:pt x="0" y="72"/>
                </a:lnTo>
                <a:lnTo>
                  <a:pt x="129" y="7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6" name="Freeform 13"/>
          <p:cNvSpPr>
            <a:spLocks/>
          </p:cNvSpPr>
          <p:nvPr/>
        </p:nvSpPr>
        <p:spPr bwMode="auto">
          <a:xfrm>
            <a:off x="1626756" y="951615"/>
            <a:ext cx="58738" cy="211836"/>
          </a:xfrm>
          <a:custGeom>
            <a:avLst/>
            <a:gdLst>
              <a:gd name="T0" fmla="*/ 0 w 37"/>
              <a:gd name="T1" fmla="*/ 134 h 134"/>
              <a:gd name="T2" fmla="*/ 0 w 37"/>
              <a:gd name="T3" fmla="*/ 0 h 134"/>
              <a:gd name="T4" fmla="*/ 37 w 37"/>
              <a:gd name="T5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134">
                <a:moveTo>
                  <a:pt x="0" y="134"/>
                </a:moveTo>
                <a:lnTo>
                  <a:pt x="0" y="0"/>
                </a:lnTo>
                <a:lnTo>
                  <a:pt x="3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2050618" y="1172936"/>
            <a:ext cx="157735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Fragaria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vesca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470105052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Freeform 15"/>
          <p:cNvSpPr>
            <a:spLocks/>
          </p:cNvSpPr>
          <p:nvPr/>
        </p:nvSpPr>
        <p:spPr bwMode="auto">
          <a:xfrm>
            <a:off x="1707718" y="1225105"/>
            <a:ext cx="338138" cy="151763"/>
          </a:xfrm>
          <a:custGeom>
            <a:avLst/>
            <a:gdLst>
              <a:gd name="T0" fmla="*/ 0 w 213"/>
              <a:gd name="T1" fmla="*/ 96 h 96"/>
              <a:gd name="T2" fmla="*/ 0 w 213"/>
              <a:gd name="T3" fmla="*/ 0 h 96"/>
              <a:gd name="T4" fmla="*/ 213 w 213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" h="96">
                <a:moveTo>
                  <a:pt x="0" y="96"/>
                </a:moveTo>
                <a:lnTo>
                  <a:pt x="0" y="0"/>
                </a:lnTo>
                <a:lnTo>
                  <a:pt x="21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1890281" y="1329442"/>
            <a:ext cx="143629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Vitis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vinifera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225447520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Freeform 17"/>
          <p:cNvSpPr>
            <a:spLocks/>
          </p:cNvSpPr>
          <p:nvPr/>
        </p:nvSpPr>
        <p:spPr bwMode="auto">
          <a:xfrm>
            <a:off x="1707718" y="1380029"/>
            <a:ext cx="177800" cy="75881"/>
          </a:xfrm>
          <a:custGeom>
            <a:avLst/>
            <a:gdLst>
              <a:gd name="T0" fmla="*/ 0 w 112"/>
              <a:gd name="T1" fmla="*/ 48 h 48"/>
              <a:gd name="T2" fmla="*/ 0 w 112"/>
              <a:gd name="T3" fmla="*/ 0 h 48"/>
              <a:gd name="T4" fmla="*/ 112 w 112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" h="48">
                <a:moveTo>
                  <a:pt x="0" y="48"/>
                </a:moveTo>
                <a:lnTo>
                  <a:pt x="0" y="0"/>
                </a:lnTo>
                <a:lnTo>
                  <a:pt x="11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2" name="Freeform 19"/>
          <p:cNvSpPr>
            <a:spLocks/>
          </p:cNvSpPr>
          <p:nvPr/>
        </p:nvSpPr>
        <p:spPr bwMode="auto">
          <a:xfrm>
            <a:off x="1707718" y="1462234"/>
            <a:ext cx="2120900" cy="74301"/>
          </a:xfrm>
          <a:custGeom>
            <a:avLst/>
            <a:gdLst>
              <a:gd name="T0" fmla="*/ 0 w 1336"/>
              <a:gd name="T1" fmla="*/ 0 h 47"/>
              <a:gd name="T2" fmla="*/ 0 w 1336"/>
              <a:gd name="T3" fmla="*/ 47 h 47"/>
              <a:gd name="T4" fmla="*/ 1336 w 1336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36" h="47">
                <a:moveTo>
                  <a:pt x="0" y="0"/>
                </a:moveTo>
                <a:lnTo>
                  <a:pt x="0" y="47"/>
                </a:lnTo>
                <a:lnTo>
                  <a:pt x="1336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1707718" y="1383191"/>
            <a:ext cx="0" cy="153344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4" name="Freeform 21"/>
          <p:cNvSpPr>
            <a:spLocks/>
          </p:cNvSpPr>
          <p:nvPr/>
        </p:nvSpPr>
        <p:spPr bwMode="auto">
          <a:xfrm>
            <a:off x="1626756" y="1169774"/>
            <a:ext cx="80963" cy="210255"/>
          </a:xfrm>
          <a:custGeom>
            <a:avLst/>
            <a:gdLst>
              <a:gd name="T0" fmla="*/ 0 w 51"/>
              <a:gd name="T1" fmla="*/ 0 h 133"/>
              <a:gd name="T2" fmla="*/ 0 w 51"/>
              <a:gd name="T3" fmla="*/ 133 h 133"/>
              <a:gd name="T4" fmla="*/ 51 w 51"/>
              <a:gd name="T5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133">
                <a:moveTo>
                  <a:pt x="0" y="0"/>
                </a:moveTo>
                <a:lnTo>
                  <a:pt x="0" y="133"/>
                </a:lnTo>
                <a:lnTo>
                  <a:pt x="51" y="13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5" name="Freeform 22"/>
          <p:cNvSpPr>
            <a:spLocks/>
          </p:cNvSpPr>
          <p:nvPr/>
        </p:nvSpPr>
        <p:spPr bwMode="auto">
          <a:xfrm>
            <a:off x="1569606" y="1166613"/>
            <a:ext cx="57150" cy="317754"/>
          </a:xfrm>
          <a:custGeom>
            <a:avLst/>
            <a:gdLst>
              <a:gd name="T0" fmla="*/ 0 w 36"/>
              <a:gd name="T1" fmla="*/ 201 h 201"/>
              <a:gd name="T2" fmla="*/ 0 w 36"/>
              <a:gd name="T3" fmla="*/ 0 h 201"/>
              <a:gd name="T4" fmla="*/ 36 w 36"/>
              <a:gd name="T5" fmla="*/ 0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01">
                <a:moveTo>
                  <a:pt x="0" y="201"/>
                </a:moveTo>
                <a:lnTo>
                  <a:pt x="0" y="0"/>
                </a:lnTo>
                <a:lnTo>
                  <a:pt x="3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6" name="Rectangle 23"/>
          <p:cNvSpPr>
            <a:spLocks noChangeArrowheads="1"/>
          </p:cNvSpPr>
          <p:nvPr/>
        </p:nvSpPr>
        <p:spPr bwMode="auto">
          <a:xfrm>
            <a:off x="1760106" y="1640872"/>
            <a:ext cx="15901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Cicer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arietinum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502149594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24"/>
          <p:cNvSpPr>
            <a:spLocks/>
          </p:cNvSpPr>
          <p:nvPr/>
        </p:nvSpPr>
        <p:spPr bwMode="auto">
          <a:xfrm>
            <a:off x="1626756" y="1691459"/>
            <a:ext cx="128588" cy="113822"/>
          </a:xfrm>
          <a:custGeom>
            <a:avLst/>
            <a:gdLst>
              <a:gd name="T0" fmla="*/ 0 w 81"/>
              <a:gd name="T1" fmla="*/ 72 h 72"/>
              <a:gd name="T2" fmla="*/ 0 w 81"/>
              <a:gd name="T3" fmla="*/ 0 h 72"/>
              <a:gd name="T4" fmla="*/ 81 w 81"/>
              <a:gd name="T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" h="72">
                <a:moveTo>
                  <a:pt x="0" y="72"/>
                </a:moveTo>
                <a:lnTo>
                  <a:pt x="0" y="0"/>
                </a:lnTo>
                <a:lnTo>
                  <a:pt x="8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8" name="Rectangle 25"/>
          <p:cNvSpPr>
            <a:spLocks noChangeArrowheads="1"/>
          </p:cNvSpPr>
          <p:nvPr/>
        </p:nvSpPr>
        <p:spPr bwMode="auto">
          <a:xfrm>
            <a:off x="1826781" y="1795797"/>
            <a:ext cx="14491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Glycine</a:t>
            </a:r>
            <a:r>
              <a:rPr lang="en-US" sz="900" i="1" dirty="0" smtClean="0"/>
              <a:t> max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356532784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Freeform 26"/>
          <p:cNvSpPr>
            <a:spLocks/>
          </p:cNvSpPr>
          <p:nvPr/>
        </p:nvSpPr>
        <p:spPr bwMode="auto">
          <a:xfrm>
            <a:off x="1785506" y="1847965"/>
            <a:ext cx="36513" cy="74301"/>
          </a:xfrm>
          <a:custGeom>
            <a:avLst/>
            <a:gdLst>
              <a:gd name="T0" fmla="*/ 0 w 23"/>
              <a:gd name="T1" fmla="*/ 47 h 47"/>
              <a:gd name="T2" fmla="*/ 0 w 23"/>
              <a:gd name="T3" fmla="*/ 0 h 47"/>
              <a:gd name="T4" fmla="*/ 23 w 23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" h="47">
                <a:moveTo>
                  <a:pt x="0" y="47"/>
                </a:moveTo>
                <a:lnTo>
                  <a:pt x="0" y="0"/>
                </a:lnTo>
                <a:lnTo>
                  <a:pt x="2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0" name="Rectangle 27"/>
          <p:cNvSpPr>
            <a:spLocks noChangeArrowheads="1"/>
          </p:cNvSpPr>
          <p:nvPr/>
        </p:nvSpPr>
        <p:spPr bwMode="auto">
          <a:xfrm>
            <a:off x="1904568" y="1952302"/>
            <a:ext cx="15901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Cicer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arietinum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502079727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Freeform 28"/>
          <p:cNvSpPr>
            <a:spLocks/>
          </p:cNvSpPr>
          <p:nvPr/>
        </p:nvSpPr>
        <p:spPr bwMode="auto">
          <a:xfrm>
            <a:off x="1785506" y="1928589"/>
            <a:ext cx="114300" cy="74301"/>
          </a:xfrm>
          <a:custGeom>
            <a:avLst/>
            <a:gdLst>
              <a:gd name="T0" fmla="*/ 0 w 72"/>
              <a:gd name="T1" fmla="*/ 0 h 47"/>
              <a:gd name="T2" fmla="*/ 0 w 72"/>
              <a:gd name="T3" fmla="*/ 47 h 47"/>
              <a:gd name="T4" fmla="*/ 72 w 72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2" h="47">
                <a:moveTo>
                  <a:pt x="0" y="0"/>
                </a:moveTo>
                <a:lnTo>
                  <a:pt x="0" y="47"/>
                </a:lnTo>
                <a:lnTo>
                  <a:pt x="72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2" name="Freeform 29"/>
          <p:cNvSpPr>
            <a:spLocks/>
          </p:cNvSpPr>
          <p:nvPr/>
        </p:nvSpPr>
        <p:spPr bwMode="auto">
          <a:xfrm>
            <a:off x="1626756" y="1811605"/>
            <a:ext cx="158750" cy="113822"/>
          </a:xfrm>
          <a:custGeom>
            <a:avLst/>
            <a:gdLst>
              <a:gd name="T0" fmla="*/ 0 w 100"/>
              <a:gd name="T1" fmla="*/ 0 h 72"/>
              <a:gd name="T2" fmla="*/ 0 w 100"/>
              <a:gd name="T3" fmla="*/ 72 h 72"/>
              <a:gd name="T4" fmla="*/ 100 w 100"/>
              <a:gd name="T5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" h="72">
                <a:moveTo>
                  <a:pt x="0" y="0"/>
                </a:moveTo>
                <a:lnTo>
                  <a:pt x="0" y="72"/>
                </a:lnTo>
                <a:lnTo>
                  <a:pt x="100" y="7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3" name="Freeform 30"/>
          <p:cNvSpPr>
            <a:spLocks/>
          </p:cNvSpPr>
          <p:nvPr/>
        </p:nvSpPr>
        <p:spPr bwMode="auto">
          <a:xfrm>
            <a:off x="1569606" y="1490690"/>
            <a:ext cx="57150" cy="317754"/>
          </a:xfrm>
          <a:custGeom>
            <a:avLst/>
            <a:gdLst>
              <a:gd name="T0" fmla="*/ 0 w 36"/>
              <a:gd name="T1" fmla="*/ 0 h 201"/>
              <a:gd name="T2" fmla="*/ 0 w 36"/>
              <a:gd name="T3" fmla="*/ 201 h 201"/>
              <a:gd name="T4" fmla="*/ 36 w 36"/>
              <a:gd name="T5" fmla="*/ 20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01">
                <a:moveTo>
                  <a:pt x="0" y="0"/>
                </a:moveTo>
                <a:lnTo>
                  <a:pt x="0" y="201"/>
                </a:lnTo>
                <a:lnTo>
                  <a:pt x="36" y="20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4" name="Freeform 31"/>
          <p:cNvSpPr>
            <a:spLocks/>
          </p:cNvSpPr>
          <p:nvPr/>
        </p:nvSpPr>
        <p:spPr bwMode="auto">
          <a:xfrm>
            <a:off x="1469593" y="1487528"/>
            <a:ext cx="100013" cy="331982"/>
          </a:xfrm>
          <a:custGeom>
            <a:avLst/>
            <a:gdLst>
              <a:gd name="T0" fmla="*/ 0 w 63"/>
              <a:gd name="T1" fmla="*/ 210 h 210"/>
              <a:gd name="T2" fmla="*/ 0 w 63"/>
              <a:gd name="T3" fmla="*/ 0 h 210"/>
              <a:gd name="T4" fmla="*/ 63 w 63"/>
              <a:gd name="T5" fmla="*/ 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210">
                <a:moveTo>
                  <a:pt x="0" y="210"/>
                </a:moveTo>
                <a:lnTo>
                  <a:pt x="0" y="0"/>
                </a:lnTo>
                <a:lnTo>
                  <a:pt x="6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5" name="Rectangle 32"/>
          <p:cNvSpPr>
            <a:spLocks noChangeArrowheads="1"/>
          </p:cNvSpPr>
          <p:nvPr/>
        </p:nvSpPr>
        <p:spPr bwMode="auto">
          <a:xfrm>
            <a:off x="1685493" y="2107227"/>
            <a:ext cx="19428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Physcomitrella</a:t>
            </a:r>
            <a:r>
              <a:rPr lang="en-US" sz="900" i="1" dirty="0" smtClean="0"/>
              <a:t> patens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168003972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Freeform 33"/>
          <p:cNvSpPr>
            <a:spLocks/>
          </p:cNvSpPr>
          <p:nvPr/>
        </p:nvSpPr>
        <p:spPr bwMode="auto">
          <a:xfrm>
            <a:off x="1469593" y="1825833"/>
            <a:ext cx="211138" cy="333562"/>
          </a:xfrm>
          <a:custGeom>
            <a:avLst/>
            <a:gdLst>
              <a:gd name="T0" fmla="*/ 0 w 133"/>
              <a:gd name="T1" fmla="*/ 0 h 211"/>
              <a:gd name="T2" fmla="*/ 0 w 133"/>
              <a:gd name="T3" fmla="*/ 211 h 211"/>
              <a:gd name="T4" fmla="*/ 133 w 133"/>
              <a:gd name="T5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3" h="211">
                <a:moveTo>
                  <a:pt x="0" y="0"/>
                </a:moveTo>
                <a:lnTo>
                  <a:pt x="0" y="211"/>
                </a:lnTo>
                <a:lnTo>
                  <a:pt x="133" y="21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7" name="Freeform 34"/>
          <p:cNvSpPr>
            <a:spLocks/>
          </p:cNvSpPr>
          <p:nvPr/>
        </p:nvSpPr>
        <p:spPr bwMode="auto">
          <a:xfrm>
            <a:off x="1375931" y="1822671"/>
            <a:ext cx="93663" cy="281394"/>
          </a:xfrm>
          <a:custGeom>
            <a:avLst/>
            <a:gdLst>
              <a:gd name="T0" fmla="*/ 0 w 59"/>
              <a:gd name="T1" fmla="*/ 178 h 178"/>
              <a:gd name="T2" fmla="*/ 0 w 59"/>
              <a:gd name="T3" fmla="*/ 0 h 178"/>
              <a:gd name="T4" fmla="*/ 59 w 59"/>
              <a:gd name="T5" fmla="*/ 0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" h="178">
                <a:moveTo>
                  <a:pt x="0" y="178"/>
                </a:moveTo>
                <a:lnTo>
                  <a:pt x="0" y="0"/>
                </a:lnTo>
                <a:lnTo>
                  <a:pt x="5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8" name="Rectangle 35"/>
          <p:cNvSpPr>
            <a:spLocks noChangeArrowheads="1"/>
          </p:cNvSpPr>
          <p:nvPr/>
        </p:nvSpPr>
        <p:spPr bwMode="auto">
          <a:xfrm>
            <a:off x="2052206" y="2263732"/>
            <a:ext cx="223138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Amphimedon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queenslandica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340381882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Freeform 36"/>
          <p:cNvSpPr>
            <a:spLocks/>
          </p:cNvSpPr>
          <p:nvPr/>
        </p:nvSpPr>
        <p:spPr bwMode="auto">
          <a:xfrm>
            <a:off x="1628343" y="2314320"/>
            <a:ext cx="419100" cy="75881"/>
          </a:xfrm>
          <a:custGeom>
            <a:avLst/>
            <a:gdLst>
              <a:gd name="T0" fmla="*/ 0 w 264"/>
              <a:gd name="T1" fmla="*/ 48 h 48"/>
              <a:gd name="T2" fmla="*/ 0 w 264"/>
              <a:gd name="T3" fmla="*/ 0 h 48"/>
              <a:gd name="T4" fmla="*/ 264 w 264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4" h="48">
                <a:moveTo>
                  <a:pt x="0" y="48"/>
                </a:moveTo>
                <a:lnTo>
                  <a:pt x="0" y="0"/>
                </a:lnTo>
                <a:lnTo>
                  <a:pt x="26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0" name="Rectangle 37"/>
          <p:cNvSpPr>
            <a:spLocks noChangeArrowheads="1"/>
          </p:cNvSpPr>
          <p:nvPr/>
        </p:nvSpPr>
        <p:spPr bwMode="auto">
          <a:xfrm>
            <a:off x="2233181" y="2418657"/>
            <a:ext cx="20903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Dictyostelium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purpureum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330796594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Freeform 38"/>
          <p:cNvSpPr>
            <a:spLocks/>
          </p:cNvSpPr>
          <p:nvPr/>
        </p:nvSpPr>
        <p:spPr bwMode="auto">
          <a:xfrm>
            <a:off x="1628343" y="2396525"/>
            <a:ext cx="600075" cy="74301"/>
          </a:xfrm>
          <a:custGeom>
            <a:avLst/>
            <a:gdLst>
              <a:gd name="T0" fmla="*/ 0 w 378"/>
              <a:gd name="T1" fmla="*/ 0 h 47"/>
              <a:gd name="T2" fmla="*/ 0 w 378"/>
              <a:gd name="T3" fmla="*/ 47 h 47"/>
              <a:gd name="T4" fmla="*/ 378 w 378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8" h="47">
                <a:moveTo>
                  <a:pt x="0" y="0"/>
                </a:moveTo>
                <a:lnTo>
                  <a:pt x="0" y="47"/>
                </a:lnTo>
                <a:lnTo>
                  <a:pt x="378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2" name="Freeform 39"/>
          <p:cNvSpPr>
            <a:spLocks/>
          </p:cNvSpPr>
          <p:nvPr/>
        </p:nvSpPr>
        <p:spPr bwMode="auto">
          <a:xfrm>
            <a:off x="1375931" y="2110389"/>
            <a:ext cx="252413" cy="282975"/>
          </a:xfrm>
          <a:custGeom>
            <a:avLst/>
            <a:gdLst>
              <a:gd name="T0" fmla="*/ 0 w 159"/>
              <a:gd name="T1" fmla="*/ 0 h 179"/>
              <a:gd name="T2" fmla="*/ 0 w 159"/>
              <a:gd name="T3" fmla="*/ 179 h 179"/>
              <a:gd name="T4" fmla="*/ 159 w 159"/>
              <a:gd name="T5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9" h="179">
                <a:moveTo>
                  <a:pt x="0" y="0"/>
                </a:moveTo>
                <a:lnTo>
                  <a:pt x="0" y="179"/>
                </a:lnTo>
                <a:lnTo>
                  <a:pt x="159" y="17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3" name="Freeform 40"/>
          <p:cNvSpPr>
            <a:spLocks/>
          </p:cNvSpPr>
          <p:nvPr/>
        </p:nvSpPr>
        <p:spPr bwMode="auto">
          <a:xfrm>
            <a:off x="1171143" y="2107227"/>
            <a:ext cx="204788" cy="256100"/>
          </a:xfrm>
          <a:custGeom>
            <a:avLst/>
            <a:gdLst>
              <a:gd name="T0" fmla="*/ 0 w 129"/>
              <a:gd name="T1" fmla="*/ 162 h 162"/>
              <a:gd name="T2" fmla="*/ 0 w 129"/>
              <a:gd name="T3" fmla="*/ 0 h 162"/>
              <a:gd name="T4" fmla="*/ 129 w 129"/>
              <a:gd name="T5" fmla="*/ 0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9" h="162">
                <a:moveTo>
                  <a:pt x="0" y="162"/>
                </a:moveTo>
                <a:lnTo>
                  <a:pt x="0" y="0"/>
                </a:lnTo>
                <a:lnTo>
                  <a:pt x="12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4" name="Rectangle 41"/>
          <p:cNvSpPr>
            <a:spLocks noChangeArrowheads="1"/>
          </p:cNvSpPr>
          <p:nvPr/>
        </p:nvSpPr>
        <p:spPr bwMode="auto">
          <a:xfrm>
            <a:off x="1547381" y="2575163"/>
            <a:ext cx="19492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E8 </a:t>
            </a:r>
            <a:r>
              <a:rPr lang="en-US" sz="900" i="1" dirty="0" err="1" smtClean="0"/>
              <a:t>Ectocarpus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siliculosus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298711520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Freeform 42"/>
          <p:cNvSpPr>
            <a:spLocks/>
          </p:cNvSpPr>
          <p:nvPr/>
        </p:nvSpPr>
        <p:spPr bwMode="auto">
          <a:xfrm>
            <a:off x="1171143" y="2369650"/>
            <a:ext cx="371475" cy="256100"/>
          </a:xfrm>
          <a:custGeom>
            <a:avLst/>
            <a:gdLst>
              <a:gd name="T0" fmla="*/ 0 w 234"/>
              <a:gd name="T1" fmla="*/ 0 h 162"/>
              <a:gd name="T2" fmla="*/ 0 w 234"/>
              <a:gd name="T3" fmla="*/ 162 h 162"/>
              <a:gd name="T4" fmla="*/ 234 w 234"/>
              <a:gd name="T5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4" h="162">
                <a:moveTo>
                  <a:pt x="0" y="0"/>
                </a:moveTo>
                <a:lnTo>
                  <a:pt x="0" y="162"/>
                </a:lnTo>
                <a:lnTo>
                  <a:pt x="234" y="16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6" name="Freeform 43"/>
          <p:cNvSpPr>
            <a:spLocks/>
          </p:cNvSpPr>
          <p:nvPr/>
        </p:nvSpPr>
        <p:spPr bwMode="auto">
          <a:xfrm>
            <a:off x="828243" y="2366489"/>
            <a:ext cx="342900" cy="243453"/>
          </a:xfrm>
          <a:custGeom>
            <a:avLst/>
            <a:gdLst>
              <a:gd name="T0" fmla="*/ 0 w 216"/>
              <a:gd name="T1" fmla="*/ 154 h 154"/>
              <a:gd name="T2" fmla="*/ 0 w 216"/>
              <a:gd name="T3" fmla="*/ 0 h 154"/>
              <a:gd name="T4" fmla="*/ 216 w 216"/>
              <a:gd name="T5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" h="154">
                <a:moveTo>
                  <a:pt x="0" y="154"/>
                </a:moveTo>
                <a:lnTo>
                  <a:pt x="0" y="0"/>
                </a:lnTo>
                <a:lnTo>
                  <a:pt x="21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918981" y="2730087"/>
            <a:ext cx="20839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Bv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Akkermansia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muciniphila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187734974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Freeform 45"/>
          <p:cNvSpPr>
            <a:spLocks/>
          </p:cNvSpPr>
          <p:nvPr/>
        </p:nvSpPr>
        <p:spPr bwMode="auto">
          <a:xfrm>
            <a:off x="1564843" y="2782256"/>
            <a:ext cx="1349375" cy="74301"/>
          </a:xfrm>
          <a:custGeom>
            <a:avLst/>
            <a:gdLst>
              <a:gd name="T0" fmla="*/ 0 w 850"/>
              <a:gd name="T1" fmla="*/ 47 h 47"/>
              <a:gd name="T2" fmla="*/ 0 w 850"/>
              <a:gd name="T3" fmla="*/ 0 h 47"/>
              <a:gd name="T4" fmla="*/ 850 w 850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50" h="47">
                <a:moveTo>
                  <a:pt x="0" y="47"/>
                </a:moveTo>
                <a:lnTo>
                  <a:pt x="0" y="0"/>
                </a:lnTo>
                <a:lnTo>
                  <a:pt x="85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69" name="Rectangle 46"/>
          <p:cNvSpPr>
            <a:spLocks noChangeArrowheads="1"/>
          </p:cNvSpPr>
          <p:nvPr/>
        </p:nvSpPr>
        <p:spPr bwMode="auto">
          <a:xfrm>
            <a:off x="2817381" y="2886593"/>
            <a:ext cx="19556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Bs </a:t>
            </a:r>
            <a:r>
              <a:rPr lang="en-US" sz="900" i="1" dirty="0" err="1" smtClean="0"/>
              <a:t>Leptospira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interrogans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516462812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Freeform 47"/>
          <p:cNvSpPr>
            <a:spLocks/>
          </p:cNvSpPr>
          <p:nvPr/>
        </p:nvSpPr>
        <p:spPr bwMode="auto">
          <a:xfrm>
            <a:off x="1564843" y="2862880"/>
            <a:ext cx="1247775" cy="74301"/>
          </a:xfrm>
          <a:custGeom>
            <a:avLst/>
            <a:gdLst>
              <a:gd name="T0" fmla="*/ 0 w 786"/>
              <a:gd name="T1" fmla="*/ 0 h 47"/>
              <a:gd name="T2" fmla="*/ 0 w 786"/>
              <a:gd name="T3" fmla="*/ 47 h 47"/>
              <a:gd name="T4" fmla="*/ 786 w 786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6" h="47">
                <a:moveTo>
                  <a:pt x="0" y="0"/>
                </a:moveTo>
                <a:lnTo>
                  <a:pt x="0" y="47"/>
                </a:lnTo>
                <a:lnTo>
                  <a:pt x="786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1" name="Freeform 48"/>
          <p:cNvSpPr>
            <a:spLocks/>
          </p:cNvSpPr>
          <p:nvPr/>
        </p:nvSpPr>
        <p:spPr bwMode="auto">
          <a:xfrm>
            <a:off x="828243" y="2616265"/>
            <a:ext cx="736600" cy="243453"/>
          </a:xfrm>
          <a:custGeom>
            <a:avLst/>
            <a:gdLst>
              <a:gd name="T0" fmla="*/ 0 w 464"/>
              <a:gd name="T1" fmla="*/ 0 h 154"/>
              <a:gd name="T2" fmla="*/ 0 w 464"/>
              <a:gd name="T3" fmla="*/ 154 h 154"/>
              <a:gd name="T4" fmla="*/ 464 w 464"/>
              <a:gd name="T5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4" h="154">
                <a:moveTo>
                  <a:pt x="0" y="0"/>
                </a:moveTo>
                <a:lnTo>
                  <a:pt x="0" y="154"/>
                </a:lnTo>
                <a:lnTo>
                  <a:pt x="464" y="154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2" name="Freeform 49"/>
          <p:cNvSpPr>
            <a:spLocks/>
          </p:cNvSpPr>
          <p:nvPr/>
        </p:nvSpPr>
        <p:spPr bwMode="auto">
          <a:xfrm>
            <a:off x="809193" y="2613103"/>
            <a:ext cx="19050" cy="237130"/>
          </a:xfrm>
          <a:custGeom>
            <a:avLst/>
            <a:gdLst>
              <a:gd name="T0" fmla="*/ 0 w 12"/>
              <a:gd name="T1" fmla="*/ 150 h 150"/>
              <a:gd name="T2" fmla="*/ 0 w 12"/>
              <a:gd name="T3" fmla="*/ 0 h 150"/>
              <a:gd name="T4" fmla="*/ 12 w 12"/>
              <a:gd name="T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50">
                <a:moveTo>
                  <a:pt x="0" y="150"/>
                </a:moveTo>
                <a:lnTo>
                  <a:pt x="0" y="0"/>
                </a:lnTo>
                <a:lnTo>
                  <a:pt x="1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3" name="Rectangle 50"/>
          <p:cNvSpPr>
            <a:spLocks noChangeArrowheads="1"/>
          </p:cNvSpPr>
          <p:nvPr/>
        </p:nvSpPr>
        <p:spPr bwMode="auto">
          <a:xfrm>
            <a:off x="2079193" y="3041518"/>
            <a:ext cx="198131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Paenibacillus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polymyxa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386041465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Freeform 51"/>
          <p:cNvSpPr>
            <a:spLocks/>
          </p:cNvSpPr>
          <p:nvPr/>
        </p:nvSpPr>
        <p:spPr bwMode="auto">
          <a:xfrm>
            <a:off x="809193" y="2856556"/>
            <a:ext cx="1265238" cy="237130"/>
          </a:xfrm>
          <a:custGeom>
            <a:avLst/>
            <a:gdLst>
              <a:gd name="T0" fmla="*/ 0 w 797"/>
              <a:gd name="T1" fmla="*/ 0 h 150"/>
              <a:gd name="T2" fmla="*/ 0 w 797"/>
              <a:gd name="T3" fmla="*/ 150 h 150"/>
              <a:gd name="T4" fmla="*/ 797 w 797"/>
              <a:gd name="T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7" h="150">
                <a:moveTo>
                  <a:pt x="0" y="0"/>
                </a:moveTo>
                <a:lnTo>
                  <a:pt x="0" y="150"/>
                </a:lnTo>
                <a:lnTo>
                  <a:pt x="797" y="15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5" name="Freeform 52"/>
          <p:cNvSpPr>
            <a:spLocks/>
          </p:cNvSpPr>
          <p:nvPr/>
        </p:nvSpPr>
        <p:spPr bwMode="auto">
          <a:xfrm>
            <a:off x="366281" y="2853395"/>
            <a:ext cx="442913" cy="539075"/>
          </a:xfrm>
          <a:custGeom>
            <a:avLst/>
            <a:gdLst>
              <a:gd name="T0" fmla="*/ 0 w 279"/>
              <a:gd name="T1" fmla="*/ 341 h 341"/>
              <a:gd name="T2" fmla="*/ 0 w 279"/>
              <a:gd name="T3" fmla="*/ 0 h 341"/>
              <a:gd name="T4" fmla="*/ 279 w 279"/>
              <a:gd name="T5" fmla="*/ 0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9" h="341">
                <a:moveTo>
                  <a:pt x="0" y="341"/>
                </a:moveTo>
                <a:lnTo>
                  <a:pt x="0" y="0"/>
                </a:lnTo>
                <a:lnTo>
                  <a:pt x="27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6" name="Rectangle 53"/>
          <p:cNvSpPr>
            <a:spLocks noChangeArrowheads="1"/>
          </p:cNvSpPr>
          <p:nvPr/>
        </p:nvSpPr>
        <p:spPr bwMode="auto">
          <a:xfrm>
            <a:off x="2531631" y="3209089"/>
            <a:ext cx="45561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Bacteria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7" name="Freeform 54"/>
          <p:cNvSpPr>
            <a:spLocks/>
          </p:cNvSpPr>
          <p:nvPr/>
        </p:nvSpPr>
        <p:spPr bwMode="auto">
          <a:xfrm>
            <a:off x="718706" y="3196442"/>
            <a:ext cx="1808163" cy="116984"/>
          </a:xfrm>
          <a:custGeom>
            <a:avLst/>
            <a:gdLst>
              <a:gd name="T0" fmla="*/ 0 w 1139"/>
              <a:gd name="T1" fmla="*/ 38 h 74"/>
              <a:gd name="T2" fmla="*/ 0 w 1139"/>
              <a:gd name="T3" fmla="*/ 36 h 74"/>
              <a:gd name="T4" fmla="*/ 1139 w 1139"/>
              <a:gd name="T5" fmla="*/ 0 h 74"/>
              <a:gd name="T6" fmla="*/ 1139 w 1139"/>
              <a:gd name="T7" fmla="*/ 74 h 74"/>
              <a:gd name="T8" fmla="*/ 0 w 1139"/>
              <a:gd name="T9" fmla="*/ 38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9" h="74">
                <a:moveTo>
                  <a:pt x="0" y="38"/>
                </a:moveTo>
                <a:lnTo>
                  <a:pt x="0" y="36"/>
                </a:lnTo>
                <a:lnTo>
                  <a:pt x="1139" y="0"/>
                </a:lnTo>
                <a:lnTo>
                  <a:pt x="1139" y="74"/>
                </a:lnTo>
                <a:lnTo>
                  <a:pt x="0" y="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8" name="Line 55"/>
          <p:cNvSpPr>
            <a:spLocks noChangeShapeType="1"/>
          </p:cNvSpPr>
          <p:nvPr/>
        </p:nvSpPr>
        <p:spPr bwMode="auto">
          <a:xfrm>
            <a:off x="459943" y="3254934"/>
            <a:ext cx="254000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9" name="Rectangle 56"/>
          <p:cNvSpPr>
            <a:spLocks noChangeArrowheads="1"/>
          </p:cNvSpPr>
          <p:nvPr/>
        </p:nvSpPr>
        <p:spPr bwMode="auto">
          <a:xfrm>
            <a:off x="2350656" y="3367176"/>
            <a:ext cx="196848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Bo </a:t>
            </a:r>
            <a:r>
              <a:rPr lang="en-US" sz="900" i="1" dirty="0" err="1" smtClean="0"/>
              <a:t>Schlesneria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paludicola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406836540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Freeform 57"/>
          <p:cNvSpPr>
            <a:spLocks/>
          </p:cNvSpPr>
          <p:nvPr/>
        </p:nvSpPr>
        <p:spPr bwMode="auto">
          <a:xfrm>
            <a:off x="455181" y="3340301"/>
            <a:ext cx="1890713" cy="77462"/>
          </a:xfrm>
          <a:custGeom>
            <a:avLst/>
            <a:gdLst>
              <a:gd name="T0" fmla="*/ 0 w 1191"/>
              <a:gd name="T1" fmla="*/ 0 h 49"/>
              <a:gd name="T2" fmla="*/ 0 w 1191"/>
              <a:gd name="T3" fmla="*/ 49 h 49"/>
              <a:gd name="T4" fmla="*/ 1191 w 1191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91" h="49">
                <a:moveTo>
                  <a:pt x="0" y="0"/>
                </a:moveTo>
                <a:lnTo>
                  <a:pt x="0" y="49"/>
                </a:lnTo>
                <a:lnTo>
                  <a:pt x="1191" y="4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1" name="Rectangle 58"/>
          <p:cNvSpPr>
            <a:spLocks noChangeArrowheads="1"/>
          </p:cNvSpPr>
          <p:nvPr/>
        </p:nvSpPr>
        <p:spPr bwMode="auto">
          <a:xfrm>
            <a:off x="1837893" y="3522100"/>
            <a:ext cx="20518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Methanocella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paludicola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282164419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Freeform 59"/>
          <p:cNvSpPr>
            <a:spLocks/>
          </p:cNvSpPr>
          <p:nvPr/>
        </p:nvSpPr>
        <p:spPr bwMode="auto">
          <a:xfrm>
            <a:off x="1064781" y="3574269"/>
            <a:ext cx="768350" cy="74301"/>
          </a:xfrm>
          <a:custGeom>
            <a:avLst/>
            <a:gdLst>
              <a:gd name="T0" fmla="*/ 0 w 484"/>
              <a:gd name="T1" fmla="*/ 47 h 47"/>
              <a:gd name="T2" fmla="*/ 0 w 484"/>
              <a:gd name="T3" fmla="*/ 0 h 47"/>
              <a:gd name="T4" fmla="*/ 484 w 484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4" h="47">
                <a:moveTo>
                  <a:pt x="0" y="47"/>
                </a:moveTo>
                <a:lnTo>
                  <a:pt x="0" y="0"/>
                </a:lnTo>
                <a:lnTo>
                  <a:pt x="48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3" name="Rectangle 60"/>
          <p:cNvSpPr>
            <a:spLocks noChangeArrowheads="1"/>
          </p:cNvSpPr>
          <p:nvPr/>
        </p:nvSpPr>
        <p:spPr bwMode="auto">
          <a:xfrm>
            <a:off x="2442731" y="3678606"/>
            <a:ext cx="291105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Bz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dirty="0" smtClean="0"/>
              <a:t>candidate division TM7 </a:t>
            </a:r>
            <a:r>
              <a:rPr lang="en-US" sz="900" dirty="0" err="1" smtClean="0"/>
              <a:t>genomosp</a:t>
            </a:r>
            <a:r>
              <a:rPr lang="en-US" sz="900" dirty="0" smtClean="0"/>
              <a:t>. GTL1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148927229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Freeform 61"/>
          <p:cNvSpPr>
            <a:spLocks/>
          </p:cNvSpPr>
          <p:nvPr/>
        </p:nvSpPr>
        <p:spPr bwMode="auto">
          <a:xfrm>
            <a:off x="1064781" y="3654893"/>
            <a:ext cx="1373188" cy="74301"/>
          </a:xfrm>
          <a:custGeom>
            <a:avLst/>
            <a:gdLst>
              <a:gd name="T0" fmla="*/ 0 w 865"/>
              <a:gd name="T1" fmla="*/ 0 h 47"/>
              <a:gd name="T2" fmla="*/ 0 w 865"/>
              <a:gd name="T3" fmla="*/ 47 h 47"/>
              <a:gd name="T4" fmla="*/ 865 w 865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5" h="47">
                <a:moveTo>
                  <a:pt x="0" y="0"/>
                </a:moveTo>
                <a:lnTo>
                  <a:pt x="0" y="47"/>
                </a:lnTo>
                <a:lnTo>
                  <a:pt x="865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5" name="Freeform 62"/>
          <p:cNvSpPr>
            <a:spLocks/>
          </p:cNvSpPr>
          <p:nvPr/>
        </p:nvSpPr>
        <p:spPr bwMode="auto">
          <a:xfrm>
            <a:off x="861581" y="3651731"/>
            <a:ext cx="203200" cy="151763"/>
          </a:xfrm>
          <a:custGeom>
            <a:avLst/>
            <a:gdLst>
              <a:gd name="T0" fmla="*/ 0 w 128"/>
              <a:gd name="T1" fmla="*/ 96 h 96"/>
              <a:gd name="T2" fmla="*/ 0 w 128"/>
              <a:gd name="T3" fmla="*/ 0 h 96"/>
              <a:gd name="T4" fmla="*/ 128 w 128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" h="96">
                <a:moveTo>
                  <a:pt x="0" y="96"/>
                </a:moveTo>
                <a:lnTo>
                  <a:pt x="0" y="0"/>
                </a:lnTo>
                <a:lnTo>
                  <a:pt x="12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6" name="Rectangle 63"/>
          <p:cNvSpPr>
            <a:spLocks noChangeArrowheads="1"/>
          </p:cNvSpPr>
          <p:nvPr/>
        </p:nvSpPr>
        <p:spPr bwMode="auto">
          <a:xfrm>
            <a:off x="1974418" y="3833531"/>
            <a:ext cx="25006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Methanobrevibacter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ruminantium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288559409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Freeform 64"/>
          <p:cNvSpPr>
            <a:spLocks/>
          </p:cNvSpPr>
          <p:nvPr/>
        </p:nvSpPr>
        <p:spPr bwMode="auto">
          <a:xfrm>
            <a:off x="955243" y="3884118"/>
            <a:ext cx="1014413" cy="75881"/>
          </a:xfrm>
          <a:custGeom>
            <a:avLst/>
            <a:gdLst>
              <a:gd name="T0" fmla="*/ 0 w 639"/>
              <a:gd name="T1" fmla="*/ 48 h 48"/>
              <a:gd name="T2" fmla="*/ 0 w 639"/>
              <a:gd name="T3" fmla="*/ 0 h 48"/>
              <a:gd name="T4" fmla="*/ 639 w 639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9" h="48">
                <a:moveTo>
                  <a:pt x="0" y="48"/>
                </a:moveTo>
                <a:lnTo>
                  <a:pt x="0" y="0"/>
                </a:lnTo>
                <a:lnTo>
                  <a:pt x="63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88" name="Rectangle 65"/>
          <p:cNvSpPr>
            <a:spLocks noChangeArrowheads="1"/>
          </p:cNvSpPr>
          <p:nvPr/>
        </p:nvSpPr>
        <p:spPr bwMode="auto">
          <a:xfrm>
            <a:off x="2231593" y="3990036"/>
            <a:ext cx="180177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Bs </a:t>
            </a:r>
            <a:r>
              <a:rPr lang="en-US" sz="900" i="1" dirty="0" err="1" smtClean="0"/>
              <a:t>Treponema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primitia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333999666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Freeform 66"/>
          <p:cNvSpPr>
            <a:spLocks/>
          </p:cNvSpPr>
          <p:nvPr/>
        </p:nvSpPr>
        <p:spPr bwMode="auto">
          <a:xfrm>
            <a:off x="955243" y="3966323"/>
            <a:ext cx="1271588" cy="74301"/>
          </a:xfrm>
          <a:custGeom>
            <a:avLst/>
            <a:gdLst>
              <a:gd name="T0" fmla="*/ 0 w 801"/>
              <a:gd name="T1" fmla="*/ 0 h 47"/>
              <a:gd name="T2" fmla="*/ 0 w 801"/>
              <a:gd name="T3" fmla="*/ 47 h 47"/>
              <a:gd name="T4" fmla="*/ 801 w 801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1" h="47">
                <a:moveTo>
                  <a:pt x="0" y="0"/>
                </a:moveTo>
                <a:lnTo>
                  <a:pt x="0" y="47"/>
                </a:lnTo>
                <a:lnTo>
                  <a:pt x="801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0" name="Freeform 67"/>
          <p:cNvSpPr>
            <a:spLocks/>
          </p:cNvSpPr>
          <p:nvPr/>
        </p:nvSpPr>
        <p:spPr bwMode="auto">
          <a:xfrm>
            <a:off x="861581" y="3809818"/>
            <a:ext cx="93663" cy="153344"/>
          </a:xfrm>
          <a:custGeom>
            <a:avLst/>
            <a:gdLst>
              <a:gd name="T0" fmla="*/ 0 w 59"/>
              <a:gd name="T1" fmla="*/ 0 h 97"/>
              <a:gd name="T2" fmla="*/ 0 w 59"/>
              <a:gd name="T3" fmla="*/ 97 h 97"/>
              <a:gd name="T4" fmla="*/ 59 w 59"/>
              <a:gd name="T5" fmla="*/ 9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" h="97">
                <a:moveTo>
                  <a:pt x="0" y="0"/>
                </a:moveTo>
                <a:lnTo>
                  <a:pt x="0" y="97"/>
                </a:lnTo>
                <a:lnTo>
                  <a:pt x="59" y="9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1" name="Rectangle 68"/>
          <p:cNvSpPr>
            <a:spLocks noChangeArrowheads="1"/>
          </p:cNvSpPr>
          <p:nvPr/>
        </p:nvSpPr>
        <p:spPr bwMode="auto">
          <a:xfrm>
            <a:off x="3714318" y="4156027"/>
            <a:ext cx="107156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Marseillevirus family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2" name="Freeform 69"/>
          <p:cNvSpPr>
            <a:spLocks/>
          </p:cNvSpPr>
          <p:nvPr/>
        </p:nvSpPr>
        <p:spPr bwMode="auto">
          <a:xfrm>
            <a:off x="2950731" y="4189225"/>
            <a:ext cx="758825" cy="26875"/>
          </a:xfrm>
          <a:custGeom>
            <a:avLst/>
            <a:gdLst>
              <a:gd name="T0" fmla="*/ 0 w 478"/>
              <a:gd name="T1" fmla="*/ 10 h 17"/>
              <a:gd name="T2" fmla="*/ 0 w 478"/>
              <a:gd name="T3" fmla="*/ 8 h 17"/>
              <a:gd name="T4" fmla="*/ 478 w 478"/>
              <a:gd name="T5" fmla="*/ 0 h 17"/>
              <a:gd name="T6" fmla="*/ 478 w 478"/>
              <a:gd name="T7" fmla="*/ 17 h 17"/>
              <a:gd name="T8" fmla="*/ 0 w 478"/>
              <a:gd name="T9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8" h="17">
                <a:moveTo>
                  <a:pt x="0" y="10"/>
                </a:moveTo>
                <a:lnTo>
                  <a:pt x="0" y="8"/>
                </a:lnTo>
                <a:lnTo>
                  <a:pt x="478" y="0"/>
                </a:lnTo>
                <a:lnTo>
                  <a:pt x="478" y="17"/>
                </a:lnTo>
                <a:lnTo>
                  <a:pt x="0" y="1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3" name="Line 70"/>
          <p:cNvSpPr>
            <a:spLocks noChangeShapeType="1"/>
          </p:cNvSpPr>
          <p:nvPr/>
        </p:nvSpPr>
        <p:spPr bwMode="auto">
          <a:xfrm>
            <a:off x="866343" y="4203453"/>
            <a:ext cx="2079625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4" name="Line 71"/>
          <p:cNvSpPr>
            <a:spLocks noChangeShapeType="1"/>
          </p:cNvSpPr>
          <p:nvPr/>
        </p:nvSpPr>
        <p:spPr bwMode="auto">
          <a:xfrm>
            <a:off x="861581" y="3651731"/>
            <a:ext cx="0" cy="271909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5" name="Line 72"/>
          <p:cNvSpPr>
            <a:spLocks noChangeShapeType="1"/>
          </p:cNvSpPr>
          <p:nvPr/>
        </p:nvSpPr>
        <p:spPr bwMode="auto">
          <a:xfrm>
            <a:off x="861581" y="3929963"/>
            <a:ext cx="0" cy="27349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6" name="Freeform 73"/>
          <p:cNvSpPr>
            <a:spLocks/>
          </p:cNvSpPr>
          <p:nvPr/>
        </p:nvSpPr>
        <p:spPr bwMode="auto">
          <a:xfrm>
            <a:off x="761568" y="3926802"/>
            <a:ext cx="100013" cy="219740"/>
          </a:xfrm>
          <a:custGeom>
            <a:avLst/>
            <a:gdLst>
              <a:gd name="T0" fmla="*/ 0 w 63"/>
              <a:gd name="T1" fmla="*/ 139 h 139"/>
              <a:gd name="T2" fmla="*/ 0 w 63"/>
              <a:gd name="T3" fmla="*/ 0 h 139"/>
              <a:gd name="T4" fmla="*/ 63 w 63"/>
              <a:gd name="T5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3" h="139">
                <a:moveTo>
                  <a:pt x="0" y="139"/>
                </a:moveTo>
                <a:lnTo>
                  <a:pt x="0" y="0"/>
                </a:lnTo>
                <a:lnTo>
                  <a:pt x="6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7" name="Rectangle 74"/>
          <p:cNvSpPr>
            <a:spLocks noChangeArrowheads="1"/>
          </p:cNvSpPr>
          <p:nvPr/>
        </p:nvSpPr>
        <p:spPr bwMode="auto">
          <a:xfrm>
            <a:off x="2341131" y="4325179"/>
            <a:ext cx="45561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Bacteria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8" name="Freeform 75"/>
          <p:cNvSpPr>
            <a:spLocks/>
          </p:cNvSpPr>
          <p:nvPr/>
        </p:nvSpPr>
        <p:spPr bwMode="auto">
          <a:xfrm>
            <a:off x="1042556" y="4352054"/>
            <a:ext cx="1293813" cy="39522"/>
          </a:xfrm>
          <a:custGeom>
            <a:avLst/>
            <a:gdLst>
              <a:gd name="T0" fmla="*/ 0 w 815"/>
              <a:gd name="T1" fmla="*/ 13 h 25"/>
              <a:gd name="T2" fmla="*/ 0 w 815"/>
              <a:gd name="T3" fmla="*/ 11 h 25"/>
              <a:gd name="T4" fmla="*/ 815 w 815"/>
              <a:gd name="T5" fmla="*/ 0 h 25"/>
              <a:gd name="T6" fmla="*/ 815 w 815"/>
              <a:gd name="T7" fmla="*/ 25 h 25"/>
              <a:gd name="T8" fmla="*/ 0 w 815"/>
              <a:gd name="T9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5" h="25">
                <a:moveTo>
                  <a:pt x="0" y="13"/>
                </a:moveTo>
                <a:lnTo>
                  <a:pt x="0" y="11"/>
                </a:lnTo>
                <a:lnTo>
                  <a:pt x="815" y="0"/>
                </a:lnTo>
                <a:lnTo>
                  <a:pt x="815" y="25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9" name="Line 76"/>
          <p:cNvSpPr>
            <a:spLocks noChangeShapeType="1"/>
          </p:cNvSpPr>
          <p:nvPr/>
        </p:nvSpPr>
        <p:spPr bwMode="auto">
          <a:xfrm>
            <a:off x="766331" y="4371025"/>
            <a:ext cx="27146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0" name="Line 77"/>
          <p:cNvSpPr>
            <a:spLocks noChangeShapeType="1"/>
          </p:cNvSpPr>
          <p:nvPr/>
        </p:nvSpPr>
        <p:spPr bwMode="auto">
          <a:xfrm>
            <a:off x="761568" y="4152865"/>
            <a:ext cx="0" cy="218159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1" name="Freeform 78"/>
          <p:cNvSpPr>
            <a:spLocks/>
          </p:cNvSpPr>
          <p:nvPr/>
        </p:nvSpPr>
        <p:spPr bwMode="auto">
          <a:xfrm>
            <a:off x="642506" y="4149704"/>
            <a:ext cx="119063" cy="188123"/>
          </a:xfrm>
          <a:custGeom>
            <a:avLst/>
            <a:gdLst>
              <a:gd name="T0" fmla="*/ 0 w 75"/>
              <a:gd name="T1" fmla="*/ 119 h 119"/>
              <a:gd name="T2" fmla="*/ 0 w 75"/>
              <a:gd name="T3" fmla="*/ 0 h 119"/>
              <a:gd name="T4" fmla="*/ 75 w 75"/>
              <a:gd name="T5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" h="119">
                <a:moveTo>
                  <a:pt x="0" y="119"/>
                </a:moveTo>
                <a:lnTo>
                  <a:pt x="0" y="0"/>
                </a:lnTo>
                <a:lnTo>
                  <a:pt x="7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" name="Rectangle 79"/>
          <p:cNvSpPr>
            <a:spLocks noChangeArrowheads="1"/>
          </p:cNvSpPr>
          <p:nvPr/>
        </p:nvSpPr>
        <p:spPr bwMode="auto">
          <a:xfrm>
            <a:off x="2371293" y="4483266"/>
            <a:ext cx="234038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Symbiobacterium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thermophilum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51893989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Freeform 80"/>
          <p:cNvSpPr>
            <a:spLocks/>
          </p:cNvSpPr>
          <p:nvPr/>
        </p:nvSpPr>
        <p:spPr bwMode="auto">
          <a:xfrm>
            <a:off x="642506" y="4344150"/>
            <a:ext cx="1724025" cy="189704"/>
          </a:xfrm>
          <a:custGeom>
            <a:avLst/>
            <a:gdLst>
              <a:gd name="T0" fmla="*/ 0 w 1086"/>
              <a:gd name="T1" fmla="*/ 0 h 120"/>
              <a:gd name="T2" fmla="*/ 0 w 1086"/>
              <a:gd name="T3" fmla="*/ 120 h 120"/>
              <a:gd name="T4" fmla="*/ 1086 w 1086"/>
              <a:gd name="T5" fmla="*/ 12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6" h="120">
                <a:moveTo>
                  <a:pt x="0" y="0"/>
                </a:moveTo>
                <a:lnTo>
                  <a:pt x="0" y="120"/>
                </a:lnTo>
                <a:lnTo>
                  <a:pt x="1086" y="12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4" name="Freeform 81"/>
          <p:cNvSpPr>
            <a:spLocks/>
          </p:cNvSpPr>
          <p:nvPr/>
        </p:nvSpPr>
        <p:spPr bwMode="auto">
          <a:xfrm>
            <a:off x="509156" y="4340988"/>
            <a:ext cx="133350" cy="275070"/>
          </a:xfrm>
          <a:custGeom>
            <a:avLst/>
            <a:gdLst>
              <a:gd name="T0" fmla="*/ 0 w 84"/>
              <a:gd name="T1" fmla="*/ 174 h 174"/>
              <a:gd name="T2" fmla="*/ 0 w 84"/>
              <a:gd name="T3" fmla="*/ 0 h 174"/>
              <a:gd name="T4" fmla="*/ 84 w 84"/>
              <a:gd name="T5" fmla="*/ 0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4" h="174">
                <a:moveTo>
                  <a:pt x="0" y="174"/>
                </a:moveTo>
                <a:lnTo>
                  <a:pt x="0" y="0"/>
                </a:lnTo>
                <a:lnTo>
                  <a:pt x="8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5" name="Rectangle 82"/>
          <p:cNvSpPr>
            <a:spLocks noChangeArrowheads="1"/>
          </p:cNvSpPr>
          <p:nvPr/>
        </p:nvSpPr>
        <p:spPr bwMode="auto">
          <a:xfrm>
            <a:off x="1971243" y="4638191"/>
            <a:ext cx="262251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Listeriaceae</a:t>
            </a:r>
            <a:r>
              <a:rPr lang="en-US" sz="900" i="1" dirty="0" smtClean="0"/>
              <a:t> </a:t>
            </a:r>
            <a:r>
              <a:rPr lang="en-US" sz="900" dirty="0" smtClean="0"/>
              <a:t>bacterium TTU M1-001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381182287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Freeform 83"/>
          <p:cNvSpPr>
            <a:spLocks/>
          </p:cNvSpPr>
          <p:nvPr/>
        </p:nvSpPr>
        <p:spPr bwMode="auto">
          <a:xfrm>
            <a:off x="555193" y="4688778"/>
            <a:ext cx="1411288" cy="208674"/>
          </a:xfrm>
          <a:custGeom>
            <a:avLst/>
            <a:gdLst>
              <a:gd name="T0" fmla="*/ 0 w 889"/>
              <a:gd name="T1" fmla="*/ 132 h 132"/>
              <a:gd name="T2" fmla="*/ 0 w 889"/>
              <a:gd name="T3" fmla="*/ 0 h 132"/>
              <a:gd name="T4" fmla="*/ 889 w 889"/>
              <a:gd name="T5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89" h="132">
                <a:moveTo>
                  <a:pt x="0" y="132"/>
                </a:moveTo>
                <a:lnTo>
                  <a:pt x="0" y="0"/>
                </a:lnTo>
                <a:lnTo>
                  <a:pt x="88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7" name="Rectangle 84"/>
          <p:cNvSpPr>
            <a:spLocks noChangeArrowheads="1"/>
          </p:cNvSpPr>
          <p:nvPr/>
        </p:nvSpPr>
        <p:spPr bwMode="auto">
          <a:xfrm>
            <a:off x="1966481" y="4794696"/>
            <a:ext cx="106439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Synsp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86608236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Freeform 85"/>
          <p:cNvSpPr>
            <a:spLocks/>
          </p:cNvSpPr>
          <p:nvPr/>
        </p:nvSpPr>
        <p:spPr bwMode="auto">
          <a:xfrm>
            <a:off x="1017156" y="4845284"/>
            <a:ext cx="944563" cy="74301"/>
          </a:xfrm>
          <a:custGeom>
            <a:avLst/>
            <a:gdLst>
              <a:gd name="T0" fmla="*/ 0 w 595"/>
              <a:gd name="T1" fmla="*/ 47 h 47"/>
              <a:gd name="T2" fmla="*/ 0 w 595"/>
              <a:gd name="T3" fmla="*/ 0 h 47"/>
              <a:gd name="T4" fmla="*/ 595 w 595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5" h="47">
                <a:moveTo>
                  <a:pt x="0" y="47"/>
                </a:moveTo>
                <a:lnTo>
                  <a:pt x="0" y="0"/>
                </a:lnTo>
                <a:lnTo>
                  <a:pt x="59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9" name="Rectangle 86"/>
          <p:cNvSpPr>
            <a:spLocks noChangeArrowheads="1"/>
          </p:cNvSpPr>
          <p:nvPr/>
        </p:nvSpPr>
        <p:spPr bwMode="auto">
          <a:xfrm>
            <a:off x="2118881" y="4949621"/>
            <a:ext cx="189795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Halomonas</a:t>
            </a:r>
            <a:r>
              <a:rPr lang="en-US" sz="900" dirty="0" smtClean="0"/>
              <a:t> sp. TD01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338999750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Freeform 87"/>
          <p:cNvSpPr>
            <a:spLocks/>
          </p:cNvSpPr>
          <p:nvPr/>
        </p:nvSpPr>
        <p:spPr bwMode="auto">
          <a:xfrm>
            <a:off x="1017156" y="4925908"/>
            <a:ext cx="1096963" cy="74301"/>
          </a:xfrm>
          <a:custGeom>
            <a:avLst/>
            <a:gdLst>
              <a:gd name="T0" fmla="*/ 0 w 691"/>
              <a:gd name="T1" fmla="*/ 0 h 47"/>
              <a:gd name="T2" fmla="*/ 0 w 691"/>
              <a:gd name="T3" fmla="*/ 47 h 47"/>
              <a:gd name="T4" fmla="*/ 691 w 691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1" h="47">
                <a:moveTo>
                  <a:pt x="0" y="0"/>
                </a:moveTo>
                <a:lnTo>
                  <a:pt x="0" y="47"/>
                </a:lnTo>
                <a:lnTo>
                  <a:pt x="691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1" name="Freeform 88"/>
          <p:cNvSpPr>
            <a:spLocks/>
          </p:cNvSpPr>
          <p:nvPr/>
        </p:nvSpPr>
        <p:spPr bwMode="auto">
          <a:xfrm>
            <a:off x="661556" y="4922746"/>
            <a:ext cx="355600" cy="186542"/>
          </a:xfrm>
          <a:custGeom>
            <a:avLst/>
            <a:gdLst>
              <a:gd name="T0" fmla="*/ 0 w 224"/>
              <a:gd name="T1" fmla="*/ 118 h 118"/>
              <a:gd name="T2" fmla="*/ 0 w 224"/>
              <a:gd name="T3" fmla="*/ 0 h 118"/>
              <a:gd name="T4" fmla="*/ 224 w 224"/>
              <a:gd name="T5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4" h="118">
                <a:moveTo>
                  <a:pt x="0" y="118"/>
                </a:moveTo>
                <a:lnTo>
                  <a:pt x="0" y="0"/>
                </a:lnTo>
                <a:lnTo>
                  <a:pt x="22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" name="Rectangle 89"/>
          <p:cNvSpPr>
            <a:spLocks noChangeArrowheads="1"/>
          </p:cNvSpPr>
          <p:nvPr/>
        </p:nvSpPr>
        <p:spPr bwMode="auto">
          <a:xfrm>
            <a:off x="1674381" y="5106126"/>
            <a:ext cx="20005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Thermobrachium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celere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514900221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Freeform 90"/>
          <p:cNvSpPr>
            <a:spLocks/>
          </p:cNvSpPr>
          <p:nvPr/>
        </p:nvSpPr>
        <p:spPr bwMode="auto">
          <a:xfrm>
            <a:off x="785381" y="5156714"/>
            <a:ext cx="884238" cy="142278"/>
          </a:xfrm>
          <a:custGeom>
            <a:avLst/>
            <a:gdLst>
              <a:gd name="T0" fmla="*/ 0 w 557"/>
              <a:gd name="T1" fmla="*/ 90 h 90"/>
              <a:gd name="T2" fmla="*/ 0 w 557"/>
              <a:gd name="T3" fmla="*/ 0 h 90"/>
              <a:gd name="T4" fmla="*/ 557 w 557"/>
              <a:gd name="T5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7" h="90">
                <a:moveTo>
                  <a:pt x="0" y="90"/>
                </a:moveTo>
                <a:lnTo>
                  <a:pt x="0" y="0"/>
                </a:lnTo>
                <a:lnTo>
                  <a:pt x="55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4" name="Rectangle 91"/>
          <p:cNvSpPr>
            <a:spLocks noChangeArrowheads="1"/>
          </p:cNvSpPr>
          <p:nvPr/>
        </p:nvSpPr>
        <p:spPr bwMode="auto">
          <a:xfrm>
            <a:off x="2599893" y="5261051"/>
            <a:ext cx="15645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Vibrio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tubiashii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343499460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Freeform 92"/>
          <p:cNvSpPr>
            <a:spLocks/>
          </p:cNvSpPr>
          <p:nvPr/>
        </p:nvSpPr>
        <p:spPr bwMode="auto">
          <a:xfrm>
            <a:off x="864756" y="5311639"/>
            <a:ext cx="1730375" cy="134373"/>
          </a:xfrm>
          <a:custGeom>
            <a:avLst/>
            <a:gdLst>
              <a:gd name="T0" fmla="*/ 0 w 1090"/>
              <a:gd name="T1" fmla="*/ 85 h 85"/>
              <a:gd name="T2" fmla="*/ 0 w 1090"/>
              <a:gd name="T3" fmla="*/ 0 h 85"/>
              <a:gd name="T4" fmla="*/ 1090 w 1090"/>
              <a:gd name="T5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0" h="85">
                <a:moveTo>
                  <a:pt x="0" y="85"/>
                </a:moveTo>
                <a:lnTo>
                  <a:pt x="0" y="0"/>
                </a:lnTo>
                <a:lnTo>
                  <a:pt x="109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6" name="Rectangle 93"/>
          <p:cNvSpPr>
            <a:spLocks noChangeArrowheads="1"/>
          </p:cNvSpPr>
          <p:nvPr/>
        </p:nvSpPr>
        <p:spPr bwMode="auto">
          <a:xfrm>
            <a:off x="2517343" y="5417557"/>
            <a:ext cx="182101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Vibrio</a:t>
            </a:r>
            <a:r>
              <a:rPr lang="en-US" sz="900" dirty="0" smtClean="0"/>
              <a:t> sp. HENC-03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424045918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Freeform 94"/>
          <p:cNvSpPr>
            <a:spLocks/>
          </p:cNvSpPr>
          <p:nvPr/>
        </p:nvSpPr>
        <p:spPr bwMode="auto">
          <a:xfrm>
            <a:off x="1269568" y="5468144"/>
            <a:ext cx="1243013" cy="115403"/>
          </a:xfrm>
          <a:custGeom>
            <a:avLst/>
            <a:gdLst>
              <a:gd name="T0" fmla="*/ 0 w 783"/>
              <a:gd name="T1" fmla="*/ 73 h 73"/>
              <a:gd name="T2" fmla="*/ 0 w 783"/>
              <a:gd name="T3" fmla="*/ 0 h 73"/>
              <a:gd name="T4" fmla="*/ 783 w 783"/>
              <a:gd name="T5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3" h="73">
                <a:moveTo>
                  <a:pt x="0" y="73"/>
                </a:moveTo>
                <a:lnTo>
                  <a:pt x="0" y="0"/>
                </a:lnTo>
                <a:lnTo>
                  <a:pt x="78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8" name="Rectangle 95"/>
          <p:cNvSpPr>
            <a:spLocks noChangeArrowheads="1"/>
          </p:cNvSpPr>
          <p:nvPr/>
        </p:nvSpPr>
        <p:spPr bwMode="auto">
          <a:xfrm>
            <a:off x="3165043" y="5572481"/>
            <a:ext cx="189795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smtClean="0"/>
              <a:t>Pseudomonas </a:t>
            </a:r>
            <a:r>
              <a:rPr lang="en-US" sz="900" i="1" dirty="0" err="1" smtClean="0"/>
              <a:t>putida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519036143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Freeform 96"/>
          <p:cNvSpPr>
            <a:spLocks/>
          </p:cNvSpPr>
          <p:nvPr/>
        </p:nvSpPr>
        <p:spPr bwMode="auto">
          <a:xfrm>
            <a:off x="1523568" y="5623069"/>
            <a:ext cx="1636713" cy="79043"/>
          </a:xfrm>
          <a:custGeom>
            <a:avLst/>
            <a:gdLst>
              <a:gd name="T0" fmla="*/ 0 w 1031"/>
              <a:gd name="T1" fmla="*/ 50 h 50"/>
              <a:gd name="T2" fmla="*/ 0 w 1031"/>
              <a:gd name="T3" fmla="*/ 0 h 50"/>
              <a:gd name="T4" fmla="*/ 1031 w 1031"/>
              <a:gd name="T5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31" h="50">
                <a:moveTo>
                  <a:pt x="0" y="50"/>
                </a:moveTo>
                <a:lnTo>
                  <a:pt x="0" y="0"/>
                </a:lnTo>
                <a:lnTo>
                  <a:pt x="103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0" name="Rectangle 97"/>
          <p:cNvSpPr>
            <a:spLocks noChangeArrowheads="1"/>
          </p:cNvSpPr>
          <p:nvPr/>
        </p:nvSpPr>
        <p:spPr bwMode="auto">
          <a:xfrm>
            <a:off x="3793693" y="5740053"/>
            <a:ext cx="936625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Chordopoxviridae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21" name="Freeform 98"/>
          <p:cNvSpPr>
            <a:spLocks/>
          </p:cNvSpPr>
          <p:nvPr/>
        </p:nvSpPr>
        <p:spPr bwMode="auto">
          <a:xfrm>
            <a:off x="1969656" y="5733730"/>
            <a:ext cx="1819275" cy="104337"/>
          </a:xfrm>
          <a:custGeom>
            <a:avLst/>
            <a:gdLst>
              <a:gd name="T0" fmla="*/ 0 w 1146"/>
              <a:gd name="T1" fmla="*/ 34 h 66"/>
              <a:gd name="T2" fmla="*/ 0 w 1146"/>
              <a:gd name="T3" fmla="*/ 32 h 66"/>
              <a:gd name="T4" fmla="*/ 1146 w 1146"/>
              <a:gd name="T5" fmla="*/ 0 h 66"/>
              <a:gd name="T6" fmla="*/ 1146 w 1146"/>
              <a:gd name="T7" fmla="*/ 66 h 66"/>
              <a:gd name="T8" fmla="*/ 0 w 1146"/>
              <a:gd name="T9" fmla="*/ 34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6" h="66">
                <a:moveTo>
                  <a:pt x="0" y="34"/>
                </a:moveTo>
                <a:lnTo>
                  <a:pt x="0" y="32"/>
                </a:lnTo>
                <a:lnTo>
                  <a:pt x="1146" y="0"/>
                </a:lnTo>
                <a:lnTo>
                  <a:pt x="1146" y="66"/>
                </a:lnTo>
                <a:lnTo>
                  <a:pt x="0" y="34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2" name="Line 99"/>
          <p:cNvSpPr>
            <a:spLocks noChangeShapeType="1"/>
          </p:cNvSpPr>
          <p:nvPr/>
        </p:nvSpPr>
        <p:spPr bwMode="auto">
          <a:xfrm>
            <a:off x="1528331" y="5785898"/>
            <a:ext cx="43656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3" name="Line 100"/>
          <p:cNvSpPr>
            <a:spLocks noChangeShapeType="1"/>
          </p:cNvSpPr>
          <p:nvPr/>
        </p:nvSpPr>
        <p:spPr bwMode="auto">
          <a:xfrm>
            <a:off x="1523568" y="5708436"/>
            <a:ext cx="0" cy="77462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4" name="Freeform 101"/>
          <p:cNvSpPr>
            <a:spLocks/>
          </p:cNvSpPr>
          <p:nvPr/>
        </p:nvSpPr>
        <p:spPr bwMode="auto">
          <a:xfrm>
            <a:off x="1269568" y="5589871"/>
            <a:ext cx="254000" cy="115403"/>
          </a:xfrm>
          <a:custGeom>
            <a:avLst/>
            <a:gdLst>
              <a:gd name="T0" fmla="*/ 0 w 160"/>
              <a:gd name="T1" fmla="*/ 0 h 73"/>
              <a:gd name="T2" fmla="*/ 0 w 160"/>
              <a:gd name="T3" fmla="*/ 73 h 73"/>
              <a:gd name="T4" fmla="*/ 160 w 160"/>
              <a:gd name="T5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0" h="73">
                <a:moveTo>
                  <a:pt x="0" y="0"/>
                </a:moveTo>
                <a:lnTo>
                  <a:pt x="0" y="73"/>
                </a:lnTo>
                <a:lnTo>
                  <a:pt x="160" y="7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5" name="Freeform 102"/>
          <p:cNvSpPr>
            <a:spLocks/>
          </p:cNvSpPr>
          <p:nvPr/>
        </p:nvSpPr>
        <p:spPr bwMode="auto">
          <a:xfrm>
            <a:off x="864756" y="5452336"/>
            <a:ext cx="404813" cy="134373"/>
          </a:xfrm>
          <a:custGeom>
            <a:avLst/>
            <a:gdLst>
              <a:gd name="T0" fmla="*/ 0 w 255"/>
              <a:gd name="T1" fmla="*/ 0 h 85"/>
              <a:gd name="T2" fmla="*/ 0 w 255"/>
              <a:gd name="T3" fmla="*/ 85 h 85"/>
              <a:gd name="T4" fmla="*/ 255 w 255"/>
              <a:gd name="T5" fmla="*/ 8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5" h="85">
                <a:moveTo>
                  <a:pt x="0" y="0"/>
                </a:moveTo>
                <a:lnTo>
                  <a:pt x="0" y="85"/>
                </a:lnTo>
                <a:lnTo>
                  <a:pt x="255" y="8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6" name="Freeform 103"/>
          <p:cNvSpPr>
            <a:spLocks/>
          </p:cNvSpPr>
          <p:nvPr/>
        </p:nvSpPr>
        <p:spPr bwMode="auto">
          <a:xfrm>
            <a:off x="785381" y="5305315"/>
            <a:ext cx="79375" cy="143859"/>
          </a:xfrm>
          <a:custGeom>
            <a:avLst/>
            <a:gdLst>
              <a:gd name="T0" fmla="*/ 0 w 50"/>
              <a:gd name="T1" fmla="*/ 0 h 91"/>
              <a:gd name="T2" fmla="*/ 0 w 50"/>
              <a:gd name="T3" fmla="*/ 91 h 91"/>
              <a:gd name="T4" fmla="*/ 50 w 50"/>
              <a:gd name="T5" fmla="*/ 9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" h="91">
                <a:moveTo>
                  <a:pt x="0" y="0"/>
                </a:moveTo>
                <a:lnTo>
                  <a:pt x="0" y="91"/>
                </a:lnTo>
                <a:lnTo>
                  <a:pt x="50" y="9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7" name="Freeform 104"/>
          <p:cNvSpPr>
            <a:spLocks/>
          </p:cNvSpPr>
          <p:nvPr/>
        </p:nvSpPr>
        <p:spPr bwMode="auto">
          <a:xfrm>
            <a:off x="661556" y="5115612"/>
            <a:ext cx="123825" cy="186542"/>
          </a:xfrm>
          <a:custGeom>
            <a:avLst/>
            <a:gdLst>
              <a:gd name="T0" fmla="*/ 0 w 78"/>
              <a:gd name="T1" fmla="*/ 0 h 118"/>
              <a:gd name="T2" fmla="*/ 0 w 78"/>
              <a:gd name="T3" fmla="*/ 118 h 118"/>
              <a:gd name="T4" fmla="*/ 78 w 78"/>
              <a:gd name="T5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118">
                <a:moveTo>
                  <a:pt x="0" y="0"/>
                </a:moveTo>
                <a:lnTo>
                  <a:pt x="0" y="118"/>
                </a:lnTo>
                <a:lnTo>
                  <a:pt x="78" y="11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8" name="Freeform 105"/>
          <p:cNvSpPr>
            <a:spLocks/>
          </p:cNvSpPr>
          <p:nvPr/>
        </p:nvSpPr>
        <p:spPr bwMode="auto">
          <a:xfrm>
            <a:off x="555193" y="4903776"/>
            <a:ext cx="106363" cy="208674"/>
          </a:xfrm>
          <a:custGeom>
            <a:avLst/>
            <a:gdLst>
              <a:gd name="T0" fmla="*/ 0 w 67"/>
              <a:gd name="T1" fmla="*/ 0 h 132"/>
              <a:gd name="T2" fmla="*/ 0 w 67"/>
              <a:gd name="T3" fmla="*/ 132 h 132"/>
              <a:gd name="T4" fmla="*/ 67 w 67"/>
              <a:gd name="T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132">
                <a:moveTo>
                  <a:pt x="0" y="0"/>
                </a:moveTo>
                <a:lnTo>
                  <a:pt x="0" y="132"/>
                </a:lnTo>
                <a:lnTo>
                  <a:pt x="67" y="13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9" name="Freeform 106"/>
          <p:cNvSpPr>
            <a:spLocks/>
          </p:cNvSpPr>
          <p:nvPr/>
        </p:nvSpPr>
        <p:spPr bwMode="auto">
          <a:xfrm>
            <a:off x="509156" y="4622382"/>
            <a:ext cx="46038" cy="278232"/>
          </a:xfrm>
          <a:custGeom>
            <a:avLst/>
            <a:gdLst>
              <a:gd name="T0" fmla="*/ 0 w 29"/>
              <a:gd name="T1" fmla="*/ 0 h 176"/>
              <a:gd name="T2" fmla="*/ 0 w 29"/>
              <a:gd name="T3" fmla="*/ 176 h 176"/>
              <a:gd name="T4" fmla="*/ 29 w 29"/>
              <a:gd name="T5" fmla="*/ 176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176">
                <a:moveTo>
                  <a:pt x="0" y="0"/>
                </a:moveTo>
                <a:lnTo>
                  <a:pt x="0" y="176"/>
                </a:lnTo>
                <a:lnTo>
                  <a:pt x="29" y="17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0" name="Freeform 107"/>
          <p:cNvSpPr>
            <a:spLocks/>
          </p:cNvSpPr>
          <p:nvPr/>
        </p:nvSpPr>
        <p:spPr bwMode="auto">
          <a:xfrm>
            <a:off x="455181" y="3939449"/>
            <a:ext cx="53975" cy="679772"/>
          </a:xfrm>
          <a:custGeom>
            <a:avLst/>
            <a:gdLst>
              <a:gd name="T0" fmla="*/ 0 w 34"/>
              <a:gd name="T1" fmla="*/ 0 h 430"/>
              <a:gd name="T2" fmla="*/ 0 w 34"/>
              <a:gd name="T3" fmla="*/ 430 h 430"/>
              <a:gd name="T4" fmla="*/ 34 w 34"/>
              <a:gd name="T5" fmla="*/ 430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" h="430">
                <a:moveTo>
                  <a:pt x="0" y="0"/>
                </a:moveTo>
                <a:lnTo>
                  <a:pt x="0" y="430"/>
                </a:lnTo>
                <a:lnTo>
                  <a:pt x="34" y="43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1" name="Line 108"/>
          <p:cNvSpPr>
            <a:spLocks noChangeShapeType="1"/>
          </p:cNvSpPr>
          <p:nvPr/>
        </p:nvSpPr>
        <p:spPr bwMode="auto">
          <a:xfrm>
            <a:off x="455181" y="3254934"/>
            <a:ext cx="0" cy="678191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2" name="Freeform 109"/>
          <p:cNvSpPr>
            <a:spLocks/>
          </p:cNvSpPr>
          <p:nvPr/>
        </p:nvSpPr>
        <p:spPr bwMode="auto">
          <a:xfrm>
            <a:off x="366281" y="3398793"/>
            <a:ext cx="88900" cy="537494"/>
          </a:xfrm>
          <a:custGeom>
            <a:avLst/>
            <a:gdLst>
              <a:gd name="T0" fmla="*/ 0 w 56"/>
              <a:gd name="T1" fmla="*/ 0 h 340"/>
              <a:gd name="T2" fmla="*/ 0 w 56"/>
              <a:gd name="T3" fmla="*/ 340 h 340"/>
              <a:gd name="T4" fmla="*/ 56 w 56"/>
              <a:gd name="T5" fmla="*/ 340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" h="340">
                <a:moveTo>
                  <a:pt x="0" y="0"/>
                </a:moveTo>
                <a:lnTo>
                  <a:pt x="0" y="340"/>
                </a:lnTo>
                <a:lnTo>
                  <a:pt x="56" y="34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3" name="Freeform 110"/>
          <p:cNvSpPr>
            <a:spLocks/>
          </p:cNvSpPr>
          <p:nvPr/>
        </p:nvSpPr>
        <p:spPr bwMode="auto">
          <a:xfrm>
            <a:off x="336118" y="3395631"/>
            <a:ext cx="30163" cy="1704172"/>
          </a:xfrm>
          <a:custGeom>
            <a:avLst/>
            <a:gdLst>
              <a:gd name="T0" fmla="*/ 0 w 19"/>
              <a:gd name="T1" fmla="*/ 1078 h 1078"/>
              <a:gd name="T2" fmla="*/ 0 w 19"/>
              <a:gd name="T3" fmla="*/ 0 h 1078"/>
              <a:gd name="T4" fmla="*/ 19 w 19"/>
              <a:gd name="T5" fmla="*/ 0 h 1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078">
                <a:moveTo>
                  <a:pt x="0" y="1078"/>
                </a:moveTo>
                <a:lnTo>
                  <a:pt x="0" y="0"/>
                </a:lnTo>
                <a:lnTo>
                  <a:pt x="1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4" name="Rectangle 111"/>
          <p:cNvSpPr>
            <a:spLocks noChangeArrowheads="1"/>
          </p:cNvSpPr>
          <p:nvPr/>
        </p:nvSpPr>
        <p:spPr bwMode="auto">
          <a:xfrm>
            <a:off x="2142693" y="6166886"/>
            <a:ext cx="917575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Archaea/Bacteria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5" name="Freeform 112"/>
          <p:cNvSpPr>
            <a:spLocks/>
          </p:cNvSpPr>
          <p:nvPr/>
        </p:nvSpPr>
        <p:spPr bwMode="auto">
          <a:xfrm>
            <a:off x="483756" y="5876007"/>
            <a:ext cx="1654175" cy="675029"/>
          </a:xfrm>
          <a:custGeom>
            <a:avLst/>
            <a:gdLst>
              <a:gd name="T0" fmla="*/ 0 w 1042"/>
              <a:gd name="T1" fmla="*/ 215 h 427"/>
              <a:gd name="T2" fmla="*/ 0 w 1042"/>
              <a:gd name="T3" fmla="*/ 213 h 427"/>
              <a:gd name="T4" fmla="*/ 1042 w 1042"/>
              <a:gd name="T5" fmla="*/ 0 h 427"/>
              <a:gd name="T6" fmla="*/ 1042 w 1042"/>
              <a:gd name="T7" fmla="*/ 427 h 427"/>
              <a:gd name="T8" fmla="*/ 0 w 1042"/>
              <a:gd name="T9" fmla="*/ 215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42" h="427">
                <a:moveTo>
                  <a:pt x="0" y="215"/>
                </a:moveTo>
                <a:lnTo>
                  <a:pt x="0" y="213"/>
                </a:lnTo>
                <a:lnTo>
                  <a:pt x="1042" y="0"/>
                </a:lnTo>
                <a:lnTo>
                  <a:pt x="1042" y="427"/>
                </a:lnTo>
                <a:lnTo>
                  <a:pt x="0" y="2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6" name="Line 113"/>
          <p:cNvSpPr>
            <a:spLocks noChangeShapeType="1"/>
          </p:cNvSpPr>
          <p:nvPr/>
        </p:nvSpPr>
        <p:spPr bwMode="auto">
          <a:xfrm>
            <a:off x="383743" y="6214312"/>
            <a:ext cx="95250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7" name="Rectangle 114"/>
          <p:cNvSpPr>
            <a:spLocks noChangeArrowheads="1"/>
          </p:cNvSpPr>
          <p:nvPr/>
        </p:nvSpPr>
        <p:spPr bwMode="auto">
          <a:xfrm>
            <a:off x="2212543" y="6584235"/>
            <a:ext cx="20518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Ae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Methanocella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paludicola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282164566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Freeform 115"/>
          <p:cNvSpPr>
            <a:spLocks/>
          </p:cNvSpPr>
          <p:nvPr/>
        </p:nvSpPr>
        <p:spPr bwMode="auto">
          <a:xfrm>
            <a:off x="378981" y="6427729"/>
            <a:ext cx="1828800" cy="208674"/>
          </a:xfrm>
          <a:custGeom>
            <a:avLst/>
            <a:gdLst>
              <a:gd name="T0" fmla="*/ 0 w 1152"/>
              <a:gd name="T1" fmla="*/ 0 h 132"/>
              <a:gd name="T2" fmla="*/ 0 w 1152"/>
              <a:gd name="T3" fmla="*/ 132 h 132"/>
              <a:gd name="T4" fmla="*/ 1152 w 1152"/>
              <a:gd name="T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2" h="132">
                <a:moveTo>
                  <a:pt x="0" y="0"/>
                </a:moveTo>
                <a:lnTo>
                  <a:pt x="0" y="132"/>
                </a:lnTo>
                <a:lnTo>
                  <a:pt x="1152" y="13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9" name="Line 116"/>
          <p:cNvSpPr>
            <a:spLocks noChangeShapeType="1"/>
          </p:cNvSpPr>
          <p:nvPr/>
        </p:nvSpPr>
        <p:spPr bwMode="auto">
          <a:xfrm>
            <a:off x="378981" y="6214312"/>
            <a:ext cx="0" cy="207093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0" name="Freeform 117"/>
          <p:cNvSpPr>
            <a:spLocks/>
          </p:cNvSpPr>
          <p:nvPr/>
        </p:nvSpPr>
        <p:spPr bwMode="auto">
          <a:xfrm>
            <a:off x="366281" y="6424567"/>
            <a:ext cx="12700" cy="384150"/>
          </a:xfrm>
          <a:custGeom>
            <a:avLst/>
            <a:gdLst>
              <a:gd name="T0" fmla="*/ 0 w 8"/>
              <a:gd name="T1" fmla="*/ 243 h 243"/>
              <a:gd name="T2" fmla="*/ 0 w 8"/>
              <a:gd name="T3" fmla="*/ 0 h 243"/>
              <a:gd name="T4" fmla="*/ 8 w 8"/>
              <a:gd name="T5" fmla="*/ 0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243">
                <a:moveTo>
                  <a:pt x="0" y="243"/>
                </a:moveTo>
                <a:lnTo>
                  <a:pt x="0" y="0"/>
                </a:lnTo>
                <a:lnTo>
                  <a:pt x="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1" name="Rectangle 118"/>
          <p:cNvSpPr>
            <a:spLocks noChangeArrowheads="1"/>
          </p:cNvSpPr>
          <p:nvPr/>
        </p:nvSpPr>
        <p:spPr bwMode="auto">
          <a:xfrm>
            <a:off x="2823731" y="6751806"/>
            <a:ext cx="615950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2" name="Freeform 119"/>
          <p:cNvSpPr>
            <a:spLocks/>
          </p:cNvSpPr>
          <p:nvPr/>
        </p:nvSpPr>
        <p:spPr bwMode="auto">
          <a:xfrm>
            <a:off x="2574493" y="6778681"/>
            <a:ext cx="244475" cy="39522"/>
          </a:xfrm>
          <a:custGeom>
            <a:avLst/>
            <a:gdLst>
              <a:gd name="T0" fmla="*/ 0 w 154"/>
              <a:gd name="T1" fmla="*/ 13 h 25"/>
              <a:gd name="T2" fmla="*/ 0 w 154"/>
              <a:gd name="T3" fmla="*/ 11 h 25"/>
              <a:gd name="T4" fmla="*/ 154 w 154"/>
              <a:gd name="T5" fmla="*/ 0 h 25"/>
              <a:gd name="T6" fmla="*/ 154 w 154"/>
              <a:gd name="T7" fmla="*/ 25 h 25"/>
              <a:gd name="T8" fmla="*/ 0 w 154"/>
              <a:gd name="T9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25">
                <a:moveTo>
                  <a:pt x="0" y="13"/>
                </a:moveTo>
                <a:lnTo>
                  <a:pt x="0" y="11"/>
                </a:lnTo>
                <a:lnTo>
                  <a:pt x="154" y="0"/>
                </a:lnTo>
                <a:lnTo>
                  <a:pt x="154" y="25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3" name="Line 120"/>
          <p:cNvSpPr>
            <a:spLocks noChangeShapeType="1"/>
          </p:cNvSpPr>
          <p:nvPr/>
        </p:nvSpPr>
        <p:spPr bwMode="auto">
          <a:xfrm>
            <a:off x="921906" y="6797651"/>
            <a:ext cx="1647825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4" name="Rectangle 121"/>
          <p:cNvSpPr>
            <a:spLocks noChangeArrowheads="1"/>
          </p:cNvSpPr>
          <p:nvPr/>
        </p:nvSpPr>
        <p:spPr bwMode="auto">
          <a:xfrm>
            <a:off x="2222068" y="6909893"/>
            <a:ext cx="19556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altLang="en-US" sz="900" i="1" dirty="0" err="1" smtClean="0">
                <a:solidFill>
                  <a:srgbClr val="000000"/>
                </a:solidFill>
              </a:rPr>
              <a:t>Burkholderia</a:t>
            </a:r>
            <a:r>
              <a:rPr lang="en-US" altLang="en-US" sz="900" dirty="0" smtClean="0">
                <a:solidFill>
                  <a:srgbClr val="000000"/>
                </a:solidFill>
              </a:rPr>
              <a:t> sp. BT03 420246304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Freeform 122"/>
          <p:cNvSpPr>
            <a:spLocks/>
          </p:cNvSpPr>
          <p:nvPr/>
        </p:nvSpPr>
        <p:spPr bwMode="auto">
          <a:xfrm>
            <a:off x="917143" y="6883018"/>
            <a:ext cx="1300163" cy="77462"/>
          </a:xfrm>
          <a:custGeom>
            <a:avLst/>
            <a:gdLst>
              <a:gd name="T0" fmla="*/ 0 w 819"/>
              <a:gd name="T1" fmla="*/ 0 h 49"/>
              <a:gd name="T2" fmla="*/ 0 w 819"/>
              <a:gd name="T3" fmla="*/ 49 h 49"/>
              <a:gd name="T4" fmla="*/ 819 w 819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9" h="49">
                <a:moveTo>
                  <a:pt x="0" y="0"/>
                </a:moveTo>
                <a:lnTo>
                  <a:pt x="0" y="49"/>
                </a:lnTo>
                <a:lnTo>
                  <a:pt x="819" y="4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6" name="Rectangle 123"/>
          <p:cNvSpPr>
            <a:spLocks noChangeArrowheads="1"/>
          </p:cNvSpPr>
          <p:nvPr/>
        </p:nvSpPr>
        <p:spPr bwMode="auto">
          <a:xfrm>
            <a:off x="2893581" y="7064817"/>
            <a:ext cx="276998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q4 </a:t>
            </a:r>
            <a:r>
              <a:rPr lang="en-US" sz="900" i="1" dirty="0" err="1" smtClean="0"/>
              <a:t>Bathycoccus</a:t>
            </a:r>
            <a:r>
              <a:rPr lang="en-US" sz="900" i="1" dirty="0" smtClean="0"/>
              <a:t> sp. RCC1105 </a:t>
            </a:r>
            <a:r>
              <a:rPr lang="en-US" sz="900" dirty="0" smtClean="0"/>
              <a:t>virus BpV2 </a:t>
            </a:r>
            <a:r>
              <a:rPr kumimoji="0" lang="en-US" altLang="en-US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312599211</a:t>
            </a:r>
            <a:endParaRPr kumimoji="0" lang="en-US" altLang="en-US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7" name="Freeform 124"/>
          <p:cNvSpPr>
            <a:spLocks/>
          </p:cNvSpPr>
          <p:nvPr/>
        </p:nvSpPr>
        <p:spPr bwMode="auto">
          <a:xfrm>
            <a:off x="917143" y="6960480"/>
            <a:ext cx="1971675" cy="154925"/>
          </a:xfrm>
          <a:custGeom>
            <a:avLst/>
            <a:gdLst>
              <a:gd name="T0" fmla="*/ 0 w 1242"/>
              <a:gd name="T1" fmla="*/ 0 h 98"/>
              <a:gd name="T2" fmla="*/ 0 w 1242"/>
              <a:gd name="T3" fmla="*/ 98 h 98"/>
              <a:gd name="T4" fmla="*/ 1242 w 1242"/>
              <a:gd name="T5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42" h="98">
                <a:moveTo>
                  <a:pt x="0" y="0"/>
                </a:moveTo>
                <a:lnTo>
                  <a:pt x="0" y="98"/>
                </a:lnTo>
                <a:lnTo>
                  <a:pt x="1242" y="9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8" name="Line 125"/>
          <p:cNvSpPr>
            <a:spLocks noChangeShapeType="1"/>
          </p:cNvSpPr>
          <p:nvPr/>
        </p:nvSpPr>
        <p:spPr bwMode="auto">
          <a:xfrm>
            <a:off x="917143" y="6797651"/>
            <a:ext cx="0" cy="156506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49" name="Freeform 126"/>
          <p:cNvSpPr>
            <a:spLocks/>
          </p:cNvSpPr>
          <p:nvPr/>
        </p:nvSpPr>
        <p:spPr bwMode="auto">
          <a:xfrm>
            <a:off x="585356" y="6957319"/>
            <a:ext cx="331788" cy="241872"/>
          </a:xfrm>
          <a:custGeom>
            <a:avLst/>
            <a:gdLst>
              <a:gd name="T0" fmla="*/ 0 w 209"/>
              <a:gd name="T1" fmla="*/ 153 h 153"/>
              <a:gd name="T2" fmla="*/ 0 w 209"/>
              <a:gd name="T3" fmla="*/ 0 h 153"/>
              <a:gd name="T4" fmla="*/ 209 w 209"/>
              <a:gd name="T5" fmla="*/ 0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" h="153">
                <a:moveTo>
                  <a:pt x="0" y="153"/>
                </a:moveTo>
                <a:lnTo>
                  <a:pt x="0" y="0"/>
                </a:lnTo>
                <a:lnTo>
                  <a:pt x="20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0" name="Rectangle 127"/>
          <p:cNvSpPr>
            <a:spLocks noChangeArrowheads="1"/>
          </p:cNvSpPr>
          <p:nvPr/>
        </p:nvSpPr>
        <p:spPr bwMode="auto">
          <a:xfrm>
            <a:off x="2133168" y="7232389"/>
            <a:ext cx="45561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Bacteria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1" name="Freeform 128"/>
          <p:cNvSpPr>
            <a:spLocks/>
          </p:cNvSpPr>
          <p:nvPr/>
        </p:nvSpPr>
        <p:spPr bwMode="auto">
          <a:xfrm>
            <a:off x="704418" y="7252940"/>
            <a:ext cx="1423988" cy="50588"/>
          </a:xfrm>
          <a:custGeom>
            <a:avLst/>
            <a:gdLst>
              <a:gd name="T0" fmla="*/ 0 w 897"/>
              <a:gd name="T1" fmla="*/ 17 h 32"/>
              <a:gd name="T2" fmla="*/ 0 w 897"/>
              <a:gd name="T3" fmla="*/ 15 h 32"/>
              <a:gd name="T4" fmla="*/ 897 w 897"/>
              <a:gd name="T5" fmla="*/ 0 h 32"/>
              <a:gd name="T6" fmla="*/ 897 w 897"/>
              <a:gd name="T7" fmla="*/ 32 h 32"/>
              <a:gd name="T8" fmla="*/ 0 w 897"/>
              <a:gd name="T9" fmla="*/ 1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7" h="32">
                <a:moveTo>
                  <a:pt x="0" y="17"/>
                </a:moveTo>
                <a:lnTo>
                  <a:pt x="0" y="15"/>
                </a:lnTo>
                <a:lnTo>
                  <a:pt x="897" y="0"/>
                </a:lnTo>
                <a:lnTo>
                  <a:pt x="897" y="32"/>
                </a:lnTo>
                <a:lnTo>
                  <a:pt x="0" y="1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2" name="Line 129"/>
          <p:cNvSpPr>
            <a:spLocks noChangeShapeType="1"/>
          </p:cNvSpPr>
          <p:nvPr/>
        </p:nvSpPr>
        <p:spPr bwMode="auto">
          <a:xfrm>
            <a:off x="607581" y="7278234"/>
            <a:ext cx="92075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3" name="Rectangle 130"/>
          <p:cNvSpPr>
            <a:spLocks noChangeArrowheads="1"/>
          </p:cNvSpPr>
          <p:nvPr/>
        </p:nvSpPr>
        <p:spPr bwMode="auto">
          <a:xfrm>
            <a:off x="2603068" y="7399961"/>
            <a:ext cx="609600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4" name="Freeform 131"/>
          <p:cNvSpPr>
            <a:spLocks/>
          </p:cNvSpPr>
          <p:nvPr/>
        </p:nvSpPr>
        <p:spPr bwMode="auto">
          <a:xfrm>
            <a:off x="1221943" y="7414188"/>
            <a:ext cx="1376363" cy="64815"/>
          </a:xfrm>
          <a:custGeom>
            <a:avLst/>
            <a:gdLst>
              <a:gd name="T0" fmla="*/ 0 w 867"/>
              <a:gd name="T1" fmla="*/ 22 h 41"/>
              <a:gd name="T2" fmla="*/ 0 w 867"/>
              <a:gd name="T3" fmla="*/ 20 h 41"/>
              <a:gd name="T4" fmla="*/ 867 w 867"/>
              <a:gd name="T5" fmla="*/ 0 h 41"/>
              <a:gd name="T6" fmla="*/ 867 w 867"/>
              <a:gd name="T7" fmla="*/ 41 h 41"/>
              <a:gd name="T8" fmla="*/ 0 w 867"/>
              <a:gd name="T9" fmla="*/ 22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7" h="41">
                <a:moveTo>
                  <a:pt x="0" y="22"/>
                </a:moveTo>
                <a:lnTo>
                  <a:pt x="0" y="20"/>
                </a:lnTo>
                <a:lnTo>
                  <a:pt x="867" y="0"/>
                </a:lnTo>
                <a:lnTo>
                  <a:pt x="867" y="41"/>
                </a:lnTo>
                <a:lnTo>
                  <a:pt x="0" y="2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5" name="Line 132"/>
          <p:cNvSpPr>
            <a:spLocks noChangeShapeType="1"/>
          </p:cNvSpPr>
          <p:nvPr/>
        </p:nvSpPr>
        <p:spPr bwMode="auto">
          <a:xfrm>
            <a:off x="780618" y="7447387"/>
            <a:ext cx="43656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" name="Rectangle 133"/>
          <p:cNvSpPr>
            <a:spLocks noChangeArrowheads="1"/>
          </p:cNvSpPr>
          <p:nvPr/>
        </p:nvSpPr>
        <p:spPr bwMode="auto">
          <a:xfrm>
            <a:off x="2569731" y="7569113"/>
            <a:ext cx="615950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" name="Freeform 134"/>
          <p:cNvSpPr>
            <a:spLocks/>
          </p:cNvSpPr>
          <p:nvPr/>
        </p:nvSpPr>
        <p:spPr bwMode="auto">
          <a:xfrm>
            <a:off x="1398156" y="7595988"/>
            <a:ext cx="1166813" cy="39522"/>
          </a:xfrm>
          <a:custGeom>
            <a:avLst/>
            <a:gdLst>
              <a:gd name="T0" fmla="*/ 0 w 735"/>
              <a:gd name="T1" fmla="*/ 13 h 25"/>
              <a:gd name="T2" fmla="*/ 0 w 735"/>
              <a:gd name="T3" fmla="*/ 11 h 25"/>
              <a:gd name="T4" fmla="*/ 735 w 735"/>
              <a:gd name="T5" fmla="*/ 0 h 25"/>
              <a:gd name="T6" fmla="*/ 735 w 735"/>
              <a:gd name="T7" fmla="*/ 25 h 25"/>
              <a:gd name="T8" fmla="*/ 0 w 735"/>
              <a:gd name="T9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5" h="25">
                <a:moveTo>
                  <a:pt x="0" y="13"/>
                </a:moveTo>
                <a:lnTo>
                  <a:pt x="0" y="11"/>
                </a:lnTo>
                <a:lnTo>
                  <a:pt x="735" y="0"/>
                </a:lnTo>
                <a:lnTo>
                  <a:pt x="735" y="25"/>
                </a:lnTo>
                <a:lnTo>
                  <a:pt x="0" y="1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8" name="Line 135"/>
          <p:cNvSpPr>
            <a:spLocks noChangeShapeType="1"/>
          </p:cNvSpPr>
          <p:nvPr/>
        </p:nvSpPr>
        <p:spPr bwMode="auto">
          <a:xfrm>
            <a:off x="855231" y="7614958"/>
            <a:ext cx="53816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9" name="Rectangle 136"/>
          <p:cNvSpPr>
            <a:spLocks noChangeArrowheads="1"/>
          </p:cNvSpPr>
          <p:nvPr/>
        </p:nvSpPr>
        <p:spPr bwMode="auto">
          <a:xfrm>
            <a:off x="2726893" y="7738266"/>
            <a:ext cx="45561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Bacteria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0" name="Freeform 137"/>
          <p:cNvSpPr>
            <a:spLocks/>
          </p:cNvSpPr>
          <p:nvPr/>
        </p:nvSpPr>
        <p:spPr bwMode="auto">
          <a:xfrm>
            <a:off x="1140981" y="7706648"/>
            <a:ext cx="1581150" cy="154925"/>
          </a:xfrm>
          <a:custGeom>
            <a:avLst/>
            <a:gdLst>
              <a:gd name="T0" fmla="*/ 0 w 996"/>
              <a:gd name="T1" fmla="*/ 50 h 98"/>
              <a:gd name="T2" fmla="*/ 0 w 996"/>
              <a:gd name="T3" fmla="*/ 48 h 98"/>
              <a:gd name="T4" fmla="*/ 996 w 996"/>
              <a:gd name="T5" fmla="*/ 0 h 98"/>
              <a:gd name="T6" fmla="*/ 996 w 996"/>
              <a:gd name="T7" fmla="*/ 98 h 98"/>
              <a:gd name="T8" fmla="*/ 0 w 996"/>
              <a:gd name="T9" fmla="*/ 5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96" h="98">
                <a:moveTo>
                  <a:pt x="0" y="50"/>
                </a:moveTo>
                <a:lnTo>
                  <a:pt x="0" y="48"/>
                </a:lnTo>
                <a:lnTo>
                  <a:pt x="996" y="0"/>
                </a:lnTo>
                <a:lnTo>
                  <a:pt x="996" y="98"/>
                </a:lnTo>
                <a:lnTo>
                  <a:pt x="0" y="5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1" name="Line 138"/>
          <p:cNvSpPr>
            <a:spLocks noChangeShapeType="1"/>
          </p:cNvSpPr>
          <p:nvPr/>
        </p:nvSpPr>
        <p:spPr bwMode="auto">
          <a:xfrm>
            <a:off x="979056" y="7784111"/>
            <a:ext cx="15716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2" name="Rectangle 139"/>
          <p:cNvSpPr>
            <a:spLocks noChangeArrowheads="1"/>
          </p:cNvSpPr>
          <p:nvPr/>
        </p:nvSpPr>
        <p:spPr bwMode="auto">
          <a:xfrm>
            <a:off x="2283981" y="7894771"/>
            <a:ext cx="18787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Plasmodium </a:t>
            </a:r>
            <a:r>
              <a:rPr lang="en-US" sz="900" i="1" dirty="0" err="1" smtClean="0"/>
              <a:t>chabaudi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70939135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Freeform 140"/>
          <p:cNvSpPr>
            <a:spLocks/>
          </p:cNvSpPr>
          <p:nvPr/>
        </p:nvSpPr>
        <p:spPr bwMode="auto">
          <a:xfrm>
            <a:off x="1161618" y="7946940"/>
            <a:ext cx="1117600" cy="183380"/>
          </a:xfrm>
          <a:custGeom>
            <a:avLst/>
            <a:gdLst>
              <a:gd name="T0" fmla="*/ 0 w 704"/>
              <a:gd name="T1" fmla="*/ 116 h 116"/>
              <a:gd name="T2" fmla="*/ 0 w 704"/>
              <a:gd name="T3" fmla="*/ 0 h 116"/>
              <a:gd name="T4" fmla="*/ 704 w 704"/>
              <a:gd name="T5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04" h="116">
                <a:moveTo>
                  <a:pt x="0" y="116"/>
                </a:moveTo>
                <a:lnTo>
                  <a:pt x="0" y="0"/>
                </a:lnTo>
                <a:lnTo>
                  <a:pt x="70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4" name="Rectangle 141"/>
          <p:cNvSpPr>
            <a:spLocks noChangeArrowheads="1"/>
          </p:cNvSpPr>
          <p:nvPr/>
        </p:nvSpPr>
        <p:spPr bwMode="auto">
          <a:xfrm>
            <a:off x="2517343" y="8051277"/>
            <a:ext cx="22377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Bv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Chlamydophila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pneumoniae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384449913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" name="Freeform 142"/>
          <p:cNvSpPr>
            <a:spLocks/>
          </p:cNvSpPr>
          <p:nvPr/>
        </p:nvSpPr>
        <p:spPr bwMode="auto">
          <a:xfrm>
            <a:off x="1264806" y="8101864"/>
            <a:ext cx="1247775" cy="214998"/>
          </a:xfrm>
          <a:custGeom>
            <a:avLst/>
            <a:gdLst>
              <a:gd name="T0" fmla="*/ 0 w 786"/>
              <a:gd name="T1" fmla="*/ 136 h 136"/>
              <a:gd name="T2" fmla="*/ 0 w 786"/>
              <a:gd name="T3" fmla="*/ 0 h 136"/>
              <a:gd name="T4" fmla="*/ 786 w 786"/>
              <a:gd name="T5" fmla="*/ 0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6" h="136">
                <a:moveTo>
                  <a:pt x="0" y="136"/>
                </a:moveTo>
                <a:lnTo>
                  <a:pt x="0" y="0"/>
                </a:lnTo>
                <a:lnTo>
                  <a:pt x="78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" name="Rectangle 143"/>
          <p:cNvSpPr>
            <a:spLocks noChangeArrowheads="1"/>
          </p:cNvSpPr>
          <p:nvPr/>
        </p:nvSpPr>
        <p:spPr bwMode="auto">
          <a:xfrm>
            <a:off x="2609418" y="8206201"/>
            <a:ext cx="20005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Oscillatoria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nigro-viridis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428316452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7" name="Freeform 144"/>
          <p:cNvSpPr>
            <a:spLocks/>
          </p:cNvSpPr>
          <p:nvPr/>
        </p:nvSpPr>
        <p:spPr bwMode="auto">
          <a:xfrm>
            <a:off x="1814081" y="8258370"/>
            <a:ext cx="790575" cy="74301"/>
          </a:xfrm>
          <a:custGeom>
            <a:avLst/>
            <a:gdLst>
              <a:gd name="T0" fmla="*/ 0 w 498"/>
              <a:gd name="T1" fmla="*/ 47 h 47"/>
              <a:gd name="T2" fmla="*/ 0 w 498"/>
              <a:gd name="T3" fmla="*/ 0 h 47"/>
              <a:gd name="T4" fmla="*/ 498 w 498"/>
              <a:gd name="T5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8" h="47">
                <a:moveTo>
                  <a:pt x="0" y="47"/>
                </a:moveTo>
                <a:lnTo>
                  <a:pt x="0" y="0"/>
                </a:lnTo>
                <a:lnTo>
                  <a:pt x="49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8" name="Rectangle 145"/>
          <p:cNvSpPr>
            <a:spLocks noChangeArrowheads="1"/>
          </p:cNvSpPr>
          <p:nvPr/>
        </p:nvSpPr>
        <p:spPr bwMode="auto">
          <a:xfrm>
            <a:off x="2460193" y="8362707"/>
            <a:ext cx="25808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Synechococcus</a:t>
            </a:r>
            <a:r>
              <a:rPr lang="en-US" sz="900" i="1" dirty="0" smtClean="0"/>
              <a:t> </a:t>
            </a:r>
            <a:r>
              <a:rPr lang="en-US" sz="900" dirty="0" smtClean="0"/>
              <a:t>sp. JA-2-3B'a(2-13)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86610173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9" name="Freeform 146"/>
          <p:cNvSpPr>
            <a:spLocks/>
          </p:cNvSpPr>
          <p:nvPr/>
        </p:nvSpPr>
        <p:spPr bwMode="auto">
          <a:xfrm>
            <a:off x="1814081" y="8338994"/>
            <a:ext cx="641350" cy="74301"/>
          </a:xfrm>
          <a:custGeom>
            <a:avLst/>
            <a:gdLst>
              <a:gd name="T0" fmla="*/ 0 w 404"/>
              <a:gd name="T1" fmla="*/ 0 h 47"/>
              <a:gd name="T2" fmla="*/ 0 w 404"/>
              <a:gd name="T3" fmla="*/ 47 h 47"/>
              <a:gd name="T4" fmla="*/ 404 w 404"/>
              <a:gd name="T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4" h="47">
                <a:moveTo>
                  <a:pt x="0" y="0"/>
                </a:moveTo>
                <a:lnTo>
                  <a:pt x="0" y="47"/>
                </a:lnTo>
                <a:lnTo>
                  <a:pt x="404" y="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0" name="Freeform 147"/>
          <p:cNvSpPr>
            <a:spLocks/>
          </p:cNvSpPr>
          <p:nvPr/>
        </p:nvSpPr>
        <p:spPr bwMode="auto">
          <a:xfrm>
            <a:off x="1585481" y="8335832"/>
            <a:ext cx="228600" cy="197608"/>
          </a:xfrm>
          <a:custGeom>
            <a:avLst/>
            <a:gdLst>
              <a:gd name="T0" fmla="*/ 0 w 144"/>
              <a:gd name="T1" fmla="*/ 125 h 125"/>
              <a:gd name="T2" fmla="*/ 0 w 144"/>
              <a:gd name="T3" fmla="*/ 0 h 125"/>
              <a:gd name="T4" fmla="*/ 144 w 144"/>
              <a:gd name="T5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125">
                <a:moveTo>
                  <a:pt x="0" y="125"/>
                </a:moveTo>
                <a:lnTo>
                  <a:pt x="0" y="0"/>
                </a:lnTo>
                <a:lnTo>
                  <a:pt x="14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1" name="Rectangle 148"/>
          <p:cNvSpPr>
            <a:spLocks noChangeArrowheads="1"/>
          </p:cNvSpPr>
          <p:nvPr/>
        </p:nvSpPr>
        <p:spPr bwMode="auto">
          <a:xfrm>
            <a:off x="3566681" y="8528698"/>
            <a:ext cx="107156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Marseillevirus family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2" name="Freeform 149"/>
          <p:cNvSpPr>
            <a:spLocks/>
          </p:cNvSpPr>
          <p:nvPr/>
        </p:nvSpPr>
        <p:spPr bwMode="auto">
          <a:xfrm>
            <a:off x="3236481" y="8563477"/>
            <a:ext cx="325438" cy="25294"/>
          </a:xfrm>
          <a:custGeom>
            <a:avLst/>
            <a:gdLst>
              <a:gd name="T0" fmla="*/ 0 w 205"/>
              <a:gd name="T1" fmla="*/ 9 h 16"/>
              <a:gd name="T2" fmla="*/ 0 w 205"/>
              <a:gd name="T3" fmla="*/ 7 h 16"/>
              <a:gd name="T4" fmla="*/ 205 w 205"/>
              <a:gd name="T5" fmla="*/ 0 h 16"/>
              <a:gd name="T6" fmla="*/ 205 w 205"/>
              <a:gd name="T7" fmla="*/ 16 h 16"/>
              <a:gd name="T8" fmla="*/ 0 w 205"/>
              <a:gd name="T9" fmla="*/ 9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5" h="16">
                <a:moveTo>
                  <a:pt x="0" y="9"/>
                </a:moveTo>
                <a:lnTo>
                  <a:pt x="0" y="7"/>
                </a:lnTo>
                <a:lnTo>
                  <a:pt x="205" y="0"/>
                </a:lnTo>
                <a:lnTo>
                  <a:pt x="205" y="16"/>
                </a:lnTo>
                <a:lnTo>
                  <a:pt x="0" y="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3" name="Line 150"/>
          <p:cNvSpPr>
            <a:spLocks noChangeShapeType="1"/>
          </p:cNvSpPr>
          <p:nvPr/>
        </p:nvSpPr>
        <p:spPr bwMode="auto">
          <a:xfrm>
            <a:off x="2085543" y="8576124"/>
            <a:ext cx="1146175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4" name="Rectangle 151"/>
          <p:cNvSpPr>
            <a:spLocks noChangeArrowheads="1"/>
          </p:cNvSpPr>
          <p:nvPr/>
        </p:nvSpPr>
        <p:spPr bwMode="auto">
          <a:xfrm>
            <a:off x="3865131" y="8686784"/>
            <a:ext cx="19171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c1 </a:t>
            </a:r>
            <a:r>
              <a:rPr lang="en-US" sz="900" dirty="0" smtClean="0"/>
              <a:t>African swine fever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9628209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Freeform 152"/>
          <p:cNvSpPr>
            <a:spLocks/>
          </p:cNvSpPr>
          <p:nvPr/>
        </p:nvSpPr>
        <p:spPr bwMode="auto">
          <a:xfrm>
            <a:off x="2080781" y="8659909"/>
            <a:ext cx="1779588" cy="77462"/>
          </a:xfrm>
          <a:custGeom>
            <a:avLst/>
            <a:gdLst>
              <a:gd name="T0" fmla="*/ 0 w 1121"/>
              <a:gd name="T1" fmla="*/ 0 h 49"/>
              <a:gd name="T2" fmla="*/ 0 w 1121"/>
              <a:gd name="T3" fmla="*/ 49 h 49"/>
              <a:gd name="T4" fmla="*/ 1121 w 1121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1" h="49">
                <a:moveTo>
                  <a:pt x="0" y="0"/>
                </a:moveTo>
                <a:lnTo>
                  <a:pt x="0" y="49"/>
                </a:lnTo>
                <a:lnTo>
                  <a:pt x="1121" y="4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6" name="Rectangle 153"/>
          <p:cNvSpPr>
            <a:spLocks noChangeArrowheads="1"/>
          </p:cNvSpPr>
          <p:nvPr/>
        </p:nvSpPr>
        <p:spPr bwMode="auto">
          <a:xfrm>
            <a:off x="3431743" y="8854356"/>
            <a:ext cx="1122363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extended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7" name="Freeform 154"/>
          <p:cNvSpPr>
            <a:spLocks/>
          </p:cNvSpPr>
          <p:nvPr/>
        </p:nvSpPr>
        <p:spPr bwMode="auto">
          <a:xfrm>
            <a:off x="2161743" y="8854356"/>
            <a:ext cx="1265238" cy="91690"/>
          </a:xfrm>
          <a:custGeom>
            <a:avLst/>
            <a:gdLst>
              <a:gd name="T0" fmla="*/ 0 w 797"/>
              <a:gd name="T1" fmla="*/ 30 h 58"/>
              <a:gd name="T2" fmla="*/ 0 w 797"/>
              <a:gd name="T3" fmla="*/ 28 h 58"/>
              <a:gd name="T4" fmla="*/ 797 w 797"/>
              <a:gd name="T5" fmla="*/ 0 h 58"/>
              <a:gd name="T6" fmla="*/ 797 w 797"/>
              <a:gd name="T7" fmla="*/ 58 h 58"/>
              <a:gd name="T8" fmla="*/ 0 w 797"/>
              <a:gd name="T9" fmla="*/ 3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7" h="58">
                <a:moveTo>
                  <a:pt x="0" y="30"/>
                </a:moveTo>
                <a:lnTo>
                  <a:pt x="0" y="28"/>
                </a:lnTo>
                <a:lnTo>
                  <a:pt x="797" y="0"/>
                </a:lnTo>
                <a:lnTo>
                  <a:pt x="797" y="58"/>
                </a:lnTo>
                <a:lnTo>
                  <a:pt x="0" y="3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8" name="Line 155"/>
          <p:cNvSpPr>
            <a:spLocks noChangeShapeType="1"/>
          </p:cNvSpPr>
          <p:nvPr/>
        </p:nvSpPr>
        <p:spPr bwMode="auto">
          <a:xfrm>
            <a:off x="2085543" y="8900201"/>
            <a:ext cx="71438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79" name="Line 156"/>
          <p:cNvSpPr>
            <a:spLocks noChangeShapeType="1"/>
          </p:cNvSpPr>
          <p:nvPr/>
        </p:nvSpPr>
        <p:spPr bwMode="auto">
          <a:xfrm>
            <a:off x="2080781" y="8576124"/>
            <a:ext cx="0" cy="158086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0" name="Line 157"/>
          <p:cNvSpPr>
            <a:spLocks noChangeShapeType="1"/>
          </p:cNvSpPr>
          <p:nvPr/>
        </p:nvSpPr>
        <p:spPr bwMode="auto">
          <a:xfrm>
            <a:off x="2080781" y="8740534"/>
            <a:ext cx="0" cy="159667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1" name="Freeform 158"/>
          <p:cNvSpPr>
            <a:spLocks/>
          </p:cNvSpPr>
          <p:nvPr/>
        </p:nvSpPr>
        <p:spPr bwMode="auto">
          <a:xfrm>
            <a:off x="1585481" y="8539764"/>
            <a:ext cx="495300" cy="197608"/>
          </a:xfrm>
          <a:custGeom>
            <a:avLst/>
            <a:gdLst>
              <a:gd name="T0" fmla="*/ 0 w 312"/>
              <a:gd name="T1" fmla="*/ 0 h 125"/>
              <a:gd name="T2" fmla="*/ 0 w 312"/>
              <a:gd name="T3" fmla="*/ 125 h 125"/>
              <a:gd name="T4" fmla="*/ 312 w 312"/>
              <a:gd name="T5" fmla="*/ 12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2" h="125">
                <a:moveTo>
                  <a:pt x="0" y="0"/>
                </a:moveTo>
                <a:lnTo>
                  <a:pt x="0" y="125"/>
                </a:lnTo>
                <a:lnTo>
                  <a:pt x="312" y="12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2" name="Freeform 159"/>
          <p:cNvSpPr>
            <a:spLocks/>
          </p:cNvSpPr>
          <p:nvPr/>
        </p:nvSpPr>
        <p:spPr bwMode="auto">
          <a:xfrm>
            <a:off x="1264806" y="8323185"/>
            <a:ext cx="320675" cy="213417"/>
          </a:xfrm>
          <a:custGeom>
            <a:avLst/>
            <a:gdLst>
              <a:gd name="T0" fmla="*/ 0 w 202"/>
              <a:gd name="T1" fmla="*/ 0 h 135"/>
              <a:gd name="T2" fmla="*/ 0 w 202"/>
              <a:gd name="T3" fmla="*/ 135 h 135"/>
              <a:gd name="T4" fmla="*/ 202 w 202"/>
              <a:gd name="T5" fmla="*/ 13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" h="135">
                <a:moveTo>
                  <a:pt x="0" y="0"/>
                </a:moveTo>
                <a:lnTo>
                  <a:pt x="0" y="135"/>
                </a:lnTo>
                <a:lnTo>
                  <a:pt x="202" y="13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3" name="Freeform 160"/>
          <p:cNvSpPr>
            <a:spLocks/>
          </p:cNvSpPr>
          <p:nvPr/>
        </p:nvSpPr>
        <p:spPr bwMode="auto">
          <a:xfrm>
            <a:off x="1161618" y="8136643"/>
            <a:ext cx="103188" cy="183380"/>
          </a:xfrm>
          <a:custGeom>
            <a:avLst/>
            <a:gdLst>
              <a:gd name="T0" fmla="*/ 0 w 65"/>
              <a:gd name="T1" fmla="*/ 0 h 116"/>
              <a:gd name="T2" fmla="*/ 0 w 65"/>
              <a:gd name="T3" fmla="*/ 116 h 116"/>
              <a:gd name="T4" fmla="*/ 65 w 65"/>
              <a:gd name="T5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116">
                <a:moveTo>
                  <a:pt x="0" y="0"/>
                </a:moveTo>
                <a:lnTo>
                  <a:pt x="0" y="116"/>
                </a:lnTo>
                <a:lnTo>
                  <a:pt x="65" y="11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4" name="Freeform 161"/>
          <p:cNvSpPr>
            <a:spLocks/>
          </p:cNvSpPr>
          <p:nvPr/>
        </p:nvSpPr>
        <p:spPr bwMode="auto">
          <a:xfrm>
            <a:off x="974293" y="7961167"/>
            <a:ext cx="187325" cy="172314"/>
          </a:xfrm>
          <a:custGeom>
            <a:avLst/>
            <a:gdLst>
              <a:gd name="T0" fmla="*/ 0 w 118"/>
              <a:gd name="T1" fmla="*/ 0 h 109"/>
              <a:gd name="T2" fmla="*/ 0 w 118"/>
              <a:gd name="T3" fmla="*/ 109 h 109"/>
              <a:gd name="T4" fmla="*/ 118 w 118"/>
              <a:gd name="T5" fmla="*/ 109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8" h="109">
                <a:moveTo>
                  <a:pt x="0" y="0"/>
                </a:moveTo>
                <a:lnTo>
                  <a:pt x="0" y="109"/>
                </a:lnTo>
                <a:lnTo>
                  <a:pt x="118" y="10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5" name="Line 162"/>
          <p:cNvSpPr>
            <a:spLocks noChangeShapeType="1"/>
          </p:cNvSpPr>
          <p:nvPr/>
        </p:nvSpPr>
        <p:spPr bwMode="auto">
          <a:xfrm>
            <a:off x="974293" y="7784111"/>
            <a:ext cx="0" cy="170733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6" name="Freeform 163"/>
          <p:cNvSpPr>
            <a:spLocks/>
          </p:cNvSpPr>
          <p:nvPr/>
        </p:nvSpPr>
        <p:spPr bwMode="auto">
          <a:xfrm>
            <a:off x="850468" y="7788853"/>
            <a:ext cx="123825" cy="169152"/>
          </a:xfrm>
          <a:custGeom>
            <a:avLst/>
            <a:gdLst>
              <a:gd name="T0" fmla="*/ 0 w 78"/>
              <a:gd name="T1" fmla="*/ 0 h 107"/>
              <a:gd name="T2" fmla="*/ 0 w 78"/>
              <a:gd name="T3" fmla="*/ 107 h 107"/>
              <a:gd name="T4" fmla="*/ 78 w 78"/>
              <a:gd name="T5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107">
                <a:moveTo>
                  <a:pt x="0" y="0"/>
                </a:moveTo>
                <a:lnTo>
                  <a:pt x="0" y="107"/>
                </a:lnTo>
                <a:lnTo>
                  <a:pt x="78" y="10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7" name="Line 164"/>
          <p:cNvSpPr>
            <a:spLocks noChangeShapeType="1"/>
          </p:cNvSpPr>
          <p:nvPr/>
        </p:nvSpPr>
        <p:spPr bwMode="auto">
          <a:xfrm>
            <a:off x="850468" y="7614958"/>
            <a:ext cx="0" cy="167572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8" name="Freeform 165"/>
          <p:cNvSpPr>
            <a:spLocks/>
          </p:cNvSpPr>
          <p:nvPr/>
        </p:nvSpPr>
        <p:spPr bwMode="auto">
          <a:xfrm>
            <a:off x="775856" y="7618120"/>
            <a:ext cx="74613" cy="167572"/>
          </a:xfrm>
          <a:custGeom>
            <a:avLst/>
            <a:gdLst>
              <a:gd name="T0" fmla="*/ 0 w 47"/>
              <a:gd name="T1" fmla="*/ 0 h 106"/>
              <a:gd name="T2" fmla="*/ 0 w 47"/>
              <a:gd name="T3" fmla="*/ 106 h 106"/>
              <a:gd name="T4" fmla="*/ 47 w 47"/>
              <a:gd name="T5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" h="106">
                <a:moveTo>
                  <a:pt x="0" y="0"/>
                </a:moveTo>
                <a:lnTo>
                  <a:pt x="0" y="106"/>
                </a:lnTo>
                <a:lnTo>
                  <a:pt x="47" y="10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9" name="Line 166"/>
          <p:cNvSpPr>
            <a:spLocks noChangeShapeType="1"/>
          </p:cNvSpPr>
          <p:nvPr/>
        </p:nvSpPr>
        <p:spPr bwMode="auto">
          <a:xfrm>
            <a:off x="775856" y="7447387"/>
            <a:ext cx="0" cy="16441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0" name="Freeform 167"/>
          <p:cNvSpPr>
            <a:spLocks/>
          </p:cNvSpPr>
          <p:nvPr/>
        </p:nvSpPr>
        <p:spPr bwMode="auto">
          <a:xfrm>
            <a:off x="602818" y="7450548"/>
            <a:ext cx="173038" cy="164410"/>
          </a:xfrm>
          <a:custGeom>
            <a:avLst/>
            <a:gdLst>
              <a:gd name="T0" fmla="*/ 0 w 109"/>
              <a:gd name="T1" fmla="*/ 0 h 104"/>
              <a:gd name="T2" fmla="*/ 0 w 109"/>
              <a:gd name="T3" fmla="*/ 104 h 104"/>
              <a:gd name="T4" fmla="*/ 109 w 109"/>
              <a:gd name="T5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104">
                <a:moveTo>
                  <a:pt x="0" y="0"/>
                </a:moveTo>
                <a:lnTo>
                  <a:pt x="0" y="104"/>
                </a:lnTo>
                <a:lnTo>
                  <a:pt x="109" y="104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1" name="Line 168"/>
          <p:cNvSpPr>
            <a:spLocks noChangeShapeType="1"/>
          </p:cNvSpPr>
          <p:nvPr/>
        </p:nvSpPr>
        <p:spPr bwMode="auto">
          <a:xfrm>
            <a:off x="602818" y="7278234"/>
            <a:ext cx="0" cy="165991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2" name="Freeform 169"/>
          <p:cNvSpPr>
            <a:spLocks/>
          </p:cNvSpPr>
          <p:nvPr/>
        </p:nvSpPr>
        <p:spPr bwMode="auto">
          <a:xfrm>
            <a:off x="585356" y="7205514"/>
            <a:ext cx="17463" cy="241872"/>
          </a:xfrm>
          <a:custGeom>
            <a:avLst/>
            <a:gdLst>
              <a:gd name="T0" fmla="*/ 0 w 11"/>
              <a:gd name="T1" fmla="*/ 0 h 153"/>
              <a:gd name="T2" fmla="*/ 0 w 11"/>
              <a:gd name="T3" fmla="*/ 153 h 153"/>
              <a:gd name="T4" fmla="*/ 11 w 11"/>
              <a:gd name="T5" fmla="*/ 153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53">
                <a:moveTo>
                  <a:pt x="0" y="0"/>
                </a:moveTo>
                <a:lnTo>
                  <a:pt x="0" y="153"/>
                </a:lnTo>
                <a:lnTo>
                  <a:pt x="11" y="15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3" name="Freeform 170"/>
          <p:cNvSpPr>
            <a:spLocks/>
          </p:cNvSpPr>
          <p:nvPr/>
        </p:nvSpPr>
        <p:spPr bwMode="auto">
          <a:xfrm>
            <a:off x="366281" y="6816622"/>
            <a:ext cx="219075" cy="385731"/>
          </a:xfrm>
          <a:custGeom>
            <a:avLst/>
            <a:gdLst>
              <a:gd name="T0" fmla="*/ 0 w 138"/>
              <a:gd name="T1" fmla="*/ 0 h 244"/>
              <a:gd name="T2" fmla="*/ 0 w 138"/>
              <a:gd name="T3" fmla="*/ 244 h 244"/>
              <a:gd name="T4" fmla="*/ 138 w 138"/>
              <a:gd name="T5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8" h="244">
                <a:moveTo>
                  <a:pt x="0" y="0"/>
                </a:moveTo>
                <a:lnTo>
                  <a:pt x="0" y="244"/>
                </a:lnTo>
                <a:lnTo>
                  <a:pt x="138" y="244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4" name="Freeform 171"/>
          <p:cNvSpPr>
            <a:spLocks/>
          </p:cNvSpPr>
          <p:nvPr/>
        </p:nvSpPr>
        <p:spPr bwMode="auto">
          <a:xfrm>
            <a:off x="336118" y="5106126"/>
            <a:ext cx="30163" cy="1705753"/>
          </a:xfrm>
          <a:custGeom>
            <a:avLst/>
            <a:gdLst>
              <a:gd name="T0" fmla="*/ 0 w 19"/>
              <a:gd name="T1" fmla="*/ 0 h 1079"/>
              <a:gd name="T2" fmla="*/ 0 w 19"/>
              <a:gd name="T3" fmla="*/ 1079 h 1079"/>
              <a:gd name="T4" fmla="*/ 19 w 19"/>
              <a:gd name="T5" fmla="*/ 1079 h 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1079">
                <a:moveTo>
                  <a:pt x="0" y="0"/>
                </a:moveTo>
                <a:lnTo>
                  <a:pt x="0" y="1079"/>
                </a:lnTo>
                <a:lnTo>
                  <a:pt x="19" y="107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5" name="Rectangle 172"/>
          <p:cNvSpPr>
            <a:spLocks noChangeArrowheads="1"/>
          </p:cNvSpPr>
          <p:nvPr/>
        </p:nvSpPr>
        <p:spPr bwMode="auto">
          <a:xfrm>
            <a:off x="345645" y="608772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6" name="Rectangle 173"/>
          <p:cNvSpPr>
            <a:spLocks noChangeArrowheads="1"/>
          </p:cNvSpPr>
          <p:nvPr/>
        </p:nvSpPr>
        <p:spPr bwMode="auto">
          <a:xfrm>
            <a:off x="266270" y="629797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7" name="Rectangle 174"/>
          <p:cNvSpPr>
            <a:spLocks noChangeArrowheads="1"/>
          </p:cNvSpPr>
          <p:nvPr/>
        </p:nvSpPr>
        <p:spPr bwMode="auto">
          <a:xfrm>
            <a:off x="983818" y="765751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8" name="Rectangle 175"/>
          <p:cNvSpPr>
            <a:spLocks noChangeArrowheads="1"/>
          </p:cNvSpPr>
          <p:nvPr/>
        </p:nvSpPr>
        <p:spPr bwMode="auto">
          <a:xfrm>
            <a:off x="1595005" y="819971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9" name="Rectangle 176"/>
          <p:cNvSpPr>
            <a:spLocks noChangeArrowheads="1"/>
          </p:cNvSpPr>
          <p:nvPr/>
        </p:nvSpPr>
        <p:spPr bwMode="auto">
          <a:xfrm>
            <a:off x="1909321" y="88953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0" name="Rectangle 177"/>
          <p:cNvSpPr>
            <a:spLocks noChangeArrowheads="1"/>
          </p:cNvSpPr>
          <p:nvPr/>
        </p:nvSpPr>
        <p:spPr bwMode="auto">
          <a:xfrm>
            <a:off x="3079318" y="855907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1" name="Rectangle 178"/>
          <p:cNvSpPr>
            <a:spLocks noChangeArrowheads="1"/>
          </p:cNvSpPr>
          <p:nvPr/>
        </p:nvSpPr>
        <p:spPr bwMode="auto">
          <a:xfrm>
            <a:off x="1828358" y="873250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2" name="Rectangle 179"/>
          <p:cNvSpPr>
            <a:spLocks noChangeArrowheads="1"/>
          </p:cNvSpPr>
          <p:nvPr/>
        </p:nvSpPr>
        <p:spPr bwMode="auto">
          <a:xfrm>
            <a:off x="1333058" y="85317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3" name="Rectangle 180"/>
          <p:cNvSpPr>
            <a:spLocks noChangeArrowheads="1"/>
          </p:cNvSpPr>
          <p:nvPr/>
        </p:nvSpPr>
        <p:spPr bwMode="auto">
          <a:xfrm>
            <a:off x="1012383" y="831357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4" name="Rectangle 181"/>
          <p:cNvSpPr>
            <a:spLocks noChangeArrowheads="1"/>
          </p:cNvSpPr>
          <p:nvPr/>
        </p:nvSpPr>
        <p:spPr bwMode="auto">
          <a:xfrm>
            <a:off x="909196" y="81270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" name="Rectangle 182"/>
          <p:cNvSpPr>
            <a:spLocks noChangeArrowheads="1"/>
          </p:cNvSpPr>
          <p:nvPr/>
        </p:nvSpPr>
        <p:spPr bwMode="auto">
          <a:xfrm>
            <a:off x="721871" y="79531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" name="Rectangle 183"/>
          <p:cNvSpPr>
            <a:spLocks noChangeArrowheads="1"/>
          </p:cNvSpPr>
          <p:nvPr/>
        </p:nvSpPr>
        <p:spPr bwMode="auto">
          <a:xfrm>
            <a:off x="1240993" y="748836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8" name="Rectangle 184"/>
          <p:cNvSpPr>
            <a:spLocks noChangeArrowheads="1"/>
          </p:cNvSpPr>
          <p:nvPr/>
        </p:nvSpPr>
        <p:spPr bwMode="auto">
          <a:xfrm>
            <a:off x="598046" y="778082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9" name="Rectangle 185"/>
          <p:cNvSpPr>
            <a:spLocks noChangeArrowheads="1"/>
          </p:cNvSpPr>
          <p:nvPr/>
        </p:nvSpPr>
        <p:spPr bwMode="auto">
          <a:xfrm>
            <a:off x="1064781" y="731921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0" name="Rectangle 186"/>
          <p:cNvSpPr>
            <a:spLocks noChangeArrowheads="1"/>
          </p:cNvSpPr>
          <p:nvPr/>
        </p:nvSpPr>
        <p:spPr bwMode="auto">
          <a:xfrm>
            <a:off x="523433" y="761009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1" name="Rectangle 187"/>
          <p:cNvSpPr>
            <a:spLocks noChangeArrowheads="1"/>
          </p:cNvSpPr>
          <p:nvPr/>
        </p:nvSpPr>
        <p:spPr bwMode="auto">
          <a:xfrm>
            <a:off x="609168" y="713259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2" name="Rectangle 188"/>
          <p:cNvSpPr>
            <a:spLocks noChangeArrowheads="1"/>
          </p:cNvSpPr>
          <p:nvPr/>
        </p:nvSpPr>
        <p:spPr bwMode="auto">
          <a:xfrm>
            <a:off x="371033" y="74409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3" name="Rectangle 189"/>
          <p:cNvSpPr>
            <a:spLocks noChangeArrowheads="1"/>
          </p:cNvSpPr>
          <p:nvPr/>
        </p:nvSpPr>
        <p:spPr bwMode="auto">
          <a:xfrm>
            <a:off x="2417331" y="669963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4" name="Rectangle 190"/>
          <p:cNvSpPr>
            <a:spLocks noChangeArrowheads="1"/>
          </p:cNvSpPr>
          <p:nvPr/>
        </p:nvSpPr>
        <p:spPr bwMode="auto">
          <a:xfrm>
            <a:off x="679017" y="682596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5" name="Rectangle 191"/>
          <p:cNvSpPr>
            <a:spLocks noChangeArrowheads="1"/>
          </p:cNvSpPr>
          <p:nvPr/>
        </p:nvSpPr>
        <p:spPr bwMode="auto">
          <a:xfrm>
            <a:off x="332933" y="719590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6" name="Rectangle 192"/>
          <p:cNvSpPr>
            <a:spLocks noChangeArrowheads="1"/>
          </p:cNvSpPr>
          <p:nvPr/>
        </p:nvSpPr>
        <p:spPr bwMode="auto">
          <a:xfrm>
            <a:off x="836180" y="351880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7" name="Rectangle 193"/>
          <p:cNvSpPr>
            <a:spLocks noChangeArrowheads="1"/>
          </p:cNvSpPr>
          <p:nvPr/>
        </p:nvSpPr>
        <p:spPr bwMode="auto">
          <a:xfrm>
            <a:off x="960006" y="389956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8" name="Rectangle 194"/>
          <p:cNvSpPr>
            <a:spLocks noChangeArrowheads="1"/>
          </p:cNvSpPr>
          <p:nvPr/>
        </p:nvSpPr>
        <p:spPr bwMode="auto">
          <a:xfrm>
            <a:off x="2793568" y="4225585"/>
            <a:ext cx="128588" cy="13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99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9" name="Rectangle 195"/>
          <p:cNvSpPr>
            <a:spLocks noChangeArrowheads="1"/>
          </p:cNvSpPr>
          <p:nvPr/>
        </p:nvSpPr>
        <p:spPr bwMode="auto">
          <a:xfrm>
            <a:off x="628216" y="380021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0" name="Rectangle 196"/>
          <p:cNvSpPr>
            <a:spLocks noChangeArrowheads="1"/>
          </p:cNvSpPr>
          <p:nvPr/>
        </p:nvSpPr>
        <p:spPr bwMode="auto">
          <a:xfrm>
            <a:off x="885393" y="43947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1" name="Rectangle 197"/>
          <p:cNvSpPr>
            <a:spLocks noChangeArrowheads="1"/>
          </p:cNvSpPr>
          <p:nvPr/>
        </p:nvSpPr>
        <p:spPr bwMode="auto">
          <a:xfrm>
            <a:off x="604406" y="402153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2" name="Rectangle 198"/>
          <p:cNvSpPr>
            <a:spLocks noChangeArrowheads="1"/>
          </p:cNvSpPr>
          <p:nvPr/>
        </p:nvSpPr>
        <p:spPr bwMode="auto">
          <a:xfrm>
            <a:off x="528207" y="433346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3" name="Rectangle 199"/>
          <p:cNvSpPr>
            <a:spLocks noChangeArrowheads="1"/>
          </p:cNvSpPr>
          <p:nvPr/>
        </p:nvSpPr>
        <p:spPr bwMode="auto">
          <a:xfrm>
            <a:off x="783793" y="479139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4" name="Rectangle 200"/>
          <p:cNvSpPr>
            <a:spLocks noChangeArrowheads="1"/>
          </p:cNvSpPr>
          <p:nvPr/>
        </p:nvSpPr>
        <p:spPr bwMode="auto">
          <a:xfrm>
            <a:off x="1750580" y="566197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5" name="Rectangle 201"/>
          <p:cNvSpPr>
            <a:spLocks noChangeArrowheads="1"/>
          </p:cNvSpPr>
          <p:nvPr/>
        </p:nvSpPr>
        <p:spPr bwMode="auto">
          <a:xfrm>
            <a:off x="1294961" y="569882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6" name="Rectangle 202"/>
          <p:cNvSpPr>
            <a:spLocks noChangeArrowheads="1"/>
          </p:cNvSpPr>
          <p:nvPr/>
        </p:nvSpPr>
        <p:spPr bwMode="auto">
          <a:xfrm>
            <a:off x="1040961" y="558026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7" name="Rectangle 203"/>
          <p:cNvSpPr>
            <a:spLocks noChangeArrowheads="1"/>
          </p:cNvSpPr>
          <p:nvPr/>
        </p:nvSpPr>
        <p:spPr bwMode="auto">
          <a:xfrm>
            <a:off x="636148" y="544272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8" name="Rectangle 204"/>
          <p:cNvSpPr>
            <a:spLocks noChangeArrowheads="1"/>
          </p:cNvSpPr>
          <p:nvPr/>
        </p:nvSpPr>
        <p:spPr bwMode="auto">
          <a:xfrm>
            <a:off x="566299" y="530205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9" name="Rectangle 205"/>
          <p:cNvSpPr>
            <a:spLocks noChangeArrowheads="1"/>
          </p:cNvSpPr>
          <p:nvPr/>
        </p:nvSpPr>
        <p:spPr bwMode="auto">
          <a:xfrm>
            <a:off x="442474" y="511234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207"/>
          <p:cNvSpPr>
            <a:spLocks noChangeArrowheads="1"/>
          </p:cNvSpPr>
          <p:nvPr/>
        </p:nvSpPr>
        <p:spPr bwMode="auto">
          <a:xfrm>
            <a:off x="336111" y="488155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208"/>
          <p:cNvSpPr>
            <a:spLocks noChangeArrowheads="1"/>
          </p:cNvSpPr>
          <p:nvPr/>
        </p:nvSpPr>
        <p:spPr bwMode="auto">
          <a:xfrm>
            <a:off x="290074" y="460057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209"/>
          <p:cNvSpPr>
            <a:spLocks noChangeArrowheads="1"/>
          </p:cNvSpPr>
          <p:nvPr/>
        </p:nvSpPr>
        <p:spPr bwMode="auto">
          <a:xfrm>
            <a:off x="561543" y="31321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210"/>
          <p:cNvSpPr>
            <a:spLocks noChangeArrowheads="1"/>
          </p:cNvSpPr>
          <p:nvPr/>
        </p:nvSpPr>
        <p:spPr bwMode="auto">
          <a:xfrm>
            <a:off x="340880" y="393858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211"/>
          <p:cNvSpPr>
            <a:spLocks noChangeArrowheads="1"/>
          </p:cNvSpPr>
          <p:nvPr/>
        </p:nvSpPr>
        <p:spPr bwMode="auto">
          <a:xfrm>
            <a:off x="140855" y="325754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212"/>
          <p:cNvSpPr>
            <a:spLocks noChangeArrowheads="1"/>
          </p:cNvSpPr>
          <p:nvPr/>
        </p:nvSpPr>
        <p:spPr bwMode="auto">
          <a:xfrm>
            <a:off x="1331480" y="28622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2" name="Rectangle 213"/>
          <p:cNvSpPr>
            <a:spLocks noChangeArrowheads="1"/>
          </p:cNvSpPr>
          <p:nvPr/>
        </p:nvSpPr>
        <p:spPr bwMode="auto">
          <a:xfrm>
            <a:off x="1490221" y="70167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" name="Rectangle 214"/>
          <p:cNvSpPr>
            <a:spLocks noChangeArrowheads="1"/>
          </p:cNvSpPr>
          <p:nvPr/>
        </p:nvSpPr>
        <p:spPr bwMode="auto">
          <a:xfrm>
            <a:off x="1442596" y="82867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" name="Rectangle 215"/>
          <p:cNvSpPr>
            <a:spLocks noChangeArrowheads="1"/>
          </p:cNvSpPr>
          <p:nvPr/>
        </p:nvSpPr>
        <p:spPr bwMode="auto">
          <a:xfrm>
            <a:off x="1588655" y="13715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" name="Rectangle 216"/>
          <p:cNvSpPr>
            <a:spLocks noChangeArrowheads="1"/>
          </p:cNvSpPr>
          <p:nvPr/>
        </p:nvSpPr>
        <p:spPr bwMode="auto">
          <a:xfrm>
            <a:off x="1383859" y="103504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" name="Rectangle 217"/>
          <p:cNvSpPr>
            <a:spLocks noChangeArrowheads="1"/>
          </p:cNvSpPr>
          <p:nvPr/>
        </p:nvSpPr>
        <p:spPr bwMode="auto">
          <a:xfrm>
            <a:off x="1552143" y="19288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" name="Rectangle 218"/>
          <p:cNvSpPr>
            <a:spLocks noChangeArrowheads="1"/>
          </p:cNvSpPr>
          <p:nvPr/>
        </p:nvSpPr>
        <p:spPr bwMode="auto">
          <a:xfrm>
            <a:off x="1469593" y="18018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8" name="Rectangle 219"/>
          <p:cNvSpPr>
            <a:spLocks noChangeArrowheads="1"/>
          </p:cNvSpPr>
          <p:nvPr/>
        </p:nvSpPr>
        <p:spPr bwMode="auto">
          <a:xfrm>
            <a:off x="1326709" y="13573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9" name="Rectangle 220"/>
          <p:cNvSpPr>
            <a:spLocks noChangeArrowheads="1"/>
          </p:cNvSpPr>
          <p:nvPr/>
        </p:nvSpPr>
        <p:spPr bwMode="auto">
          <a:xfrm>
            <a:off x="1226696" y="16938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" name="Rectangle 221"/>
          <p:cNvSpPr>
            <a:spLocks noChangeArrowheads="1"/>
          </p:cNvSpPr>
          <p:nvPr/>
        </p:nvSpPr>
        <p:spPr bwMode="auto">
          <a:xfrm>
            <a:off x="1390218" y="240664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" name="Rectangle 222"/>
          <p:cNvSpPr>
            <a:spLocks noChangeArrowheads="1"/>
          </p:cNvSpPr>
          <p:nvPr/>
        </p:nvSpPr>
        <p:spPr bwMode="auto">
          <a:xfrm>
            <a:off x="1133034" y="19796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2" name="Rectangle 223"/>
          <p:cNvSpPr>
            <a:spLocks noChangeArrowheads="1"/>
          </p:cNvSpPr>
          <p:nvPr/>
        </p:nvSpPr>
        <p:spPr bwMode="auto">
          <a:xfrm>
            <a:off x="928246" y="22399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3" name="Rectangle 224"/>
          <p:cNvSpPr>
            <a:spLocks noChangeArrowheads="1"/>
          </p:cNvSpPr>
          <p:nvPr/>
        </p:nvSpPr>
        <p:spPr bwMode="auto">
          <a:xfrm>
            <a:off x="604396" y="24876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4" name="Rectangle 225"/>
          <p:cNvSpPr>
            <a:spLocks noChangeArrowheads="1"/>
          </p:cNvSpPr>
          <p:nvPr/>
        </p:nvSpPr>
        <p:spPr bwMode="auto">
          <a:xfrm>
            <a:off x="566296" y="27289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7537" y="8876219"/>
            <a:ext cx="633413" cy="195044"/>
            <a:chOff x="720437" y="8948956"/>
            <a:chExt cx="633413" cy="195044"/>
          </a:xfrm>
        </p:grpSpPr>
        <p:sp>
          <p:nvSpPr>
            <p:cNvPr id="25" name="Line 226"/>
            <p:cNvSpPr>
              <a:spLocks noChangeShapeType="1"/>
            </p:cNvSpPr>
            <p:nvPr/>
          </p:nvSpPr>
          <p:spPr bwMode="auto">
            <a:xfrm>
              <a:off x="720437" y="8975724"/>
              <a:ext cx="633413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Line 227"/>
            <p:cNvSpPr>
              <a:spLocks noChangeShapeType="1"/>
            </p:cNvSpPr>
            <p:nvPr/>
          </p:nvSpPr>
          <p:spPr bwMode="auto">
            <a:xfrm>
              <a:off x="720437" y="8948956"/>
              <a:ext cx="0" cy="52169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Line 228"/>
            <p:cNvSpPr>
              <a:spLocks noChangeShapeType="1"/>
            </p:cNvSpPr>
            <p:nvPr/>
          </p:nvSpPr>
          <p:spPr bwMode="auto">
            <a:xfrm>
              <a:off x="1353850" y="8948956"/>
              <a:ext cx="0" cy="52169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Rectangle 229"/>
            <p:cNvSpPr>
              <a:spLocks noChangeArrowheads="1"/>
            </p:cNvSpPr>
            <p:nvPr/>
          </p:nvSpPr>
          <p:spPr bwMode="auto">
            <a:xfrm>
              <a:off x="966500" y="9005887"/>
              <a:ext cx="160338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230" name="Rectangle 229"/>
          <p:cNvSpPr/>
          <p:nvPr/>
        </p:nvSpPr>
        <p:spPr>
          <a:xfrm>
            <a:off x="4367645" y="276267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D10 </a:t>
            </a:r>
            <a:r>
              <a:rPr lang="en-US" dirty="0" err="1" smtClean="0"/>
              <a:t>Nudix</a:t>
            </a:r>
            <a:r>
              <a:rPr lang="en-US" dirty="0" smtClean="0"/>
              <a:t> Hydrolase</a:t>
            </a:r>
            <a:endParaRPr lang="en-US" dirty="0"/>
          </a:p>
        </p:txBody>
      </p:sp>
      <p:sp>
        <p:nvSpPr>
          <p:cNvPr id="231" name="Rectangle 6"/>
          <p:cNvSpPr>
            <a:spLocks noChangeArrowheads="1"/>
          </p:cNvSpPr>
          <p:nvPr/>
        </p:nvSpPr>
        <p:spPr bwMode="auto">
          <a:xfrm>
            <a:off x="3868487" y="1472232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516305246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463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360218" y="29094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NCVOG1115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AutoShape 4"/>
          <p:cNvSpPr>
            <a:spLocks noChangeAspect="1" noChangeArrowheads="1" noTextEdit="1"/>
          </p:cNvSpPr>
          <p:nvPr/>
        </p:nvSpPr>
        <p:spPr bwMode="auto">
          <a:xfrm>
            <a:off x="162792" y="962891"/>
            <a:ext cx="3196050" cy="804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784600" y="1083541"/>
            <a:ext cx="190436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Schistosoma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mansoni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256083541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2312426" y="1153391"/>
            <a:ext cx="470399" cy="100013"/>
          </a:xfrm>
          <a:custGeom>
            <a:avLst/>
            <a:gdLst>
              <a:gd name="T0" fmla="*/ 0 w 530"/>
              <a:gd name="T1" fmla="*/ 63 h 63"/>
              <a:gd name="T2" fmla="*/ 0 w 530"/>
              <a:gd name="T3" fmla="*/ 0 h 63"/>
              <a:gd name="T4" fmla="*/ 530 w 530"/>
              <a:gd name="T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0" h="63">
                <a:moveTo>
                  <a:pt x="0" y="63"/>
                </a:moveTo>
                <a:lnTo>
                  <a:pt x="0" y="0"/>
                </a:lnTo>
                <a:lnTo>
                  <a:pt x="53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2547626" y="1289916"/>
            <a:ext cx="17055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Crassostrea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gigas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405973280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2312426" y="1261341"/>
            <a:ext cx="233424" cy="98425"/>
          </a:xfrm>
          <a:custGeom>
            <a:avLst/>
            <a:gdLst>
              <a:gd name="T0" fmla="*/ 0 w 263"/>
              <a:gd name="T1" fmla="*/ 0 h 62"/>
              <a:gd name="T2" fmla="*/ 0 w 263"/>
              <a:gd name="T3" fmla="*/ 62 h 62"/>
              <a:gd name="T4" fmla="*/ 263 w 263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3" h="62">
                <a:moveTo>
                  <a:pt x="0" y="0"/>
                </a:moveTo>
                <a:lnTo>
                  <a:pt x="0" y="62"/>
                </a:lnTo>
                <a:lnTo>
                  <a:pt x="263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9" name="Freeform 10"/>
          <p:cNvSpPr>
            <a:spLocks/>
          </p:cNvSpPr>
          <p:nvPr/>
        </p:nvSpPr>
        <p:spPr bwMode="auto">
          <a:xfrm>
            <a:off x="2212134" y="1256579"/>
            <a:ext cx="100293" cy="150813"/>
          </a:xfrm>
          <a:custGeom>
            <a:avLst/>
            <a:gdLst>
              <a:gd name="T0" fmla="*/ 0 w 113"/>
              <a:gd name="T1" fmla="*/ 95 h 95"/>
              <a:gd name="T2" fmla="*/ 0 w 113"/>
              <a:gd name="T3" fmla="*/ 0 h 95"/>
              <a:gd name="T4" fmla="*/ 113 w 113"/>
              <a:gd name="T5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3" h="95">
                <a:moveTo>
                  <a:pt x="0" y="95"/>
                </a:moveTo>
                <a:lnTo>
                  <a:pt x="0" y="0"/>
                </a:lnTo>
                <a:lnTo>
                  <a:pt x="11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2466859" y="1496291"/>
            <a:ext cx="15901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Eh </a:t>
            </a:r>
            <a:r>
              <a:rPr lang="en-US" sz="900" i="1" dirty="0" err="1" smtClean="0"/>
              <a:t>Guillardia</a:t>
            </a:r>
            <a:r>
              <a:rPr lang="en-US" sz="900" i="1" dirty="0" smtClean="0"/>
              <a:t> theta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428181276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12"/>
          <p:cNvSpPr>
            <a:spLocks/>
          </p:cNvSpPr>
          <p:nvPr/>
        </p:nvSpPr>
        <p:spPr bwMode="auto">
          <a:xfrm>
            <a:off x="2212134" y="1415329"/>
            <a:ext cx="252950" cy="150813"/>
          </a:xfrm>
          <a:custGeom>
            <a:avLst/>
            <a:gdLst>
              <a:gd name="T0" fmla="*/ 0 w 285"/>
              <a:gd name="T1" fmla="*/ 0 h 95"/>
              <a:gd name="T2" fmla="*/ 0 w 285"/>
              <a:gd name="T3" fmla="*/ 95 h 95"/>
              <a:gd name="T4" fmla="*/ 285 w 285"/>
              <a:gd name="T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5" h="95">
                <a:moveTo>
                  <a:pt x="0" y="0"/>
                </a:moveTo>
                <a:lnTo>
                  <a:pt x="0" y="95"/>
                </a:lnTo>
                <a:lnTo>
                  <a:pt x="285" y="9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" name="Freeform 13"/>
          <p:cNvSpPr>
            <a:spLocks/>
          </p:cNvSpPr>
          <p:nvPr/>
        </p:nvSpPr>
        <p:spPr bwMode="auto">
          <a:xfrm>
            <a:off x="2055926" y="1412154"/>
            <a:ext cx="156208" cy="252413"/>
          </a:xfrm>
          <a:custGeom>
            <a:avLst/>
            <a:gdLst>
              <a:gd name="T0" fmla="*/ 0 w 176"/>
              <a:gd name="T1" fmla="*/ 159 h 159"/>
              <a:gd name="T2" fmla="*/ 0 w 176"/>
              <a:gd name="T3" fmla="*/ 0 h 159"/>
              <a:gd name="T4" fmla="*/ 176 w 176"/>
              <a:gd name="T5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6" h="159">
                <a:moveTo>
                  <a:pt x="0" y="159"/>
                </a:moveTo>
                <a:lnTo>
                  <a:pt x="0" y="0"/>
                </a:lnTo>
                <a:lnTo>
                  <a:pt x="17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615967" y="1702666"/>
            <a:ext cx="269945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Ea</a:t>
            </a:r>
            <a:r>
              <a:rPr lang="en-US" altLang="en-US" sz="900" b="1" dirty="0">
                <a:solidFill>
                  <a:srgbClr val="000000"/>
                </a:solidFill>
              </a:rPr>
              <a:t> </a:t>
            </a:r>
            <a:r>
              <a:rPr lang="en-US" altLang="en-US" sz="900" b="1" i="1" dirty="0" err="1">
                <a:solidFill>
                  <a:srgbClr val="000000"/>
                </a:solidFill>
              </a:rPr>
              <a:t>Acanthamoeba</a:t>
            </a:r>
            <a:r>
              <a:rPr lang="en-US" altLang="en-US" sz="900" b="1" i="1" dirty="0">
                <a:solidFill>
                  <a:srgbClr val="000000"/>
                </a:solidFill>
              </a:rPr>
              <a:t> </a:t>
            </a:r>
            <a:r>
              <a:rPr lang="en-US" altLang="en-US" sz="900" b="1" i="1" dirty="0" err="1">
                <a:solidFill>
                  <a:srgbClr val="000000"/>
                </a:solidFill>
              </a:rPr>
              <a:t>castellanii</a:t>
            </a:r>
            <a:r>
              <a:rPr lang="en-US" altLang="en-US" sz="900" b="1" i="1" dirty="0">
                <a:solidFill>
                  <a:srgbClr val="000000"/>
                </a:solidFill>
              </a:rPr>
              <a:t> </a:t>
            </a:r>
            <a:r>
              <a:rPr lang="en-US" altLang="en-US" sz="900" b="1" dirty="0">
                <a:solidFill>
                  <a:srgbClr val="000000"/>
                </a:solidFill>
              </a:rPr>
              <a:t>str. </a:t>
            </a:r>
            <a:r>
              <a:rPr lang="en-US" altLang="en-US" sz="900" b="1" dirty="0" smtClean="0">
                <a:solidFill>
                  <a:srgbClr val="000000"/>
                </a:solidFill>
              </a:rPr>
              <a:t>Neff 470481429</a:t>
            </a: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reeform 15"/>
          <p:cNvSpPr>
            <a:spLocks/>
          </p:cNvSpPr>
          <p:nvPr/>
        </p:nvSpPr>
        <p:spPr bwMode="auto">
          <a:xfrm>
            <a:off x="2235210" y="1772516"/>
            <a:ext cx="378982" cy="149225"/>
          </a:xfrm>
          <a:custGeom>
            <a:avLst/>
            <a:gdLst>
              <a:gd name="T0" fmla="*/ 0 w 427"/>
              <a:gd name="T1" fmla="*/ 94 h 94"/>
              <a:gd name="T2" fmla="*/ 0 w 427"/>
              <a:gd name="T3" fmla="*/ 0 h 94"/>
              <a:gd name="T4" fmla="*/ 427 w 427"/>
              <a:gd name="T5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7" h="94">
                <a:moveTo>
                  <a:pt x="0" y="94"/>
                </a:moveTo>
                <a:lnTo>
                  <a:pt x="0" y="0"/>
                </a:lnTo>
                <a:lnTo>
                  <a:pt x="42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" name="Freeform 17"/>
          <p:cNvSpPr>
            <a:spLocks/>
          </p:cNvSpPr>
          <p:nvPr/>
        </p:nvSpPr>
        <p:spPr bwMode="auto">
          <a:xfrm>
            <a:off x="2763299" y="1977304"/>
            <a:ext cx="15976" cy="100013"/>
          </a:xfrm>
          <a:custGeom>
            <a:avLst/>
            <a:gdLst>
              <a:gd name="T0" fmla="*/ 0 w 18"/>
              <a:gd name="T1" fmla="*/ 63 h 63"/>
              <a:gd name="T2" fmla="*/ 0 w 18"/>
              <a:gd name="T3" fmla="*/ 0 h 63"/>
              <a:gd name="T4" fmla="*/ 18 w 18"/>
              <a:gd name="T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63">
                <a:moveTo>
                  <a:pt x="0" y="63"/>
                </a:moveTo>
                <a:lnTo>
                  <a:pt x="0" y="0"/>
                </a:lnTo>
                <a:lnTo>
                  <a:pt x="1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" name="Freeform 19"/>
          <p:cNvSpPr>
            <a:spLocks/>
          </p:cNvSpPr>
          <p:nvPr/>
        </p:nvSpPr>
        <p:spPr bwMode="auto">
          <a:xfrm>
            <a:off x="2763299" y="2085254"/>
            <a:ext cx="70116" cy="98425"/>
          </a:xfrm>
          <a:custGeom>
            <a:avLst/>
            <a:gdLst>
              <a:gd name="T0" fmla="*/ 0 w 79"/>
              <a:gd name="T1" fmla="*/ 0 h 62"/>
              <a:gd name="T2" fmla="*/ 0 w 79"/>
              <a:gd name="T3" fmla="*/ 62 h 62"/>
              <a:gd name="T4" fmla="*/ 79 w 79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62">
                <a:moveTo>
                  <a:pt x="0" y="0"/>
                </a:moveTo>
                <a:lnTo>
                  <a:pt x="0" y="62"/>
                </a:lnTo>
                <a:lnTo>
                  <a:pt x="79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" name="Freeform 20"/>
          <p:cNvSpPr>
            <a:spLocks/>
          </p:cNvSpPr>
          <p:nvPr/>
        </p:nvSpPr>
        <p:spPr bwMode="auto">
          <a:xfrm>
            <a:off x="2235210" y="1931266"/>
            <a:ext cx="528089" cy="149225"/>
          </a:xfrm>
          <a:custGeom>
            <a:avLst/>
            <a:gdLst>
              <a:gd name="T0" fmla="*/ 0 w 595"/>
              <a:gd name="T1" fmla="*/ 0 h 94"/>
              <a:gd name="T2" fmla="*/ 0 w 595"/>
              <a:gd name="T3" fmla="*/ 94 h 94"/>
              <a:gd name="T4" fmla="*/ 595 w 595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95" h="94">
                <a:moveTo>
                  <a:pt x="0" y="0"/>
                </a:moveTo>
                <a:lnTo>
                  <a:pt x="0" y="94"/>
                </a:lnTo>
                <a:lnTo>
                  <a:pt x="595" y="9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2055926" y="1672504"/>
            <a:ext cx="179284" cy="254000"/>
          </a:xfrm>
          <a:custGeom>
            <a:avLst/>
            <a:gdLst>
              <a:gd name="T0" fmla="*/ 0 w 202"/>
              <a:gd name="T1" fmla="*/ 0 h 160"/>
              <a:gd name="T2" fmla="*/ 0 w 202"/>
              <a:gd name="T3" fmla="*/ 160 h 160"/>
              <a:gd name="T4" fmla="*/ 202 w 202"/>
              <a:gd name="T5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" h="160">
                <a:moveTo>
                  <a:pt x="0" y="0"/>
                </a:moveTo>
                <a:lnTo>
                  <a:pt x="0" y="160"/>
                </a:lnTo>
                <a:lnTo>
                  <a:pt x="202" y="16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2007998" y="1669329"/>
            <a:ext cx="47927" cy="561975"/>
          </a:xfrm>
          <a:custGeom>
            <a:avLst/>
            <a:gdLst>
              <a:gd name="T0" fmla="*/ 0 w 54"/>
              <a:gd name="T1" fmla="*/ 354 h 354"/>
              <a:gd name="T2" fmla="*/ 0 w 54"/>
              <a:gd name="T3" fmla="*/ 0 h 354"/>
              <a:gd name="T4" fmla="*/ 54 w 54"/>
              <a:gd name="T5" fmla="*/ 0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354">
                <a:moveTo>
                  <a:pt x="0" y="354"/>
                </a:moveTo>
                <a:lnTo>
                  <a:pt x="0" y="0"/>
                </a:lnTo>
                <a:lnTo>
                  <a:pt x="5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2507686" y="2320204"/>
            <a:ext cx="188513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Bx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dirty="0" smtClean="0"/>
              <a:t>uncultured bacterium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406944864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Freeform 24"/>
          <p:cNvSpPr>
            <a:spLocks/>
          </p:cNvSpPr>
          <p:nvPr/>
        </p:nvSpPr>
        <p:spPr bwMode="auto">
          <a:xfrm>
            <a:off x="2211246" y="2390054"/>
            <a:ext cx="294665" cy="98425"/>
          </a:xfrm>
          <a:custGeom>
            <a:avLst/>
            <a:gdLst>
              <a:gd name="T0" fmla="*/ 0 w 332"/>
              <a:gd name="T1" fmla="*/ 62 h 62"/>
              <a:gd name="T2" fmla="*/ 0 w 332"/>
              <a:gd name="T3" fmla="*/ 0 h 62"/>
              <a:gd name="T4" fmla="*/ 332 w 332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2" h="62">
                <a:moveTo>
                  <a:pt x="0" y="62"/>
                </a:moveTo>
                <a:lnTo>
                  <a:pt x="0" y="0"/>
                </a:lnTo>
                <a:lnTo>
                  <a:pt x="33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4" name="Rectangle 25"/>
          <p:cNvSpPr>
            <a:spLocks noChangeArrowheads="1"/>
          </p:cNvSpPr>
          <p:nvPr/>
        </p:nvSpPr>
        <p:spPr bwMode="auto">
          <a:xfrm>
            <a:off x="2550289" y="2526579"/>
            <a:ext cx="19877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Bb </a:t>
            </a:r>
            <a:r>
              <a:rPr lang="en-US" sz="900" i="1" dirty="0" err="1" smtClean="0"/>
              <a:t>Segetibacter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koreensis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517444731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26"/>
          <p:cNvSpPr>
            <a:spLocks/>
          </p:cNvSpPr>
          <p:nvPr/>
        </p:nvSpPr>
        <p:spPr bwMode="auto">
          <a:xfrm>
            <a:off x="2211246" y="2498004"/>
            <a:ext cx="337267" cy="98425"/>
          </a:xfrm>
          <a:custGeom>
            <a:avLst/>
            <a:gdLst>
              <a:gd name="T0" fmla="*/ 0 w 380"/>
              <a:gd name="T1" fmla="*/ 0 h 62"/>
              <a:gd name="T2" fmla="*/ 0 w 380"/>
              <a:gd name="T3" fmla="*/ 62 h 62"/>
              <a:gd name="T4" fmla="*/ 380 w 380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0" h="62">
                <a:moveTo>
                  <a:pt x="0" y="0"/>
                </a:moveTo>
                <a:lnTo>
                  <a:pt x="0" y="62"/>
                </a:lnTo>
                <a:lnTo>
                  <a:pt x="380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6" name="Freeform 27"/>
          <p:cNvSpPr>
            <a:spLocks/>
          </p:cNvSpPr>
          <p:nvPr/>
        </p:nvSpPr>
        <p:spPr bwMode="auto">
          <a:xfrm>
            <a:off x="2114504" y="2493241"/>
            <a:ext cx="96742" cy="304800"/>
          </a:xfrm>
          <a:custGeom>
            <a:avLst/>
            <a:gdLst>
              <a:gd name="T0" fmla="*/ 0 w 109"/>
              <a:gd name="T1" fmla="*/ 192 h 192"/>
              <a:gd name="T2" fmla="*/ 0 w 109"/>
              <a:gd name="T3" fmla="*/ 0 h 192"/>
              <a:gd name="T4" fmla="*/ 109 w 109"/>
              <a:gd name="T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192">
                <a:moveTo>
                  <a:pt x="0" y="192"/>
                </a:moveTo>
                <a:lnTo>
                  <a:pt x="0" y="0"/>
                </a:lnTo>
                <a:lnTo>
                  <a:pt x="10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2654131" y="2732954"/>
            <a:ext cx="22698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Janthinobacterium</a:t>
            </a:r>
            <a:r>
              <a:rPr lang="en-US" sz="900" i="1" dirty="0" smtClean="0"/>
              <a:t> </a:t>
            </a:r>
            <a:r>
              <a:rPr lang="en-US" sz="900" dirty="0" smtClean="0"/>
              <a:t>sp. HH01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495718640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reeform 29"/>
          <p:cNvSpPr>
            <a:spLocks/>
          </p:cNvSpPr>
          <p:nvPr/>
        </p:nvSpPr>
        <p:spPr bwMode="auto">
          <a:xfrm>
            <a:off x="2258286" y="2802804"/>
            <a:ext cx="394070" cy="98425"/>
          </a:xfrm>
          <a:custGeom>
            <a:avLst/>
            <a:gdLst>
              <a:gd name="T0" fmla="*/ 0 w 444"/>
              <a:gd name="T1" fmla="*/ 62 h 62"/>
              <a:gd name="T2" fmla="*/ 0 w 444"/>
              <a:gd name="T3" fmla="*/ 0 h 62"/>
              <a:gd name="T4" fmla="*/ 444 w 444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4" h="62">
                <a:moveTo>
                  <a:pt x="0" y="62"/>
                </a:moveTo>
                <a:lnTo>
                  <a:pt x="0" y="0"/>
                </a:lnTo>
                <a:lnTo>
                  <a:pt x="44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2647031" y="2939329"/>
            <a:ext cx="234679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Bb </a:t>
            </a:r>
            <a:r>
              <a:rPr lang="en-US" sz="900" i="1" dirty="0" err="1" smtClean="0"/>
              <a:t>Parabacteroides</a:t>
            </a:r>
            <a:r>
              <a:rPr lang="en-US" sz="900" i="1" dirty="0" smtClean="0"/>
              <a:t> </a:t>
            </a:r>
            <a:r>
              <a:rPr lang="en-US" sz="900" dirty="0" smtClean="0"/>
              <a:t>sp. CAG:409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524760237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Freeform 31"/>
          <p:cNvSpPr>
            <a:spLocks/>
          </p:cNvSpPr>
          <p:nvPr/>
        </p:nvSpPr>
        <p:spPr bwMode="auto">
          <a:xfrm>
            <a:off x="2258286" y="2909166"/>
            <a:ext cx="386970" cy="98425"/>
          </a:xfrm>
          <a:custGeom>
            <a:avLst/>
            <a:gdLst>
              <a:gd name="T0" fmla="*/ 0 w 436"/>
              <a:gd name="T1" fmla="*/ 0 h 62"/>
              <a:gd name="T2" fmla="*/ 0 w 436"/>
              <a:gd name="T3" fmla="*/ 62 h 62"/>
              <a:gd name="T4" fmla="*/ 436 w 436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6" h="62">
                <a:moveTo>
                  <a:pt x="0" y="0"/>
                </a:moveTo>
                <a:lnTo>
                  <a:pt x="0" y="62"/>
                </a:lnTo>
                <a:lnTo>
                  <a:pt x="436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1" name="Freeform 32"/>
          <p:cNvSpPr>
            <a:spLocks/>
          </p:cNvSpPr>
          <p:nvPr/>
        </p:nvSpPr>
        <p:spPr bwMode="auto">
          <a:xfrm>
            <a:off x="2172194" y="2904404"/>
            <a:ext cx="86092" cy="203200"/>
          </a:xfrm>
          <a:custGeom>
            <a:avLst/>
            <a:gdLst>
              <a:gd name="T0" fmla="*/ 0 w 97"/>
              <a:gd name="T1" fmla="*/ 128 h 128"/>
              <a:gd name="T2" fmla="*/ 0 w 97"/>
              <a:gd name="T3" fmla="*/ 0 h 128"/>
              <a:gd name="T4" fmla="*/ 97 w 97"/>
              <a:gd name="T5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128">
                <a:moveTo>
                  <a:pt x="0" y="128"/>
                </a:moveTo>
                <a:lnTo>
                  <a:pt x="0" y="0"/>
                </a:lnTo>
                <a:lnTo>
                  <a:pt x="9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0" name="Rectangle 33"/>
          <p:cNvSpPr>
            <a:spLocks noChangeArrowheads="1"/>
          </p:cNvSpPr>
          <p:nvPr/>
        </p:nvSpPr>
        <p:spPr bwMode="auto">
          <a:xfrm>
            <a:off x="2669220" y="3144116"/>
            <a:ext cx="212878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Bb </a:t>
            </a:r>
            <a:r>
              <a:rPr lang="en-US" sz="900" i="1" dirty="0" err="1" smtClean="0"/>
              <a:t>Porphyromonas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macacae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517170660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Freeform 34"/>
          <p:cNvSpPr>
            <a:spLocks/>
          </p:cNvSpPr>
          <p:nvPr/>
        </p:nvSpPr>
        <p:spPr bwMode="auto">
          <a:xfrm>
            <a:off x="2256511" y="3213966"/>
            <a:ext cx="410933" cy="98425"/>
          </a:xfrm>
          <a:custGeom>
            <a:avLst/>
            <a:gdLst>
              <a:gd name="T0" fmla="*/ 0 w 463"/>
              <a:gd name="T1" fmla="*/ 62 h 62"/>
              <a:gd name="T2" fmla="*/ 0 w 463"/>
              <a:gd name="T3" fmla="*/ 0 h 62"/>
              <a:gd name="T4" fmla="*/ 463 w 463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3" h="62">
                <a:moveTo>
                  <a:pt x="0" y="62"/>
                </a:moveTo>
                <a:lnTo>
                  <a:pt x="0" y="0"/>
                </a:lnTo>
                <a:lnTo>
                  <a:pt x="46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3" name="Rectangle 35"/>
          <p:cNvSpPr>
            <a:spLocks noChangeArrowheads="1"/>
          </p:cNvSpPr>
          <p:nvPr/>
        </p:nvSpPr>
        <p:spPr bwMode="auto">
          <a:xfrm>
            <a:off x="2612417" y="3350491"/>
            <a:ext cx="184665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Bb </a:t>
            </a:r>
            <a:r>
              <a:rPr lang="en-US" sz="900" i="1" dirty="0" err="1" smtClean="0"/>
              <a:t>Alistipes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indistinctus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496424062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Freeform 36"/>
          <p:cNvSpPr>
            <a:spLocks/>
          </p:cNvSpPr>
          <p:nvPr/>
        </p:nvSpPr>
        <p:spPr bwMode="auto">
          <a:xfrm>
            <a:off x="2256511" y="3321916"/>
            <a:ext cx="354131" cy="98425"/>
          </a:xfrm>
          <a:custGeom>
            <a:avLst/>
            <a:gdLst>
              <a:gd name="T0" fmla="*/ 0 w 399"/>
              <a:gd name="T1" fmla="*/ 0 h 62"/>
              <a:gd name="T2" fmla="*/ 0 w 399"/>
              <a:gd name="T3" fmla="*/ 62 h 62"/>
              <a:gd name="T4" fmla="*/ 399 w 399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9" h="62">
                <a:moveTo>
                  <a:pt x="0" y="0"/>
                </a:moveTo>
                <a:lnTo>
                  <a:pt x="0" y="62"/>
                </a:lnTo>
                <a:lnTo>
                  <a:pt x="399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5" name="Freeform 37"/>
          <p:cNvSpPr>
            <a:spLocks/>
          </p:cNvSpPr>
          <p:nvPr/>
        </p:nvSpPr>
        <p:spPr bwMode="auto">
          <a:xfrm>
            <a:off x="2172194" y="3115541"/>
            <a:ext cx="84317" cy="201613"/>
          </a:xfrm>
          <a:custGeom>
            <a:avLst/>
            <a:gdLst>
              <a:gd name="T0" fmla="*/ 0 w 95"/>
              <a:gd name="T1" fmla="*/ 0 h 127"/>
              <a:gd name="T2" fmla="*/ 0 w 95"/>
              <a:gd name="T3" fmla="*/ 127 h 127"/>
              <a:gd name="T4" fmla="*/ 95 w 95"/>
              <a:gd name="T5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127">
                <a:moveTo>
                  <a:pt x="0" y="0"/>
                </a:moveTo>
                <a:lnTo>
                  <a:pt x="0" y="127"/>
                </a:lnTo>
                <a:lnTo>
                  <a:pt x="95" y="12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6" name="Freeform 38"/>
          <p:cNvSpPr>
            <a:spLocks/>
          </p:cNvSpPr>
          <p:nvPr/>
        </p:nvSpPr>
        <p:spPr bwMode="auto">
          <a:xfrm>
            <a:off x="2114504" y="2805979"/>
            <a:ext cx="57690" cy="304800"/>
          </a:xfrm>
          <a:custGeom>
            <a:avLst/>
            <a:gdLst>
              <a:gd name="T0" fmla="*/ 0 w 65"/>
              <a:gd name="T1" fmla="*/ 0 h 192"/>
              <a:gd name="T2" fmla="*/ 0 w 65"/>
              <a:gd name="T3" fmla="*/ 192 h 192"/>
              <a:gd name="T4" fmla="*/ 65 w 65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192">
                <a:moveTo>
                  <a:pt x="0" y="0"/>
                </a:moveTo>
                <a:lnTo>
                  <a:pt x="0" y="192"/>
                </a:lnTo>
                <a:lnTo>
                  <a:pt x="65" y="19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7" name="Freeform 39"/>
          <p:cNvSpPr>
            <a:spLocks/>
          </p:cNvSpPr>
          <p:nvPr/>
        </p:nvSpPr>
        <p:spPr bwMode="auto">
          <a:xfrm>
            <a:off x="2007998" y="2239241"/>
            <a:ext cx="106505" cy="563563"/>
          </a:xfrm>
          <a:custGeom>
            <a:avLst/>
            <a:gdLst>
              <a:gd name="T0" fmla="*/ 0 w 120"/>
              <a:gd name="T1" fmla="*/ 0 h 355"/>
              <a:gd name="T2" fmla="*/ 0 w 120"/>
              <a:gd name="T3" fmla="*/ 355 h 355"/>
              <a:gd name="T4" fmla="*/ 120 w 120"/>
              <a:gd name="T5" fmla="*/ 355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0" h="355">
                <a:moveTo>
                  <a:pt x="0" y="0"/>
                </a:moveTo>
                <a:lnTo>
                  <a:pt x="0" y="355"/>
                </a:lnTo>
                <a:lnTo>
                  <a:pt x="120" y="35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8" name="Freeform 40"/>
          <p:cNvSpPr>
            <a:spLocks/>
          </p:cNvSpPr>
          <p:nvPr/>
        </p:nvSpPr>
        <p:spPr bwMode="auto">
          <a:xfrm>
            <a:off x="1957408" y="2236066"/>
            <a:ext cx="50590" cy="768350"/>
          </a:xfrm>
          <a:custGeom>
            <a:avLst/>
            <a:gdLst>
              <a:gd name="T0" fmla="*/ 0 w 57"/>
              <a:gd name="T1" fmla="*/ 484 h 484"/>
              <a:gd name="T2" fmla="*/ 0 w 57"/>
              <a:gd name="T3" fmla="*/ 0 h 484"/>
              <a:gd name="T4" fmla="*/ 57 w 57"/>
              <a:gd name="T5" fmla="*/ 0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484">
                <a:moveTo>
                  <a:pt x="0" y="484"/>
                </a:moveTo>
                <a:lnTo>
                  <a:pt x="0" y="0"/>
                </a:lnTo>
                <a:lnTo>
                  <a:pt x="5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49" name="Rectangle 41"/>
          <p:cNvSpPr>
            <a:spLocks noChangeArrowheads="1"/>
          </p:cNvSpPr>
          <p:nvPr/>
        </p:nvSpPr>
        <p:spPr bwMode="auto">
          <a:xfrm>
            <a:off x="2485498" y="3556866"/>
            <a:ext cx="20582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Legionella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shakespearei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517405294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0" name="Freeform 42"/>
          <p:cNvSpPr>
            <a:spLocks/>
          </p:cNvSpPr>
          <p:nvPr/>
        </p:nvSpPr>
        <p:spPr bwMode="auto">
          <a:xfrm>
            <a:off x="2041725" y="3626716"/>
            <a:ext cx="441998" cy="149225"/>
          </a:xfrm>
          <a:custGeom>
            <a:avLst/>
            <a:gdLst>
              <a:gd name="T0" fmla="*/ 0 w 498"/>
              <a:gd name="T1" fmla="*/ 94 h 94"/>
              <a:gd name="T2" fmla="*/ 0 w 498"/>
              <a:gd name="T3" fmla="*/ 0 h 94"/>
              <a:gd name="T4" fmla="*/ 498 w 498"/>
              <a:gd name="T5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8" h="94">
                <a:moveTo>
                  <a:pt x="0" y="94"/>
                </a:moveTo>
                <a:lnTo>
                  <a:pt x="0" y="0"/>
                </a:lnTo>
                <a:lnTo>
                  <a:pt x="49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51" name="Rectangle 43"/>
          <p:cNvSpPr>
            <a:spLocks noChangeArrowheads="1"/>
          </p:cNvSpPr>
          <p:nvPr/>
        </p:nvSpPr>
        <p:spPr bwMode="auto">
          <a:xfrm>
            <a:off x="2484610" y="3763241"/>
            <a:ext cx="24237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Sphingobium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chlorophenolicum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334346212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2" name="Freeform 44"/>
          <p:cNvSpPr>
            <a:spLocks/>
          </p:cNvSpPr>
          <p:nvPr/>
        </p:nvSpPr>
        <p:spPr bwMode="auto">
          <a:xfrm>
            <a:off x="2175744" y="3833091"/>
            <a:ext cx="307091" cy="98425"/>
          </a:xfrm>
          <a:custGeom>
            <a:avLst/>
            <a:gdLst>
              <a:gd name="T0" fmla="*/ 0 w 346"/>
              <a:gd name="T1" fmla="*/ 62 h 62"/>
              <a:gd name="T2" fmla="*/ 0 w 346"/>
              <a:gd name="T3" fmla="*/ 0 h 62"/>
              <a:gd name="T4" fmla="*/ 346 w 346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6" h="62">
                <a:moveTo>
                  <a:pt x="0" y="62"/>
                </a:moveTo>
                <a:lnTo>
                  <a:pt x="0" y="0"/>
                </a:lnTo>
                <a:lnTo>
                  <a:pt x="34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53" name="Rectangle 45"/>
          <p:cNvSpPr>
            <a:spLocks noChangeArrowheads="1"/>
          </p:cNvSpPr>
          <p:nvPr/>
        </p:nvSpPr>
        <p:spPr bwMode="auto">
          <a:xfrm>
            <a:off x="2582240" y="3968029"/>
            <a:ext cx="214161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Burkholderia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cenocepacia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170731854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4" name="Freeform 46"/>
          <p:cNvSpPr>
            <a:spLocks/>
          </p:cNvSpPr>
          <p:nvPr/>
        </p:nvSpPr>
        <p:spPr bwMode="auto">
          <a:xfrm>
            <a:off x="2175744" y="3939454"/>
            <a:ext cx="404721" cy="98425"/>
          </a:xfrm>
          <a:custGeom>
            <a:avLst/>
            <a:gdLst>
              <a:gd name="T0" fmla="*/ 0 w 456"/>
              <a:gd name="T1" fmla="*/ 0 h 62"/>
              <a:gd name="T2" fmla="*/ 0 w 456"/>
              <a:gd name="T3" fmla="*/ 62 h 62"/>
              <a:gd name="T4" fmla="*/ 456 w 456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6" h="62">
                <a:moveTo>
                  <a:pt x="0" y="0"/>
                </a:moveTo>
                <a:lnTo>
                  <a:pt x="0" y="62"/>
                </a:lnTo>
                <a:lnTo>
                  <a:pt x="456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55" name="Freeform 47"/>
          <p:cNvSpPr>
            <a:spLocks/>
          </p:cNvSpPr>
          <p:nvPr/>
        </p:nvSpPr>
        <p:spPr bwMode="auto">
          <a:xfrm>
            <a:off x="2041725" y="3785466"/>
            <a:ext cx="134019" cy="149225"/>
          </a:xfrm>
          <a:custGeom>
            <a:avLst/>
            <a:gdLst>
              <a:gd name="T0" fmla="*/ 0 w 151"/>
              <a:gd name="T1" fmla="*/ 0 h 94"/>
              <a:gd name="T2" fmla="*/ 0 w 151"/>
              <a:gd name="T3" fmla="*/ 94 h 94"/>
              <a:gd name="T4" fmla="*/ 151 w 151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1" h="94">
                <a:moveTo>
                  <a:pt x="0" y="0"/>
                </a:moveTo>
                <a:lnTo>
                  <a:pt x="0" y="94"/>
                </a:lnTo>
                <a:lnTo>
                  <a:pt x="151" y="9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56" name="Freeform 48"/>
          <p:cNvSpPr>
            <a:spLocks/>
          </p:cNvSpPr>
          <p:nvPr/>
        </p:nvSpPr>
        <p:spPr bwMode="auto">
          <a:xfrm>
            <a:off x="1957408" y="3012354"/>
            <a:ext cx="84317" cy="768350"/>
          </a:xfrm>
          <a:custGeom>
            <a:avLst/>
            <a:gdLst>
              <a:gd name="T0" fmla="*/ 0 w 95"/>
              <a:gd name="T1" fmla="*/ 0 h 484"/>
              <a:gd name="T2" fmla="*/ 0 w 95"/>
              <a:gd name="T3" fmla="*/ 484 h 484"/>
              <a:gd name="T4" fmla="*/ 95 w 95"/>
              <a:gd name="T5" fmla="*/ 484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484">
                <a:moveTo>
                  <a:pt x="0" y="0"/>
                </a:moveTo>
                <a:lnTo>
                  <a:pt x="0" y="484"/>
                </a:lnTo>
                <a:lnTo>
                  <a:pt x="95" y="48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57" name="Freeform 49"/>
          <p:cNvSpPr>
            <a:spLocks/>
          </p:cNvSpPr>
          <p:nvPr/>
        </p:nvSpPr>
        <p:spPr bwMode="auto">
          <a:xfrm>
            <a:off x="1923682" y="3007591"/>
            <a:ext cx="33727" cy="614363"/>
          </a:xfrm>
          <a:custGeom>
            <a:avLst/>
            <a:gdLst>
              <a:gd name="T0" fmla="*/ 0 w 38"/>
              <a:gd name="T1" fmla="*/ 387 h 387"/>
              <a:gd name="T2" fmla="*/ 0 w 38"/>
              <a:gd name="T3" fmla="*/ 0 h 387"/>
              <a:gd name="T4" fmla="*/ 38 w 38"/>
              <a:gd name="T5" fmla="*/ 0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387">
                <a:moveTo>
                  <a:pt x="0" y="387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58" name="Rectangle 50"/>
          <p:cNvSpPr>
            <a:spLocks noChangeArrowheads="1"/>
          </p:cNvSpPr>
          <p:nvPr/>
        </p:nvSpPr>
        <p:spPr bwMode="auto">
          <a:xfrm>
            <a:off x="2403844" y="4174404"/>
            <a:ext cx="174406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Bv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Chlamydia </a:t>
            </a:r>
            <a:r>
              <a:rPr lang="en-US" sz="900" i="1" dirty="0" err="1" smtClean="0"/>
              <a:t>psittaci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407461181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59" name="Freeform 51"/>
          <p:cNvSpPr>
            <a:spLocks/>
          </p:cNvSpPr>
          <p:nvPr/>
        </p:nvSpPr>
        <p:spPr bwMode="auto">
          <a:xfrm>
            <a:off x="1923682" y="3629891"/>
            <a:ext cx="478387" cy="614363"/>
          </a:xfrm>
          <a:custGeom>
            <a:avLst/>
            <a:gdLst>
              <a:gd name="T0" fmla="*/ 0 w 539"/>
              <a:gd name="T1" fmla="*/ 0 h 387"/>
              <a:gd name="T2" fmla="*/ 0 w 539"/>
              <a:gd name="T3" fmla="*/ 387 h 387"/>
              <a:gd name="T4" fmla="*/ 539 w 539"/>
              <a:gd name="T5" fmla="*/ 387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39" h="387">
                <a:moveTo>
                  <a:pt x="0" y="0"/>
                </a:moveTo>
                <a:lnTo>
                  <a:pt x="0" y="387"/>
                </a:lnTo>
                <a:lnTo>
                  <a:pt x="539" y="38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0" name="Freeform 52"/>
          <p:cNvSpPr>
            <a:spLocks/>
          </p:cNvSpPr>
          <p:nvPr/>
        </p:nvSpPr>
        <p:spPr bwMode="auto">
          <a:xfrm>
            <a:off x="1913919" y="3626716"/>
            <a:ext cx="9763" cy="466725"/>
          </a:xfrm>
          <a:custGeom>
            <a:avLst/>
            <a:gdLst>
              <a:gd name="T0" fmla="*/ 0 w 11"/>
              <a:gd name="T1" fmla="*/ 294 h 294"/>
              <a:gd name="T2" fmla="*/ 0 w 11"/>
              <a:gd name="T3" fmla="*/ 0 h 294"/>
              <a:gd name="T4" fmla="*/ 11 w 11"/>
              <a:gd name="T5" fmla="*/ 0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294">
                <a:moveTo>
                  <a:pt x="0" y="294"/>
                </a:moveTo>
                <a:lnTo>
                  <a:pt x="0" y="0"/>
                </a:lnTo>
                <a:lnTo>
                  <a:pt x="1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1" name="Rectangle 53"/>
          <p:cNvSpPr>
            <a:spLocks noChangeArrowheads="1"/>
          </p:cNvSpPr>
          <p:nvPr/>
        </p:nvSpPr>
        <p:spPr bwMode="auto">
          <a:xfrm>
            <a:off x="2751761" y="4515716"/>
            <a:ext cx="254725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Bacteria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62" name="Freeform 54"/>
          <p:cNvSpPr>
            <a:spLocks/>
          </p:cNvSpPr>
          <p:nvPr/>
        </p:nvSpPr>
        <p:spPr bwMode="auto">
          <a:xfrm>
            <a:off x="1969834" y="4355379"/>
            <a:ext cx="780152" cy="430213"/>
          </a:xfrm>
          <a:custGeom>
            <a:avLst/>
            <a:gdLst>
              <a:gd name="T0" fmla="*/ 0 w 879"/>
              <a:gd name="T1" fmla="*/ 137 h 271"/>
              <a:gd name="T2" fmla="*/ 0 w 879"/>
              <a:gd name="T3" fmla="*/ 134 h 271"/>
              <a:gd name="T4" fmla="*/ 879 w 879"/>
              <a:gd name="T5" fmla="*/ 0 h 271"/>
              <a:gd name="T6" fmla="*/ 879 w 879"/>
              <a:gd name="T7" fmla="*/ 271 h 271"/>
              <a:gd name="T8" fmla="*/ 0 w 879"/>
              <a:gd name="T9" fmla="*/ 137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9" h="271">
                <a:moveTo>
                  <a:pt x="0" y="137"/>
                </a:moveTo>
                <a:lnTo>
                  <a:pt x="0" y="134"/>
                </a:lnTo>
                <a:lnTo>
                  <a:pt x="879" y="0"/>
                </a:lnTo>
                <a:lnTo>
                  <a:pt x="879" y="271"/>
                </a:lnTo>
                <a:lnTo>
                  <a:pt x="0" y="13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3" name="Line 55"/>
          <p:cNvSpPr>
            <a:spLocks noChangeShapeType="1"/>
          </p:cNvSpPr>
          <p:nvPr/>
        </p:nvSpPr>
        <p:spPr bwMode="auto">
          <a:xfrm>
            <a:off x="1915694" y="4571279"/>
            <a:ext cx="52365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4" name="Line 56"/>
          <p:cNvSpPr>
            <a:spLocks noChangeShapeType="1"/>
          </p:cNvSpPr>
          <p:nvPr/>
        </p:nvSpPr>
        <p:spPr bwMode="auto">
          <a:xfrm>
            <a:off x="1913919" y="4102966"/>
            <a:ext cx="0" cy="46831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5" name="Freeform 57"/>
          <p:cNvSpPr>
            <a:spLocks/>
          </p:cNvSpPr>
          <p:nvPr/>
        </p:nvSpPr>
        <p:spPr bwMode="auto">
          <a:xfrm>
            <a:off x="1799425" y="4098204"/>
            <a:ext cx="114493" cy="395288"/>
          </a:xfrm>
          <a:custGeom>
            <a:avLst/>
            <a:gdLst>
              <a:gd name="T0" fmla="*/ 0 w 129"/>
              <a:gd name="T1" fmla="*/ 249 h 249"/>
              <a:gd name="T2" fmla="*/ 0 w 129"/>
              <a:gd name="T3" fmla="*/ 0 h 249"/>
              <a:gd name="T4" fmla="*/ 129 w 129"/>
              <a:gd name="T5" fmla="*/ 0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9" h="249">
                <a:moveTo>
                  <a:pt x="0" y="249"/>
                </a:moveTo>
                <a:lnTo>
                  <a:pt x="0" y="0"/>
                </a:lnTo>
                <a:lnTo>
                  <a:pt x="12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6" name="Rectangle 58"/>
          <p:cNvSpPr>
            <a:spLocks noChangeArrowheads="1"/>
          </p:cNvSpPr>
          <p:nvPr/>
        </p:nvSpPr>
        <p:spPr bwMode="auto">
          <a:xfrm>
            <a:off x="2513012" y="4826866"/>
            <a:ext cx="19941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Bp </a:t>
            </a:r>
            <a:r>
              <a:rPr lang="en-US" sz="900" i="1" dirty="0" err="1" smtClean="0"/>
              <a:t>Sutterella</a:t>
            </a:r>
            <a:r>
              <a:rPr lang="en-US" sz="900" i="1" dirty="0" smtClean="0"/>
              <a:t> </a:t>
            </a:r>
            <a:r>
              <a:rPr lang="en-US" sz="900" dirty="0" smtClean="0"/>
              <a:t>sp. CAG:397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524660359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7" name="Freeform 59"/>
          <p:cNvSpPr>
            <a:spLocks/>
          </p:cNvSpPr>
          <p:nvPr/>
        </p:nvSpPr>
        <p:spPr bwMode="auto">
          <a:xfrm>
            <a:off x="1799425" y="4501429"/>
            <a:ext cx="711811" cy="395288"/>
          </a:xfrm>
          <a:custGeom>
            <a:avLst/>
            <a:gdLst>
              <a:gd name="T0" fmla="*/ 0 w 802"/>
              <a:gd name="T1" fmla="*/ 0 h 249"/>
              <a:gd name="T2" fmla="*/ 0 w 802"/>
              <a:gd name="T3" fmla="*/ 249 h 249"/>
              <a:gd name="T4" fmla="*/ 802 w 802"/>
              <a:gd name="T5" fmla="*/ 249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2" h="249">
                <a:moveTo>
                  <a:pt x="0" y="0"/>
                </a:moveTo>
                <a:lnTo>
                  <a:pt x="0" y="249"/>
                </a:lnTo>
                <a:lnTo>
                  <a:pt x="802" y="24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8" name="Freeform 60"/>
          <p:cNvSpPr>
            <a:spLocks/>
          </p:cNvSpPr>
          <p:nvPr/>
        </p:nvSpPr>
        <p:spPr bwMode="auto">
          <a:xfrm>
            <a:off x="1736410" y="4498254"/>
            <a:ext cx="63016" cy="387350"/>
          </a:xfrm>
          <a:custGeom>
            <a:avLst/>
            <a:gdLst>
              <a:gd name="T0" fmla="*/ 0 w 71"/>
              <a:gd name="T1" fmla="*/ 244 h 244"/>
              <a:gd name="T2" fmla="*/ 0 w 71"/>
              <a:gd name="T3" fmla="*/ 0 h 244"/>
              <a:gd name="T4" fmla="*/ 71 w 71"/>
              <a:gd name="T5" fmla="*/ 0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" h="244">
                <a:moveTo>
                  <a:pt x="0" y="244"/>
                </a:moveTo>
                <a:lnTo>
                  <a:pt x="0" y="0"/>
                </a:lnTo>
                <a:lnTo>
                  <a:pt x="7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69" name="Rectangle 61"/>
          <p:cNvSpPr>
            <a:spLocks noChangeArrowheads="1"/>
          </p:cNvSpPr>
          <p:nvPr/>
        </p:nvSpPr>
        <p:spPr bwMode="auto">
          <a:xfrm>
            <a:off x="2221009" y="5033242"/>
            <a:ext cx="23596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Firmicutes</a:t>
            </a:r>
            <a:r>
              <a:rPr lang="en-US" sz="900" i="1" dirty="0" smtClean="0"/>
              <a:t> bacterium </a:t>
            </a:r>
            <a:r>
              <a:rPr lang="en-US" sz="900" dirty="0" smtClean="0"/>
              <a:t>CAG:449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524503353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0" name="Freeform 62"/>
          <p:cNvSpPr>
            <a:spLocks/>
          </p:cNvSpPr>
          <p:nvPr/>
        </p:nvSpPr>
        <p:spPr bwMode="auto">
          <a:xfrm>
            <a:off x="1858003" y="5103092"/>
            <a:ext cx="361231" cy="176213"/>
          </a:xfrm>
          <a:custGeom>
            <a:avLst/>
            <a:gdLst>
              <a:gd name="T0" fmla="*/ 0 w 407"/>
              <a:gd name="T1" fmla="*/ 111 h 111"/>
              <a:gd name="T2" fmla="*/ 0 w 407"/>
              <a:gd name="T3" fmla="*/ 0 h 111"/>
              <a:gd name="T4" fmla="*/ 407 w 407"/>
              <a:gd name="T5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7" h="111">
                <a:moveTo>
                  <a:pt x="0" y="111"/>
                </a:moveTo>
                <a:lnTo>
                  <a:pt x="0" y="0"/>
                </a:lnTo>
                <a:lnTo>
                  <a:pt x="40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1" name="Rectangle 63"/>
          <p:cNvSpPr>
            <a:spLocks noChangeArrowheads="1"/>
          </p:cNvSpPr>
          <p:nvPr/>
        </p:nvSpPr>
        <p:spPr bwMode="auto">
          <a:xfrm>
            <a:off x="2470409" y="5239617"/>
            <a:ext cx="22506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Plasmodium </a:t>
            </a:r>
            <a:r>
              <a:rPr lang="en-US" sz="900" i="1" dirty="0" err="1" smtClean="0"/>
              <a:t>falciparum</a:t>
            </a:r>
            <a:r>
              <a:rPr lang="en-US" sz="900" i="1" dirty="0" smtClean="0"/>
              <a:t> </a:t>
            </a:r>
            <a:r>
              <a:rPr lang="en-US" sz="900" dirty="0" smtClean="0"/>
              <a:t>3D7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124808468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2" name="Freeform 64"/>
          <p:cNvSpPr>
            <a:spLocks/>
          </p:cNvSpPr>
          <p:nvPr/>
        </p:nvSpPr>
        <p:spPr bwMode="auto">
          <a:xfrm>
            <a:off x="2118054" y="5309467"/>
            <a:ext cx="350580" cy="149225"/>
          </a:xfrm>
          <a:custGeom>
            <a:avLst/>
            <a:gdLst>
              <a:gd name="T0" fmla="*/ 0 w 395"/>
              <a:gd name="T1" fmla="*/ 94 h 94"/>
              <a:gd name="T2" fmla="*/ 0 w 395"/>
              <a:gd name="T3" fmla="*/ 0 h 94"/>
              <a:gd name="T4" fmla="*/ 395 w 395"/>
              <a:gd name="T5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5" h="94">
                <a:moveTo>
                  <a:pt x="0" y="94"/>
                </a:moveTo>
                <a:lnTo>
                  <a:pt x="0" y="0"/>
                </a:lnTo>
                <a:lnTo>
                  <a:pt x="39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3" name="Rectangle 65"/>
          <p:cNvSpPr>
            <a:spLocks noChangeArrowheads="1"/>
          </p:cNvSpPr>
          <p:nvPr/>
        </p:nvSpPr>
        <p:spPr bwMode="auto">
          <a:xfrm>
            <a:off x="2564489" y="5445992"/>
            <a:ext cx="205825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Babesia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microti</a:t>
            </a:r>
            <a:r>
              <a:rPr lang="en-US" sz="900" i="1" dirty="0" smtClean="0"/>
              <a:t> </a:t>
            </a:r>
            <a:r>
              <a:rPr lang="en-US" sz="900" dirty="0" smtClean="0"/>
              <a:t>strain RI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399218848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" name="Freeform 66"/>
          <p:cNvSpPr>
            <a:spLocks/>
          </p:cNvSpPr>
          <p:nvPr/>
        </p:nvSpPr>
        <p:spPr bwMode="auto">
          <a:xfrm>
            <a:off x="2209471" y="5514254"/>
            <a:ext cx="353243" cy="100013"/>
          </a:xfrm>
          <a:custGeom>
            <a:avLst/>
            <a:gdLst>
              <a:gd name="T0" fmla="*/ 0 w 398"/>
              <a:gd name="T1" fmla="*/ 63 h 63"/>
              <a:gd name="T2" fmla="*/ 0 w 398"/>
              <a:gd name="T3" fmla="*/ 0 h 63"/>
              <a:gd name="T4" fmla="*/ 398 w 398"/>
              <a:gd name="T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8" h="63">
                <a:moveTo>
                  <a:pt x="0" y="63"/>
                </a:moveTo>
                <a:lnTo>
                  <a:pt x="0" y="0"/>
                </a:lnTo>
                <a:lnTo>
                  <a:pt x="39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5" name="Rectangle 67"/>
          <p:cNvSpPr>
            <a:spLocks noChangeArrowheads="1"/>
          </p:cNvSpPr>
          <p:nvPr/>
        </p:nvSpPr>
        <p:spPr bwMode="auto">
          <a:xfrm>
            <a:off x="2449996" y="5650779"/>
            <a:ext cx="174406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Theileria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orientalis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403221973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Freeform 68"/>
          <p:cNvSpPr>
            <a:spLocks/>
          </p:cNvSpPr>
          <p:nvPr/>
        </p:nvSpPr>
        <p:spPr bwMode="auto">
          <a:xfrm>
            <a:off x="2209471" y="5622204"/>
            <a:ext cx="238750" cy="98425"/>
          </a:xfrm>
          <a:custGeom>
            <a:avLst/>
            <a:gdLst>
              <a:gd name="T0" fmla="*/ 0 w 269"/>
              <a:gd name="T1" fmla="*/ 0 h 62"/>
              <a:gd name="T2" fmla="*/ 0 w 269"/>
              <a:gd name="T3" fmla="*/ 62 h 62"/>
              <a:gd name="T4" fmla="*/ 269 w 269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9" h="62">
                <a:moveTo>
                  <a:pt x="0" y="0"/>
                </a:moveTo>
                <a:lnTo>
                  <a:pt x="0" y="62"/>
                </a:lnTo>
                <a:lnTo>
                  <a:pt x="269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7" name="Freeform 69"/>
          <p:cNvSpPr>
            <a:spLocks/>
          </p:cNvSpPr>
          <p:nvPr/>
        </p:nvSpPr>
        <p:spPr bwMode="auto">
          <a:xfrm>
            <a:off x="2118054" y="5468217"/>
            <a:ext cx="91417" cy="149225"/>
          </a:xfrm>
          <a:custGeom>
            <a:avLst/>
            <a:gdLst>
              <a:gd name="T0" fmla="*/ 0 w 103"/>
              <a:gd name="T1" fmla="*/ 0 h 94"/>
              <a:gd name="T2" fmla="*/ 0 w 103"/>
              <a:gd name="T3" fmla="*/ 94 h 94"/>
              <a:gd name="T4" fmla="*/ 103 w 103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3" h="94">
                <a:moveTo>
                  <a:pt x="0" y="0"/>
                </a:moveTo>
                <a:lnTo>
                  <a:pt x="0" y="94"/>
                </a:lnTo>
                <a:lnTo>
                  <a:pt x="103" y="9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8" name="Freeform 70"/>
          <p:cNvSpPr>
            <a:spLocks/>
          </p:cNvSpPr>
          <p:nvPr/>
        </p:nvSpPr>
        <p:spPr bwMode="auto">
          <a:xfrm>
            <a:off x="1858003" y="5287242"/>
            <a:ext cx="260051" cy="176213"/>
          </a:xfrm>
          <a:custGeom>
            <a:avLst/>
            <a:gdLst>
              <a:gd name="T0" fmla="*/ 0 w 293"/>
              <a:gd name="T1" fmla="*/ 0 h 111"/>
              <a:gd name="T2" fmla="*/ 0 w 293"/>
              <a:gd name="T3" fmla="*/ 111 h 111"/>
              <a:gd name="T4" fmla="*/ 293 w 293"/>
              <a:gd name="T5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3" h="111">
                <a:moveTo>
                  <a:pt x="0" y="0"/>
                </a:moveTo>
                <a:lnTo>
                  <a:pt x="0" y="111"/>
                </a:lnTo>
                <a:lnTo>
                  <a:pt x="293" y="11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9" name="Freeform 71"/>
          <p:cNvSpPr>
            <a:spLocks/>
          </p:cNvSpPr>
          <p:nvPr/>
        </p:nvSpPr>
        <p:spPr bwMode="auto">
          <a:xfrm>
            <a:off x="1736410" y="4895129"/>
            <a:ext cx="121594" cy="387350"/>
          </a:xfrm>
          <a:custGeom>
            <a:avLst/>
            <a:gdLst>
              <a:gd name="T0" fmla="*/ 0 w 137"/>
              <a:gd name="T1" fmla="*/ 0 h 244"/>
              <a:gd name="T2" fmla="*/ 0 w 137"/>
              <a:gd name="T3" fmla="*/ 244 h 244"/>
              <a:gd name="T4" fmla="*/ 137 w 137"/>
              <a:gd name="T5" fmla="*/ 24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7" h="244">
                <a:moveTo>
                  <a:pt x="0" y="0"/>
                </a:moveTo>
                <a:lnTo>
                  <a:pt x="0" y="244"/>
                </a:lnTo>
                <a:lnTo>
                  <a:pt x="137" y="24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0" name="Freeform 72"/>
          <p:cNvSpPr>
            <a:spLocks/>
          </p:cNvSpPr>
          <p:nvPr/>
        </p:nvSpPr>
        <p:spPr bwMode="auto">
          <a:xfrm>
            <a:off x="1676057" y="4890366"/>
            <a:ext cx="60353" cy="565150"/>
          </a:xfrm>
          <a:custGeom>
            <a:avLst/>
            <a:gdLst>
              <a:gd name="T0" fmla="*/ 0 w 68"/>
              <a:gd name="T1" fmla="*/ 356 h 356"/>
              <a:gd name="T2" fmla="*/ 0 w 68"/>
              <a:gd name="T3" fmla="*/ 0 h 356"/>
              <a:gd name="T4" fmla="*/ 68 w 68"/>
              <a:gd name="T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" h="356">
                <a:moveTo>
                  <a:pt x="0" y="356"/>
                </a:moveTo>
                <a:lnTo>
                  <a:pt x="0" y="0"/>
                </a:lnTo>
                <a:lnTo>
                  <a:pt x="6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1" name="Rectangle 73"/>
          <p:cNvSpPr>
            <a:spLocks noChangeArrowheads="1"/>
          </p:cNvSpPr>
          <p:nvPr/>
        </p:nvSpPr>
        <p:spPr bwMode="auto">
          <a:xfrm>
            <a:off x="2260949" y="5857154"/>
            <a:ext cx="166071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Bulleidia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extructa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493676252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Freeform 74"/>
          <p:cNvSpPr>
            <a:spLocks/>
          </p:cNvSpPr>
          <p:nvPr/>
        </p:nvSpPr>
        <p:spPr bwMode="auto">
          <a:xfrm>
            <a:off x="1744398" y="5927004"/>
            <a:ext cx="514776" cy="98425"/>
          </a:xfrm>
          <a:custGeom>
            <a:avLst/>
            <a:gdLst>
              <a:gd name="T0" fmla="*/ 0 w 580"/>
              <a:gd name="T1" fmla="*/ 62 h 62"/>
              <a:gd name="T2" fmla="*/ 0 w 580"/>
              <a:gd name="T3" fmla="*/ 0 h 62"/>
              <a:gd name="T4" fmla="*/ 580 w 580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0" h="62">
                <a:moveTo>
                  <a:pt x="0" y="62"/>
                </a:moveTo>
                <a:lnTo>
                  <a:pt x="0" y="0"/>
                </a:lnTo>
                <a:lnTo>
                  <a:pt x="58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3" name="Rectangle 75"/>
          <p:cNvSpPr>
            <a:spLocks noChangeArrowheads="1"/>
          </p:cNvSpPr>
          <p:nvPr/>
        </p:nvSpPr>
        <p:spPr bwMode="auto">
          <a:xfrm>
            <a:off x="2203258" y="6063529"/>
            <a:ext cx="215443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Bf </a:t>
            </a:r>
            <a:r>
              <a:rPr lang="en-US" sz="900" i="1" dirty="0" err="1" smtClean="0"/>
              <a:t>Butyrivibrio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proteoclasticus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302668982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" name="Freeform 76"/>
          <p:cNvSpPr>
            <a:spLocks/>
          </p:cNvSpPr>
          <p:nvPr/>
        </p:nvSpPr>
        <p:spPr bwMode="auto">
          <a:xfrm>
            <a:off x="1744398" y="6034954"/>
            <a:ext cx="457086" cy="98425"/>
          </a:xfrm>
          <a:custGeom>
            <a:avLst/>
            <a:gdLst>
              <a:gd name="T0" fmla="*/ 0 w 515"/>
              <a:gd name="T1" fmla="*/ 0 h 62"/>
              <a:gd name="T2" fmla="*/ 0 w 515"/>
              <a:gd name="T3" fmla="*/ 62 h 62"/>
              <a:gd name="T4" fmla="*/ 515 w 515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5" h="62">
                <a:moveTo>
                  <a:pt x="0" y="0"/>
                </a:moveTo>
                <a:lnTo>
                  <a:pt x="0" y="62"/>
                </a:lnTo>
                <a:lnTo>
                  <a:pt x="515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5" name="Freeform 77"/>
          <p:cNvSpPr>
            <a:spLocks/>
          </p:cNvSpPr>
          <p:nvPr/>
        </p:nvSpPr>
        <p:spPr bwMode="auto">
          <a:xfrm>
            <a:off x="1676057" y="5463454"/>
            <a:ext cx="68341" cy="566738"/>
          </a:xfrm>
          <a:custGeom>
            <a:avLst/>
            <a:gdLst>
              <a:gd name="T0" fmla="*/ 0 w 77"/>
              <a:gd name="T1" fmla="*/ 0 h 357"/>
              <a:gd name="T2" fmla="*/ 0 w 77"/>
              <a:gd name="T3" fmla="*/ 357 h 357"/>
              <a:gd name="T4" fmla="*/ 77 w 77"/>
              <a:gd name="T5" fmla="*/ 357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" h="357">
                <a:moveTo>
                  <a:pt x="0" y="0"/>
                </a:moveTo>
                <a:lnTo>
                  <a:pt x="0" y="357"/>
                </a:lnTo>
                <a:lnTo>
                  <a:pt x="77" y="35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6" name="Freeform 78"/>
          <p:cNvSpPr>
            <a:spLocks/>
          </p:cNvSpPr>
          <p:nvPr/>
        </p:nvSpPr>
        <p:spPr bwMode="auto">
          <a:xfrm>
            <a:off x="1510086" y="5458692"/>
            <a:ext cx="165971" cy="590550"/>
          </a:xfrm>
          <a:custGeom>
            <a:avLst/>
            <a:gdLst>
              <a:gd name="T0" fmla="*/ 0 w 187"/>
              <a:gd name="T1" fmla="*/ 372 h 372"/>
              <a:gd name="T2" fmla="*/ 0 w 187"/>
              <a:gd name="T3" fmla="*/ 0 h 372"/>
              <a:gd name="T4" fmla="*/ 187 w 187"/>
              <a:gd name="T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" h="372">
                <a:moveTo>
                  <a:pt x="0" y="372"/>
                </a:moveTo>
                <a:lnTo>
                  <a:pt x="0" y="0"/>
                </a:lnTo>
                <a:lnTo>
                  <a:pt x="18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8" name="Rectangle 79"/>
          <p:cNvSpPr>
            <a:spLocks noChangeArrowheads="1"/>
          </p:cNvSpPr>
          <p:nvPr/>
        </p:nvSpPr>
        <p:spPr bwMode="auto">
          <a:xfrm>
            <a:off x="2833415" y="6269904"/>
            <a:ext cx="167353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Megavirus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chiliensis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363540121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" name="Freeform 80"/>
          <p:cNvSpPr>
            <a:spLocks/>
          </p:cNvSpPr>
          <p:nvPr/>
        </p:nvSpPr>
        <p:spPr bwMode="auto">
          <a:xfrm>
            <a:off x="2501474" y="6339754"/>
            <a:ext cx="330167" cy="98425"/>
          </a:xfrm>
          <a:custGeom>
            <a:avLst/>
            <a:gdLst>
              <a:gd name="T0" fmla="*/ 0 w 372"/>
              <a:gd name="T1" fmla="*/ 62 h 62"/>
              <a:gd name="T2" fmla="*/ 0 w 372"/>
              <a:gd name="T3" fmla="*/ 0 h 62"/>
              <a:gd name="T4" fmla="*/ 372 w 372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2" h="62">
                <a:moveTo>
                  <a:pt x="0" y="62"/>
                </a:moveTo>
                <a:lnTo>
                  <a:pt x="0" y="0"/>
                </a:lnTo>
                <a:lnTo>
                  <a:pt x="37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0" name="Rectangle 81"/>
          <p:cNvSpPr>
            <a:spLocks noChangeArrowheads="1"/>
          </p:cNvSpPr>
          <p:nvPr/>
        </p:nvSpPr>
        <p:spPr bwMode="auto">
          <a:xfrm>
            <a:off x="2888443" y="6476279"/>
            <a:ext cx="250068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Acanthamoeba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polyphaga</a:t>
            </a:r>
            <a:r>
              <a:rPr lang="en-US" sz="900" i="1" dirty="0" smtClean="0"/>
              <a:t> </a:t>
            </a:r>
            <a:r>
              <a:rPr lang="en-US" sz="900" dirty="0" err="1" smtClean="0"/>
              <a:t>mimivirus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311977625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1" name="Freeform 82"/>
          <p:cNvSpPr>
            <a:spLocks/>
          </p:cNvSpPr>
          <p:nvPr/>
        </p:nvSpPr>
        <p:spPr bwMode="auto">
          <a:xfrm>
            <a:off x="2501474" y="6446117"/>
            <a:ext cx="385195" cy="98425"/>
          </a:xfrm>
          <a:custGeom>
            <a:avLst/>
            <a:gdLst>
              <a:gd name="T0" fmla="*/ 0 w 434"/>
              <a:gd name="T1" fmla="*/ 0 h 62"/>
              <a:gd name="T2" fmla="*/ 0 w 434"/>
              <a:gd name="T3" fmla="*/ 62 h 62"/>
              <a:gd name="T4" fmla="*/ 434 w 434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4" h="62">
                <a:moveTo>
                  <a:pt x="0" y="0"/>
                </a:moveTo>
                <a:lnTo>
                  <a:pt x="0" y="62"/>
                </a:lnTo>
                <a:lnTo>
                  <a:pt x="434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2" name="Freeform 83"/>
          <p:cNvSpPr>
            <a:spLocks/>
          </p:cNvSpPr>
          <p:nvPr/>
        </p:nvSpPr>
        <p:spPr bwMode="auto">
          <a:xfrm>
            <a:off x="1634342" y="6441354"/>
            <a:ext cx="867132" cy="203200"/>
          </a:xfrm>
          <a:custGeom>
            <a:avLst/>
            <a:gdLst>
              <a:gd name="T0" fmla="*/ 0 w 977"/>
              <a:gd name="T1" fmla="*/ 128 h 128"/>
              <a:gd name="T2" fmla="*/ 0 w 977"/>
              <a:gd name="T3" fmla="*/ 0 h 128"/>
              <a:gd name="T4" fmla="*/ 977 w 977"/>
              <a:gd name="T5" fmla="*/ 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7" h="128">
                <a:moveTo>
                  <a:pt x="0" y="128"/>
                </a:moveTo>
                <a:lnTo>
                  <a:pt x="0" y="0"/>
                </a:lnTo>
                <a:lnTo>
                  <a:pt x="97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3" name="Rectangle 84"/>
          <p:cNvSpPr>
            <a:spLocks noChangeArrowheads="1"/>
          </p:cNvSpPr>
          <p:nvPr/>
        </p:nvSpPr>
        <p:spPr bwMode="auto">
          <a:xfrm>
            <a:off x="2213021" y="6681067"/>
            <a:ext cx="13914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dirty="0" err="1" smtClean="0"/>
              <a:t>Lausannevirus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327409948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4" name="Freeform 85"/>
          <p:cNvSpPr>
            <a:spLocks/>
          </p:cNvSpPr>
          <p:nvPr/>
        </p:nvSpPr>
        <p:spPr bwMode="auto">
          <a:xfrm>
            <a:off x="2063914" y="6750917"/>
            <a:ext cx="147333" cy="98425"/>
          </a:xfrm>
          <a:custGeom>
            <a:avLst/>
            <a:gdLst>
              <a:gd name="T0" fmla="*/ 0 w 166"/>
              <a:gd name="T1" fmla="*/ 62 h 62"/>
              <a:gd name="T2" fmla="*/ 0 w 166"/>
              <a:gd name="T3" fmla="*/ 0 h 62"/>
              <a:gd name="T4" fmla="*/ 166 w 166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6" h="62">
                <a:moveTo>
                  <a:pt x="0" y="62"/>
                </a:moveTo>
                <a:lnTo>
                  <a:pt x="0" y="0"/>
                </a:lnTo>
                <a:lnTo>
                  <a:pt x="16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5" name="Rectangle 86"/>
          <p:cNvSpPr>
            <a:spLocks noChangeArrowheads="1"/>
          </p:cNvSpPr>
          <p:nvPr/>
        </p:nvSpPr>
        <p:spPr bwMode="auto">
          <a:xfrm>
            <a:off x="2318639" y="6887442"/>
            <a:ext cx="131446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en-US" sz="900" dirty="0" err="1" smtClean="0"/>
              <a:t>Marseillevirus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284504408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Freeform 87"/>
          <p:cNvSpPr>
            <a:spLocks/>
          </p:cNvSpPr>
          <p:nvPr/>
        </p:nvSpPr>
        <p:spPr bwMode="auto">
          <a:xfrm>
            <a:off x="2063914" y="6858867"/>
            <a:ext cx="252950" cy="98425"/>
          </a:xfrm>
          <a:custGeom>
            <a:avLst/>
            <a:gdLst>
              <a:gd name="T0" fmla="*/ 0 w 285"/>
              <a:gd name="T1" fmla="*/ 0 h 62"/>
              <a:gd name="T2" fmla="*/ 0 w 285"/>
              <a:gd name="T3" fmla="*/ 62 h 62"/>
              <a:gd name="T4" fmla="*/ 285 w 285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5" h="62">
                <a:moveTo>
                  <a:pt x="0" y="0"/>
                </a:moveTo>
                <a:lnTo>
                  <a:pt x="0" y="62"/>
                </a:lnTo>
                <a:lnTo>
                  <a:pt x="285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7" name="Freeform 88"/>
          <p:cNvSpPr>
            <a:spLocks/>
          </p:cNvSpPr>
          <p:nvPr/>
        </p:nvSpPr>
        <p:spPr bwMode="auto">
          <a:xfrm>
            <a:off x="1634342" y="6652492"/>
            <a:ext cx="429572" cy="201613"/>
          </a:xfrm>
          <a:custGeom>
            <a:avLst/>
            <a:gdLst>
              <a:gd name="T0" fmla="*/ 0 w 484"/>
              <a:gd name="T1" fmla="*/ 0 h 127"/>
              <a:gd name="T2" fmla="*/ 0 w 484"/>
              <a:gd name="T3" fmla="*/ 127 h 127"/>
              <a:gd name="T4" fmla="*/ 484 w 484"/>
              <a:gd name="T5" fmla="*/ 127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4" h="127">
                <a:moveTo>
                  <a:pt x="0" y="0"/>
                </a:moveTo>
                <a:lnTo>
                  <a:pt x="0" y="127"/>
                </a:lnTo>
                <a:lnTo>
                  <a:pt x="484" y="12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8" name="Freeform 89"/>
          <p:cNvSpPr>
            <a:spLocks/>
          </p:cNvSpPr>
          <p:nvPr/>
        </p:nvSpPr>
        <p:spPr bwMode="auto">
          <a:xfrm>
            <a:off x="1510086" y="6057179"/>
            <a:ext cx="124256" cy="590550"/>
          </a:xfrm>
          <a:custGeom>
            <a:avLst/>
            <a:gdLst>
              <a:gd name="T0" fmla="*/ 0 w 140"/>
              <a:gd name="T1" fmla="*/ 0 h 372"/>
              <a:gd name="T2" fmla="*/ 0 w 140"/>
              <a:gd name="T3" fmla="*/ 372 h 372"/>
              <a:gd name="T4" fmla="*/ 140 w 140"/>
              <a:gd name="T5" fmla="*/ 372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372">
                <a:moveTo>
                  <a:pt x="0" y="0"/>
                </a:moveTo>
                <a:lnTo>
                  <a:pt x="0" y="372"/>
                </a:lnTo>
                <a:lnTo>
                  <a:pt x="140" y="37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9" name="Freeform 90"/>
          <p:cNvSpPr>
            <a:spLocks/>
          </p:cNvSpPr>
          <p:nvPr/>
        </p:nvSpPr>
        <p:spPr bwMode="auto">
          <a:xfrm>
            <a:off x="1387604" y="6054004"/>
            <a:ext cx="122481" cy="627063"/>
          </a:xfrm>
          <a:custGeom>
            <a:avLst/>
            <a:gdLst>
              <a:gd name="T0" fmla="*/ 0 w 138"/>
              <a:gd name="T1" fmla="*/ 395 h 395"/>
              <a:gd name="T2" fmla="*/ 0 w 138"/>
              <a:gd name="T3" fmla="*/ 0 h 395"/>
              <a:gd name="T4" fmla="*/ 138 w 138"/>
              <a:gd name="T5" fmla="*/ 0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8" h="395">
                <a:moveTo>
                  <a:pt x="0" y="395"/>
                </a:moveTo>
                <a:lnTo>
                  <a:pt x="0" y="0"/>
                </a:lnTo>
                <a:lnTo>
                  <a:pt x="13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0" name="Rectangle 91"/>
          <p:cNvSpPr>
            <a:spLocks noChangeArrowheads="1"/>
          </p:cNvSpPr>
          <p:nvPr/>
        </p:nvSpPr>
        <p:spPr bwMode="auto">
          <a:xfrm>
            <a:off x="2231660" y="7093817"/>
            <a:ext cx="23083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Bj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Mycoplasma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crocodyli</a:t>
            </a:r>
            <a:r>
              <a:rPr lang="en-US" sz="900" i="1" dirty="0" smtClean="0"/>
              <a:t> </a:t>
            </a:r>
            <a:r>
              <a:rPr lang="en-US" sz="900" dirty="0" smtClean="0"/>
              <a:t>MP145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294155576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Freeform 92"/>
          <p:cNvSpPr>
            <a:spLocks/>
          </p:cNvSpPr>
          <p:nvPr/>
        </p:nvSpPr>
        <p:spPr bwMode="auto">
          <a:xfrm>
            <a:off x="1625466" y="7163667"/>
            <a:ext cx="604418" cy="149225"/>
          </a:xfrm>
          <a:custGeom>
            <a:avLst/>
            <a:gdLst>
              <a:gd name="T0" fmla="*/ 0 w 681"/>
              <a:gd name="T1" fmla="*/ 94 h 94"/>
              <a:gd name="T2" fmla="*/ 0 w 681"/>
              <a:gd name="T3" fmla="*/ 0 h 94"/>
              <a:gd name="T4" fmla="*/ 681 w 681"/>
              <a:gd name="T5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1" h="94">
                <a:moveTo>
                  <a:pt x="0" y="94"/>
                </a:moveTo>
                <a:lnTo>
                  <a:pt x="0" y="0"/>
                </a:lnTo>
                <a:lnTo>
                  <a:pt x="68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2" name="Rectangle 93"/>
          <p:cNvSpPr>
            <a:spLocks noChangeArrowheads="1"/>
          </p:cNvSpPr>
          <p:nvPr/>
        </p:nvSpPr>
        <p:spPr bwMode="auto">
          <a:xfrm>
            <a:off x="2278700" y="7300192"/>
            <a:ext cx="187871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Bj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Mesoplasma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florum</a:t>
            </a:r>
            <a:r>
              <a:rPr lang="en-US" sz="900" i="1" dirty="0" smtClean="0"/>
              <a:t> </a:t>
            </a:r>
            <a:r>
              <a:rPr lang="en-US" sz="900" dirty="0" smtClean="0"/>
              <a:t>L1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50365059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Freeform 94"/>
          <p:cNvSpPr>
            <a:spLocks/>
          </p:cNvSpPr>
          <p:nvPr/>
        </p:nvSpPr>
        <p:spPr bwMode="auto">
          <a:xfrm>
            <a:off x="1968059" y="7370042"/>
            <a:ext cx="308866" cy="98425"/>
          </a:xfrm>
          <a:custGeom>
            <a:avLst/>
            <a:gdLst>
              <a:gd name="T0" fmla="*/ 0 w 348"/>
              <a:gd name="T1" fmla="*/ 62 h 62"/>
              <a:gd name="T2" fmla="*/ 0 w 348"/>
              <a:gd name="T3" fmla="*/ 0 h 62"/>
              <a:gd name="T4" fmla="*/ 348 w 348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8" h="62">
                <a:moveTo>
                  <a:pt x="0" y="62"/>
                </a:moveTo>
                <a:lnTo>
                  <a:pt x="0" y="0"/>
                </a:lnTo>
                <a:lnTo>
                  <a:pt x="34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2" name="Rectangle 95"/>
          <p:cNvSpPr>
            <a:spLocks noChangeArrowheads="1"/>
          </p:cNvSpPr>
          <p:nvPr/>
        </p:nvSpPr>
        <p:spPr bwMode="auto">
          <a:xfrm>
            <a:off x="2375442" y="7504979"/>
            <a:ext cx="19877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Bj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Mycoplasma</a:t>
            </a:r>
            <a:r>
              <a:rPr lang="en-US" sz="900" i="1" dirty="0" smtClean="0"/>
              <a:t> </a:t>
            </a:r>
            <a:r>
              <a:rPr lang="en-US" sz="900" dirty="0" smtClean="0"/>
              <a:t>sp. G5847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495639410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3" name="Freeform 96"/>
          <p:cNvSpPr>
            <a:spLocks/>
          </p:cNvSpPr>
          <p:nvPr/>
        </p:nvSpPr>
        <p:spPr bwMode="auto">
          <a:xfrm>
            <a:off x="1968059" y="7476404"/>
            <a:ext cx="405608" cy="98425"/>
          </a:xfrm>
          <a:custGeom>
            <a:avLst/>
            <a:gdLst>
              <a:gd name="T0" fmla="*/ 0 w 457"/>
              <a:gd name="T1" fmla="*/ 0 h 62"/>
              <a:gd name="T2" fmla="*/ 0 w 457"/>
              <a:gd name="T3" fmla="*/ 62 h 62"/>
              <a:gd name="T4" fmla="*/ 457 w 457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7" h="62">
                <a:moveTo>
                  <a:pt x="0" y="0"/>
                </a:moveTo>
                <a:lnTo>
                  <a:pt x="0" y="62"/>
                </a:lnTo>
                <a:lnTo>
                  <a:pt x="457" y="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4" name="Freeform 97"/>
          <p:cNvSpPr>
            <a:spLocks/>
          </p:cNvSpPr>
          <p:nvPr/>
        </p:nvSpPr>
        <p:spPr bwMode="auto">
          <a:xfrm>
            <a:off x="1625466" y="7322417"/>
            <a:ext cx="342592" cy="149225"/>
          </a:xfrm>
          <a:custGeom>
            <a:avLst/>
            <a:gdLst>
              <a:gd name="T0" fmla="*/ 0 w 386"/>
              <a:gd name="T1" fmla="*/ 0 h 94"/>
              <a:gd name="T2" fmla="*/ 0 w 386"/>
              <a:gd name="T3" fmla="*/ 94 h 94"/>
              <a:gd name="T4" fmla="*/ 386 w 386"/>
              <a:gd name="T5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6" h="94">
                <a:moveTo>
                  <a:pt x="0" y="0"/>
                </a:moveTo>
                <a:lnTo>
                  <a:pt x="0" y="94"/>
                </a:lnTo>
                <a:lnTo>
                  <a:pt x="386" y="9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5" name="Freeform 98"/>
          <p:cNvSpPr>
            <a:spLocks/>
          </p:cNvSpPr>
          <p:nvPr/>
        </p:nvSpPr>
        <p:spPr bwMode="auto">
          <a:xfrm>
            <a:off x="1387604" y="6689004"/>
            <a:ext cx="237862" cy="628650"/>
          </a:xfrm>
          <a:custGeom>
            <a:avLst/>
            <a:gdLst>
              <a:gd name="T0" fmla="*/ 0 w 268"/>
              <a:gd name="T1" fmla="*/ 0 h 396"/>
              <a:gd name="T2" fmla="*/ 0 w 268"/>
              <a:gd name="T3" fmla="*/ 396 h 396"/>
              <a:gd name="T4" fmla="*/ 268 w 268"/>
              <a:gd name="T5" fmla="*/ 396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68" h="396">
                <a:moveTo>
                  <a:pt x="0" y="0"/>
                </a:moveTo>
                <a:lnTo>
                  <a:pt x="0" y="396"/>
                </a:lnTo>
                <a:lnTo>
                  <a:pt x="268" y="39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6" name="Freeform 99"/>
          <p:cNvSpPr>
            <a:spLocks/>
          </p:cNvSpPr>
          <p:nvPr/>
        </p:nvSpPr>
        <p:spPr bwMode="auto">
          <a:xfrm>
            <a:off x="1267786" y="6684242"/>
            <a:ext cx="119819" cy="547688"/>
          </a:xfrm>
          <a:custGeom>
            <a:avLst/>
            <a:gdLst>
              <a:gd name="T0" fmla="*/ 0 w 135"/>
              <a:gd name="T1" fmla="*/ 345 h 345"/>
              <a:gd name="T2" fmla="*/ 0 w 135"/>
              <a:gd name="T3" fmla="*/ 0 h 345"/>
              <a:gd name="T4" fmla="*/ 135 w 135"/>
              <a:gd name="T5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5" h="345">
                <a:moveTo>
                  <a:pt x="0" y="345"/>
                </a:moveTo>
                <a:lnTo>
                  <a:pt x="0" y="0"/>
                </a:lnTo>
                <a:lnTo>
                  <a:pt x="13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7" name="Rectangle 100"/>
          <p:cNvSpPr>
            <a:spLocks noChangeArrowheads="1"/>
          </p:cNvSpPr>
          <p:nvPr/>
        </p:nvSpPr>
        <p:spPr bwMode="auto">
          <a:xfrm>
            <a:off x="2268937" y="7735167"/>
            <a:ext cx="534302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Entomopoxviridae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78" name="Freeform 101"/>
          <p:cNvSpPr>
            <a:spLocks/>
          </p:cNvSpPr>
          <p:nvPr/>
        </p:nvSpPr>
        <p:spPr bwMode="auto">
          <a:xfrm>
            <a:off x="1771911" y="7773267"/>
            <a:ext cx="495250" cy="33338"/>
          </a:xfrm>
          <a:custGeom>
            <a:avLst/>
            <a:gdLst>
              <a:gd name="T0" fmla="*/ 0 w 558"/>
              <a:gd name="T1" fmla="*/ 12 h 21"/>
              <a:gd name="T2" fmla="*/ 0 w 558"/>
              <a:gd name="T3" fmla="*/ 9 h 21"/>
              <a:gd name="T4" fmla="*/ 558 w 558"/>
              <a:gd name="T5" fmla="*/ 0 h 21"/>
              <a:gd name="T6" fmla="*/ 558 w 558"/>
              <a:gd name="T7" fmla="*/ 21 h 21"/>
              <a:gd name="T8" fmla="*/ 0 w 558"/>
              <a:gd name="T9" fmla="*/ 1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8" h="21">
                <a:moveTo>
                  <a:pt x="0" y="12"/>
                </a:moveTo>
                <a:lnTo>
                  <a:pt x="0" y="9"/>
                </a:lnTo>
                <a:lnTo>
                  <a:pt x="558" y="0"/>
                </a:lnTo>
                <a:lnTo>
                  <a:pt x="558" y="21"/>
                </a:lnTo>
                <a:lnTo>
                  <a:pt x="0" y="1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79" name="Line 102"/>
          <p:cNvSpPr>
            <a:spLocks noChangeShapeType="1"/>
          </p:cNvSpPr>
          <p:nvPr/>
        </p:nvSpPr>
        <p:spPr bwMode="auto">
          <a:xfrm>
            <a:off x="1269561" y="7789142"/>
            <a:ext cx="500575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0" name="Line 103"/>
          <p:cNvSpPr>
            <a:spLocks noChangeShapeType="1"/>
          </p:cNvSpPr>
          <p:nvPr/>
        </p:nvSpPr>
        <p:spPr bwMode="auto">
          <a:xfrm>
            <a:off x="1267786" y="7239867"/>
            <a:ext cx="0" cy="549275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1" name="Freeform 104"/>
          <p:cNvSpPr>
            <a:spLocks/>
          </p:cNvSpPr>
          <p:nvPr/>
        </p:nvSpPr>
        <p:spPr bwMode="auto">
          <a:xfrm>
            <a:off x="574613" y="7236692"/>
            <a:ext cx="693173" cy="379413"/>
          </a:xfrm>
          <a:custGeom>
            <a:avLst/>
            <a:gdLst>
              <a:gd name="T0" fmla="*/ 0 w 781"/>
              <a:gd name="T1" fmla="*/ 239 h 239"/>
              <a:gd name="T2" fmla="*/ 0 w 781"/>
              <a:gd name="T3" fmla="*/ 0 h 239"/>
              <a:gd name="T4" fmla="*/ 781 w 781"/>
              <a:gd name="T5" fmla="*/ 0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1" h="239">
                <a:moveTo>
                  <a:pt x="0" y="239"/>
                </a:moveTo>
                <a:lnTo>
                  <a:pt x="0" y="0"/>
                </a:lnTo>
                <a:lnTo>
                  <a:pt x="78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2" name="Rectangle 105"/>
          <p:cNvSpPr>
            <a:spLocks noChangeArrowheads="1"/>
          </p:cNvSpPr>
          <p:nvPr/>
        </p:nvSpPr>
        <p:spPr bwMode="auto">
          <a:xfrm>
            <a:off x="1428431" y="7935192"/>
            <a:ext cx="21031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Bb </a:t>
            </a:r>
            <a:r>
              <a:rPr lang="en-US" sz="900" i="1" dirty="0" err="1" smtClean="0"/>
              <a:t>Marinilabilia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salmonicolor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498350177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3" name="Freeform 106"/>
          <p:cNvSpPr>
            <a:spLocks/>
          </p:cNvSpPr>
          <p:nvPr/>
        </p:nvSpPr>
        <p:spPr bwMode="auto">
          <a:xfrm>
            <a:off x="574613" y="7624042"/>
            <a:ext cx="852043" cy="381000"/>
          </a:xfrm>
          <a:custGeom>
            <a:avLst/>
            <a:gdLst>
              <a:gd name="T0" fmla="*/ 0 w 960"/>
              <a:gd name="T1" fmla="*/ 0 h 240"/>
              <a:gd name="T2" fmla="*/ 0 w 960"/>
              <a:gd name="T3" fmla="*/ 240 h 240"/>
              <a:gd name="T4" fmla="*/ 960 w 960"/>
              <a:gd name="T5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0" h="240">
                <a:moveTo>
                  <a:pt x="0" y="0"/>
                </a:moveTo>
                <a:lnTo>
                  <a:pt x="0" y="240"/>
                </a:lnTo>
                <a:lnTo>
                  <a:pt x="960" y="24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4" name="Freeform 107"/>
          <p:cNvSpPr>
            <a:spLocks/>
          </p:cNvSpPr>
          <p:nvPr/>
        </p:nvSpPr>
        <p:spPr bwMode="auto">
          <a:xfrm>
            <a:off x="504497" y="7620867"/>
            <a:ext cx="70116" cy="288925"/>
          </a:xfrm>
          <a:custGeom>
            <a:avLst/>
            <a:gdLst>
              <a:gd name="T0" fmla="*/ 0 w 79"/>
              <a:gd name="T1" fmla="*/ 182 h 182"/>
              <a:gd name="T2" fmla="*/ 0 w 79"/>
              <a:gd name="T3" fmla="*/ 0 h 182"/>
              <a:gd name="T4" fmla="*/ 79 w 79"/>
              <a:gd name="T5" fmla="*/ 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9" h="182">
                <a:moveTo>
                  <a:pt x="0" y="182"/>
                </a:moveTo>
                <a:lnTo>
                  <a:pt x="0" y="0"/>
                </a:lnTo>
                <a:lnTo>
                  <a:pt x="7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5" name="Rectangle 108"/>
          <p:cNvSpPr>
            <a:spLocks noChangeArrowheads="1"/>
          </p:cNvSpPr>
          <p:nvPr/>
        </p:nvSpPr>
        <p:spPr bwMode="auto">
          <a:xfrm>
            <a:off x="1272223" y="8141567"/>
            <a:ext cx="285975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Bu </a:t>
            </a:r>
            <a:r>
              <a:rPr lang="en-US" sz="900" i="1" dirty="0" err="1" smtClean="0"/>
              <a:t>Streptobacillus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moniliformis</a:t>
            </a:r>
            <a:r>
              <a:rPr lang="en-US" sz="900" i="1" dirty="0" smtClean="0"/>
              <a:t> </a:t>
            </a:r>
            <a:r>
              <a:rPr lang="en-US" sz="900" dirty="0" smtClean="0"/>
              <a:t>DSM 12112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269123715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6" name="Freeform 109"/>
          <p:cNvSpPr>
            <a:spLocks/>
          </p:cNvSpPr>
          <p:nvPr/>
        </p:nvSpPr>
        <p:spPr bwMode="auto">
          <a:xfrm>
            <a:off x="504497" y="7919317"/>
            <a:ext cx="765951" cy="290513"/>
          </a:xfrm>
          <a:custGeom>
            <a:avLst/>
            <a:gdLst>
              <a:gd name="T0" fmla="*/ 0 w 863"/>
              <a:gd name="T1" fmla="*/ 0 h 183"/>
              <a:gd name="T2" fmla="*/ 0 w 863"/>
              <a:gd name="T3" fmla="*/ 183 h 183"/>
              <a:gd name="T4" fmla="*/ 863 w 863"/>
              <a:gd name="T5" fmla="*/ 183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3" h="183">
                <a:moveTo>
                  <a:pt x="0" y="0"/>
                </a:moveTo>
                <a:lnTo>
                  <a:pt x="0" y="183"/>
                </a:lnTo>
                <a:lnTo>
                  <a:pt x="863" y="18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7" name="Freeform 110"/>
          <p:cNvSpPr>
            <a:spLocks/>
          </p:cNvSpPr>
          <p:nvPr/>
        </p:nvSpPr>
        <p:spPr bwMode="auto">
          <a:xfrm>
            <a:off x="198294" y="7914554"/>
            <a:ext cx="306203" cy="250825"/>
          </a:xfrm>
          <a:custGeom>
            <a:avLst/>
            <a:gdLst>
              <a:gd name="T0" fmla="*/ 0 w 345"/>
              <a:gd name="T1" fmla="*/ 158 h 158"/>
              <a:gd name="T2" fmla="*/ 0 w 345"/>
              <a:gd name="T3" fmla="*/ 0 h 158"/>
              <a:gd name="T4" fmla="*/ 345 w 345"/>
              <a:gd name="T5" fmla="*/ 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5" h="158">
                <a:moveTo>
                  <a:pt x="0" y="158"/>
                </a:moveTo>
                <a:lnTo>
                  <a:pt x="0" y="0"/>
                </a:lnTo>
                <a:lnTo>
                  <a:pt x="34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88" name="Rectangle 111"/>
          <p:cNvSpPr>
            <a:spLocks noChangeArrowheads="1"/>
          </p:cNvSpPr>
          <p:nvPr/>
        </p:nvSpPr>
        <p:spPr bwMode="auto">
          <a:xfrm>
            <a:off x="2690521" y="8370167"/>
            <a:ext cx="523652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Chordopoxviridae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89" name="Freeform 112"/>
          <p:cNvSpPr>
            <a:spLocks/>
          </p:cNvSpPr>
          <p:nvPr/>
        </p:nvSpPr>
        <p:spPr bwMode="auto">
          <a:xfrm>
            <a:off x="2258286" y="8340004"/>
            <a:ext cx="430459" cy="171450"/>
          </a:xfrm>
          <a:custGeom>
            <a:avLst/>
            <a:gdLst>
              <a:gd name="T0" fmla="*/ 0 w 485"/>
              <a:gd name="T1" fmla="*/ 55 h 108"/>
              <a:gd name="T2" fmla="*/ 0 w 485"/>
              <a:gd name="T3" fmla="*/ 52 h 108"/>
              <a:gd name="T4" fmla="*/ 485 w 485"/>
              <a:gd name="T5" fmla="*/ 0 h 108"/>
              <a:gd name="T6" fmla="*/ 485 w 485"/>
              <a:gd name="T7" fmla="*/ 108 h 108"/>
              <a:gd name="T8" fmla="*/ 0 w 485"/>
              <a:gd name="T9" fmla="*/ 55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5" h="108">
                <a:moveTo>
                  <a:pt x="0" y="55"/>
                </a:moveTo>
                <a:lnTo>
                  <a:pt x="0" y="52"/>
                </a:lnTo>
                <a:lnTo>
                  <a:pt x="485" y="0"/>
                </a:lnTo>
                <a:lnTo>
                  <a:pt x="485" y="108"/>
                </a:lnTo>
                <a:lnTo>
                  <a:pt x="0" y="5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90" name="Line 113"/>
          <p:cNvSpPr>
            <a:spLocks noChangeShapeType="1"/>
          </p:cNvSpPr>
          <p:nvPr/>
        </p:nvSpPr>
        <p:spPr bwMode="auto">
          <a:xfrm>
            <a:off x="200069" y="8425729"/>
            <a:ext cx="2056442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91" name="Line 114"/>
          <p:cNvSpPr>
            <a:spLocks noChangeShapeType="1"/>
          </p:cNvSpPr>
          <p:nvPr/>
        </p:nvSpPr>
        <p:spPr bwMode="auto">
          <a:xfrm>
            <a:off x="198294" y="8173317"/>
            <a:ext cx="0" cy="25241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292" name="Rectangle 115"/>
          <p:cNvSpPr>
            <a:spLocks noChangeArrowheads="1"/>
          </p:cNvSpPr>
          <p:nvPr/>
        </p:nvSpPr>
        <p:spPr bwMode="auto">
          <a:xfrm>
            <a:off x="1910368" y="460779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3" name="Rectangle 116"/>
          <p:cNvSpPr>
            <a:spLocks noChangeArrowheads="1"/>
          </p:cNvSpPr>
          <p:nvPr/>
        </p:nvSpPr>
        <p:spPr bwMode="auto">
          <a:xfrm>
            <a:off x="2016052" y="331715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4" name="Rectangle 117"/>
          <p:cNvSpPr>
            <a:spLocks noChangeArrowheads="1"/>
          </p:cNvSpPr>
          <p:nvPr/>
        </p:nvSpPr>
        <p:spPr bwMode="auto">
          <a:xfrm>
            <a:off x="2270240" y="282502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5" name="Rectangle 118"/>
          <p:cNvSpPr>
            <a:spLocks noChangeArrowheads="1"/>
          </p:cNvSpPr>
          <p:nvPr/>
        </p:nvSpPr>
        <p:spPr bwMode="auto">
          <a:xfrm>
            <a:off x="1950786" y="31155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6" name="Rectangle 119"/>
          <p:cNvSpPr>
            <a:spLocks noChangeArrowheads="1"/>
          </p:cNvSpPr>
          <p:nvPr/>
        </p:nvSpPr>
        <p:spPr bwMode="auto">
          <a:xfrm>
            <a:off x="1976437" y="236941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7" name="Rectangle 120"/>
          <p:cNvSpPr>
            <a:spLocks noChangeArrowheads="1"/>
          </p:cNvSpPr>
          <p:nvPr/>
        </p:nvSpPr>
        <p:spPr bwMode="auto">
          <a:xfrm>
            <a:off x="1898745" y="280597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8" name="Rectangle 121"/>
          <p:cNvSpPr>
            <a:spLocks noChangeArrowheads="1"/>
          </p:cNvSpPr>
          <p:nvPr/>
        </p:nvSpPr>
        <p:spPr bwMode="auto">
          <a:xfrm>
            <a:off x="2544421" y="209001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99" name="Rectangle 122"/>
          <p:cNvSpPr>
            <a:spLocks noChangeArrowheads="1"/>
          </p:cNvSpPr>
          <p:nvPr/>
        </p:nvSpPr>
        <p:spPr bwMode="auto">
          <a:xfrm>
            <a:off x="2000401" y="19217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0" name="Rectangle 123"/>
          <p:cNvSpPr>
            <a:spLocks noChangeArrowheads="1"/>
          </p:cNvSpPr>
          <p:nvPr/>
        </p:nvSpPr>
        <p:spPr bwMode="auto">
          <a:xfrm>
            <a:off x="2077617" y="11343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1" name="Rectangle 124"/>
          <p:cNvSpPr>
            <a:spLocks noChangeArrowheads="1"/>
          </p:cNvSpPr>
          <p:nvPr/>
        </p:nvSpPr>
        <p:spPr bwMode="auto">
          <a:xfrm>
            <a:off x="1977325" y="128832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2" name="Rectangle 125"/>
          <p:cNvSpPr>
            <a:spLocks noChangeArrowheads="1"/>
          </p:cNvSpPr>
          <p:nvPr/>
        </p:nvSpPr>
        <p:spPr bwMode="auto">
          <a:xfrm>
            <a:off x="1820229" y="154550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3" name="Rectangle 126"/>
          <p:cNvSpPr>
            <a:spLocks noChangeArrowheads="1"/>
          </p:cNvSpPr>
          <p:nvPr/>
        </p:nvSpPr>
        <p:spPr bwMode="auto">
          <a:xfrm>
            <a:off x="1772302" y="21122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4" name="Rectangle 127"/>
          <p:cNvSpPr>
            <a:spLocks noChangeArrowheads="1"/>
          </p:cNvSpPr>
          <p:nvPr/>
        </p:nvSpPr>
        <p:spPr bwMode="auto">
          <a:xfrm>
            <a:off x="1944829" y="393945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5" name="Rectangle 128"/>
          <p:cNvSpPr>
            <a:spLocks noChangeArrowheads="1"/>
          </p:cNvSpPr>
          <p:nvPr/>
        </p:nvSpPr>
        <p:spPr bwMode="auto">
          <a:xfrm>
            <a:off x="2045060" y="367592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6" name="Rectangle 129"/>
          <p:cNvSpPr>
            <a:spLocks noChangeArrowheads="1"/>
          </p:cNvSpPr>
          <p:nvPr/>
        </p:nvSpPr>
        <p:spPr bwMode="auto">
          <a:xfrm>
            <a:off x="1721712" y="288535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7" name="Rectangle 130"/>
          <p:cNvSpPr>
            <a:spLocks noChangeArrowheads="1"/>
          </p:cNvSpPr>
          <p:nvPr/>
        </p:nvSpPr>
        <p:spPr bwMode="auto">
          <a:xfrm>
            <a:off x="1693310" y="350289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8" name="Rectangle 131"/>
          <p:cNvSpPr>
            <a:spLocks noChangeArrowheads="1"/>
          </p:cNvSpPr>
          <p:nvPr/>
        </p:nvSpPr>
        <p:spPr bwMode="auto">
          <a:xfrm>
            <a:off x="1687766" y="39664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09" name="Rectangle 132"/>
          <p:cNvSpPr>
            <a:spLocks noChangeArrowheads="1"/>
          </p:cNvSpPr>
          <p:nvPr/>
        </p:nvSpPr>
        <p:spPr bwMode="auto">
          <a:xfrm>
            <a:off x="1582798" y="436014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0" name="Rectangle 133"/>
          <p:cNvSpPr>
            <a:spLocks noChangeArrowheads="1"/>
          </p:cNvSpPr>
          <p:nvPr/>
        </p:nvSpPr>
        <p:spPr bwMode="auto">
          <a:xfrm>
            <a:off x="1965156" y="562696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1" name="Rectangle 134"/>
          <p:cNvSpPr>
            <a:spLocks noChangeArrowheads="1"/>
          </p:cNvSpPr>
          <p:nvPr/>
        </p:nvSpPr>
        <p:spPr bwMode="auto">
          <a:xfrm>
            <a:off x="1888026" y="545869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2" name="Rectangle 135"/>
          <p:cNvSpPr>
            <a:spLocks noChangeArrowheads="1"/>
          </p:cNvSpPr>
          <p:nvPr/>
        </p:nvSpPr>
        <p:spPr bwMode="auto">
          <a:xfrm>
            <a:off x="1874738" y="518722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3" name="Rectangle 136"/>
          <p:cNvSpPr>
            <a:spLocks noChangeArrowheads="1"/>
          </p:cNvSpPr>
          <p:nvPr/>
        </p:nvSpPr>
        <p:spPr bwMode="auto">
          <a:xfrm>
            <a:off x="1506382" y="476336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4" name="Rectangle 137"/>
          <p:cNvSpPr>
            <a:spLocks noChangeArrowheads="1"/>
          </p:cNvSpPr>
          <p:nvPr/>
        </p:nvSpPr>
        <p:spPr bwMode="auto">
          <a:xfrm>
            <a:off x="2177520" y="846382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5" name="Rectangle 138"/>
          <p:cNvSpPr>
            <a:spLocks noChangeArrowheads="1"/>
          </p:cNvSpPr>
          <p:nvPr/>
        </p:nvSpPr>
        <p:spPr bwMode="auto">
          <a:xfrm>
            <a:off x="363635" y="749228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6" name="Rectangle 139"/>
          <p:cNvSpPr>
            <a:spLocks noChangeArrowheads="1"/>
          </p:cNvSpPr>
          <p:nvPr/>
        </p:nvSpPr>
        <p:spPr bwMode="auto">
          <a:xfrm>
            <a:off x="1645771" y="779390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7" name="Rectangle 140"/>
          <p:cNvSpPr>
            <a:spLocks noChangeArrowheads="1"/>
          </p:cNvSpPr>
          <p:nvPr/>
        </p:nvSpPr>
        <p:spPr bwMode="auto">
          <a:xfrm>
            <a:off x="1028233" y="710810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8" name="Rectangle 141"/>
          <p:cNvSpPr>
            <a:spLocks noChangeArrowheads="1"/>
          </p:cNvSpPr>
          <p:nvPr/>
        </p:nvSpPr>
        <p:spPr bwMode="auto">
          <a:xfrm>
            <a:off x="1737143" y="747640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19" name="Rectangle 142"/>
          <p:cNvSpPr>
            <a:spLocks noChangeArrowheads="1"/>
          </p:cNvSpPr>
          <p:nvPr/>
        </p:nvSpPr>
        <p:spPr bwMode="auto">
          <a:xfrm>
            <a:off x="1381151" y="732241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0" name="Rectangle 143"/>
          <p:cNvSpPr>
            <a:spLocks noChangeArrowheads="1"/>
          </p:cNvSpPr>
          <p:nvPr/>
        </p:nvSpPr>
        <p:spPr bwMode="auto">
          <a:xfrm>
            <a:off x="1156689" y="656200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1" name="Rectangle 144"/>
          <p:cNvSpPr>
            <a:spLocks noChangeArrowheads="1"/>
          </p:cNvSpPr>
          <p:nvPr/>
        </p:nvSpPr>
        <p:spPr bwMode="auto">
          <a:xfrm>
            <a:off x="2277832" y="630483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2" name="Rectangle 145"/>
          <p:cNvSpPr>
            <a:spLocks noChangeArrowheads="1"/>
          </p:cNvSpPr>
          <p:nvPr/>
        </p:nvSpPr>
        <p:spPr bwMode="auto">
          <a:xfrm>
            <a:off x="1837760" y="684934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3" name="Rectangle 146"/>
          <p:cNvSpPr>
            <a:spLocks noChangeArrowheads="1"/>
          </p:cNvSpPr>
          <p:nvPr/>
        </p:nvSpPr>
        <p:spPr bwMode="auto">
          <a:xfrm>
            <a:off x="1404314" y="663344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4" name="Rectangle 147"/>
          <p:cNvSpPr>
            <a:spLocks noChangeArrowheads="1"/>
          </p:cNvSpPr>
          <p:nvPr/>
        </p:nvSpPr>
        <p:spPr bwMode="auto">
          <a:xfrm>
            <a:off x="1274407" y="592065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5" name="Rectangle 148"/>
          <p:cNvSpPr>
            <a:spLocks noChangeArrowheads="1"/>
          </p:cNvSpPr>
          <p:nvPr/>
        </p:nvSpPr>
        <p:spPr bwMode="auto">
          <a:xfrm>
            <a:off x="1449904" y="532216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326" name="Rectangle 149"/>
          <p:cNvSpPr>
            <a:spLocks noChangeArrowheads="1"/>
          </p:cNvSpPr>
          <p:nvPr/>
        </p:nvSpPr>
        <p:spPr bwMode="auto">
          <a:xfrm>
            <a:off x="1757258" y="595875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pSp>
        <p:nvGrpSpPr>
          <p:cNvPr id="2" name="Group 155"/>
          <p:cNvGrpSpPr/>
          <p:nvPr/>
        </p:nvGrpSpPr>
        <p:grpSpPr>
          <a:xfrm>
            <a:off x="291853" y="8587654"/>
            <a:ext cx="202360" cy="219461"/>
            <a:chOff x="377578" y="8792442"/>
            <a:chExt cx="202360" cy="219461"/>
          </a:xfrm>
        </p:grpSpPr>
        <p:sp>
          <p:nvSpPr>
            <p:cNvPr id="10327" name="Line 150"/>
            <p:cNvSpPr>
              <a:spLocks noChangeShapeType="1"/>
            </p:cNvSpPr>
            <p:nvPr/>
          </p:nvSpPr>
          <p:spPr bwMode="auto">
            <a:xfrm>
              <a:off x="377578" y="8825779"/>
              <a:ext cx="202360" cy="0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328" name="Line 151"/>
            <p:cNvSpPr>
              <a:spLocks noChangeShapeType="1"/>
            </p:cNvSpPr>
            <p:nvPr/>
          </p:nvSpPr>
          <p:spPr bwMode="auto">
            <a:xfrm>
              <a:off x="377578" y="8792442"/>
              <a:ext cx="0" cy="68263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329" name="Line 152"/>
            <p:cNvSpPr>
              <a:spLocks noChangeShapeType="1"/>
            </p:cNvSpPr>
            <p:nvPr/>
          </p:nvSpPr>
          <p:spPr bwMode="auto">
            <a:xfrm>
              <a:off x="579938" y="8792442"/>
              <a:ext cx="0" cy="68263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330" name="Rectangle 153"/>
            <p:cNvSpPr>
              <a:spLocks noChangeArrowheads="1"/>
            </p:cNvSpPr>
            <p:nvPr/>
          </p:nvSpPr>
          <p:spPr bwMode="auto">
            <a:xfrm>
              <a:off x="394976" y="8873404"/>
              <a:ext cx="16030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10331" name="Rectangle 10330"/>
          <p:cNvSpPr/>
          <p:nvPr/>
        </p:nvSpPr>
        <p:spPr>
          <a:xfrm>
            <a:off x="4188717" y="282925"/>
            <a:ext cx="2283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uracil-DNA </a:t>
            </a:r>
            <a:r>
              <a:rPr lang="en-US" dirty="0" err="1"/>
              <a:t>glycosylase</a:t>
            </a:r>
            <a:endParaRPr lang="en-US" dirty="0"/>
          </a:p>
        </p:txBody>
      </p:sp>
      <p:sp>
        <p:nvSpPr>
          <p:cNvPr id="154" name="Rectangle 6"/>
          <p:cNvSpPr>
            <a:spLocks noChangeArrowheads="1"/>
          </p:cNvSpPr>
          <p:nvPr/>
        </p:nvSpPr>
        <p:spPr bwMode="auto">
          <a:xfrm>
            <a:off x="2796924" y="1900857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531036905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55" name="Rectangle 8"/>
          <p:cNvSpPr>
            <a:spLocks noChangeArrowheads="1"/>
          </p:cNvSpPr>
          <p:nvPr/>
        </p:nvSpPr>
        <p:spPr bwMode="auto">
          <a:xfrm>
            <a:off x="2870193" y="2092061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526119920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22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256309" y="12068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NCVOG0040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5602" name="Freeform 226"/>
          <p:cNvSpPr>
            <a:spLocks/>
          </p:cNvSpPr>
          <p:nvPr/>
        </p:nvSpPr>
        <p:spPr bwMode="auto">
          <a:xfrm>
            <a:off x="2833388" y="1047954"/>
            <a:ext cx="230385" cy="69313"/>
          </a:xfrm>
          <a:custGeom>
            <a:avLst/>
            <a:gdLst>
              <a:gd name="T0" fmla="*/ 0 w 160"/>
              <a:gd name="T1" fmla="*/ 41 h 41"/>
              <a:gd name="T2" fmla="*/ 0 w 160"/>
              <a:gd name="T3" fmla="*/ 0 h 41"/>
              <a:gd name="T4" fmla="*/ 160 w 160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0" h="41">
                <a:moveTo>
                  <a:pt x="0" y="41"/>
                </a:moveTo>
                <a:lnTo>
                  <a:pt x="0" y="0"/>
                </a:lnTo>
                <a:lnTo>
                  <a:pt x="16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04" name="Freeform 228"/>
          <p:cNvSpPr>
            <a:spLocks/>
          </p:cNvSpPr>
          <p:nvPr/>
        </p:nvSpPr>
        <p:spPr bwMode="auto">
          <a:xfrm>
            <a:off x="2833388" y="1124029"/>
            <a:ext cx="60476" cy="69313"/>
          </a:xfrm>
          <a:custGeom>
            <a:avLst/>
            <a:gdLst>
              <a:gd name="T0" fmla="*/ 0 w 42"/>
              <a:gd name="T1" fmla="*/ 0 h 41"/>
              <a:gd name="T2" fmla="*/ 0 w 42"/>
              <a:gd name="T3" fmla="*/ 41 h 41"/>
              <a:gd name="T4" fmla="*/ 42 w 42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41">
                <a:moveTo>
                  <a:pt x="0" y="0"/>
                </a:moveTo>
                <a:lnTo>
                  <a:pt x="0" y="41"/>
                </a:lnTo>
                <a:lnTo>
                  <a:pt x="42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05" name="Freeform 229"/>
          <p:cNvSpPr>
            <a:spLocks/>
          </p:cNvSpPr>
          <p:nvPr/>
        </p:nvSpPr>
        <p:spPr bwMode="auto">
          <a:xfrm>
            <a:off x="2320782" y="1120648"/>
            <a:ext cx="512606" cy="142006"/>
          </a:xfrm>
          <a:custGeom>
            <a:avLst/>
            <a:gdLst>
              <a:gd name="T0" fmla="*/ 0 w 356"/>
              <a:gd name="T1" fmla="*/ 84 h 84"/>
              <a:gd name="T2" fmla="*/ 0 w 356"/>
              <a:gd name="T3" fmla="*/ 0 h 84"/>
              <a:gd name="T4" fmla="*/ 356 w 356"/>
              <a:gd name="T5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6" h="84">
                <a:moveTo>
                  <a:pt x="0" y="84"/>
                </a:moveTo>
                <a:lnTo>
                  <a:pt x="0" y="0"/>
                </a:lnTo>
                <a:lnTo>
                  <a:pt x="356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07" name="Freeform 231"/>
          <p:cNvSpPr>
            <a:spLocks/>
          </p:cNvSpPr>
          <p:nvPr/>
        </p:nvSpPr>
        <p:spPr bwMode="auto">
          <a:xfrm>
            <a:off x="2896744" y="1337038"/>
            <a:ext cx="122392" cy="69313"/>
          </a:xfrm>
          <a:custGeom>
            <a:avLst/>
            <a:gdLst>
              <a:gd name="T0" fmla="*/ 0 w 85"/>
              <a:gd name="T1" fmla="*/ 41 h 41"/>
              <a:gd name="T2" fmla="*/ 0 w 85"/>
              <a:gd name="T3" fmla="*/ 0 h 41"/>
              <a:gd name="T4" fmla="*/ 85 w 85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5" h="41">
                <a:moveTo>
                  <a:pt x="0" y="41"/>
                </a:moveTo>
                <a:lnTo>
                  <a:pt x="0" y="0"/>
                </a:lnTo>
                <a:lnTo>
                  <a:pt x="8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09" name="Freeform 233"/>
          <p:cNvSpPr>
            <a:spLocks/>
          </p:cNvSpPr>
          <p:nvPr/>
        </p:nvSpPr>
        <p:spPr bwMode="auto">
          <a:xfrm>
            <a:off x="2896744" y="1413113"/>
            <a:ext cx="172789" cy="69313"/>
          </a:xfrm>
          <a:custGeom>
            <a:avLst/>
            <a:gdLst>
              <a:gd name="T0" fmla="*/ 0 w 120"/>
              <a:gd name="T1" fmla="*/ 0 h 41"/>
              <a:gd name="T2" fmla="*/ 0 w 120"/>
              <a:gd name="T3" fmla="*/ 41 h 41"/>
              <a:gd name="T4" fmla="*/ 120 w 120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0" h="41">
                <a:moveTo>
                  <a:pt x="0" y="0"/>
                </a:moveTo>
                <a:lnTo>
                  <a:pt x="0" y="41"/>
                </a:lnTo>
                <a:lnTo>
                  <a:pt x="120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0" name="Freeform 234"/>
          <p:cNvSpPr>
            <a:spLocks/>
          </p:cNvSpPr>
          <p:nvPr/>
        </p:nvSpPr>
        <p:spPr bwMode="auto">
          <a:xfrm>
            <a:off x="2320782" y="1267726"/>
            <a:ext cx="575962" cy="142006"/>
          </a:xfrm>
          <a:custGeom>
            <a:avLst/>
            <a:gdLst>
              <a:gd name="T0" fmla="*/ 0 w 400"/>
              <a:gd name="T1" fmla="*/ 0 h 84"/>
              <a:gd name="T2" fmla="*/ 0 w 400"/>
              <a:gd name="T3" fmla="*/ 84 h 84"/>
              <a:gd name="T4" fmla="*/ 400 w 400"/>
              <a:gd name="T5" fmla="*/ 84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0" h="84">
                <a:moveTo>
                  <a:pt x="0" y="0"/>
                </a:moveTo>
                <a:lnTo>
                  <a:pt x="0" y="84"/>
                </a:lnTo>
                <a:lnTo>
                  <a:pt x="400" y="84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1" name="Freeform 235"/>
          <p:cNvSpPr>
            <a:spLocks/>
          </p:cNvSpPr>
          <p:nvPr/>
        </p:nvSpPr>
        <p:spPr bwMode="auto">
          <a:xfrm>
            <a:off x="1707383" y="1266035"/>
            <a:ext cx="613399" cy="177508"/>
          </a:xfrm>
          <a:custGeom>
            <a:avLst/>
            <a:gdLst>
              <a:gd name="T0" fmla="*/ 0 w 426"/>
              <a:gd name="T1" fmla="*/ 105 h 105"/>
              <a:gd name="T2" fmla="*/ 0 w 426"/>
              <a:gd name="T3" fmla="*/ 0 h 105"/>
              <a:gd name="T4" fmla="*/ 426 w 426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6" h="105">
                <a:moveTo>
                  <a:pt x="0" y="105"/>
                </a:moveTo>
                <a:lnTo>
                  <a:pt x="0" y="0"/>
                </a:lnTo>
                <a:lnTo>
                  <a:pt x="426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2" name="Rectangle 236"/>
          <p:cNvSpPr>
            <a:spLocks noChangeArrowheads="1"/>
          </p:cNvSpPr>
          <p:nvPr/>
        </p:nvSpPr>
        <p:spPr bwMode="auto">
          <a:xfrm>
            <a:off x="2194070" y="1577096"/>
            <a:ext cx="135934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en-US" sz="900" dirty="0" err="1" smtClean="0"/>
              <a:t>Lausannevirus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327409621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13" name="Freeform 237"/>
          <p:cNvSpPr>
            <a:spLocks/>
          </p:cNvSpPr>
          <p:nvPr/>
        </p:nvSpPr>
        <p:spPr bwMode="auto">
          <a:xfrm>
            <a:off x="1707383" y="1448614"/>
            <a:ext cx="483808" cy="177508"/>
          </a:xfrm>
          <a:custGeom>
            <a:avLst/>
            <a:gdLst>
              <a:gd name="T0" fmla="*/ 0 w 336"/>
              <a:gd name="T1" fmla="*/ 0 h 105"/>
              <a:gd name="T2" fmla="*/ 0 w 336"/>
              <a:gd name="T3" fmla="*/ 105 h 105"/>
              <a:gd name="T4" fmla="*/ 336 w 336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6" h="105">
                <a:moveTo>
                  <a:pt x="0" y="0"/>
                </a:moveTo>
                <a:lnTo>
                  <a:pt x="0" y="105"/>
                </a:lnTo>
                <a:lnTo>
                  <a:pt x="336" y="105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4" name="Freeform 238"/>
          <p:cNvSpPr>
            <a:spLocks/>
          </p:cNvSpPr>
          <p:nvPr/>
        </p:nvSpPr>
        <p:spPr bwMode="auto">
          <a:xfrm>
            <a:off x="1452519" y="1445233"/>
            <a:ext cx="254863" cy="160602"/>
          </a:xfrm>
          <a:custGeom>
            <a:avLst/>
            <a:gdLst>
              <a:gd name="T0" fmla="*/ 0 w 177"/>
              <a:gd name="T1" fmla="*/ 95 h 95"/>
              <a:gd name="T2" fmla="*/ 0 w 177"/>
              <a:gd name="T3" fmla="*/ 0 h 95"/>
              <a:gd name="T4" fmla="*/ 177 w 177"/>
              <a:gd name="T5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7" h="95">
                <a:moveTo>
                  <a:pt x="0" y="95"/>
                </a:moveTo>
                <a:lnTo>
                  <a:pt x="0" y="0"/>
                </a:lnTo>
                <a:lnTo>
                  <a:pt x="177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5" name="Rectangle 239"/>
          <p:cNvSpPr>
            <a:spLocks noChangeArrowheads="1"/>
          </p:cNvSpPr>
          <p:nvPr/>
        </p:nvSpPr>
        <p:spPr bwMode="auto">
          <a:xfrm>
            <a:off x="2234388" y="1722484"/>
            <a:ext cx="147476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dirty="0" err="1" smtClean="0"/>
              <a:t>Marseillevirus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94364..94822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16" name="Freeform 240"/>
          <p:cNvSpPr>
            <a:spLocks/>
          </p:cNvSpPr>
          <p:nvPr/>
        </p:nvSpPr>
        <p:spPr bwMode="auto">
          <a:xfrm>
            <a:off x="1452519" y="1610907"/>
            <a:ext cx="777549" cy="160602"/>
          </a:xfrm>
          <a:custGeom>
            <a:avLst/>
            <a:gdLst>
              <a:gd name="T0" fmla="*/ 0 w 540"/>
              <a:gd name="T1" fmla="*/ 0 h 95"/>
              <a:gd name="T2" fmla="*/ 0 w 540"/>
              <a:gd name="T3" fmla="*/ 95 h 95"/>
              <a:gd name="T4" fmla="*/ 540 w 540"/>
              <a:gd name="T5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0" h="95">
                <a:moveTo>
                  <a:pt x="0" y="0"/>
                </a:moveTo>
                <a:lnTo>
                  <a:pt x="0" y="95"/>
                </a:lnTo>
                <a:lnTo>
                  <a:pt x="540" y="95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7" name="Freeform 241"/>
          <p:cNvSpPr>
            <a:spLocks/>
          </p:cNvSpPr>
          <p:nvPr/>
        </p:nvSpPr>
        <p:spPr bwMode="auto">
          <a:xfrm>
            <a:off x="987430" y="1609217"/>
            <a:ext cx="465089" cy="150459"/>
          </a:xfrm>
          <a:custGeom>
            <a:avLst/>
            <a:gdLst>
              <a:gd name="T0" fmla="*/ 0 w 323"/>
              <a:gd name="T1" fmla="*/ 89 h 89"/>
              <a:gd name="T2" fmla="*/ 0 w 323"/>
              <a:gd name="T3" fmla="*/ 0 h 89"/>
              <a:gd name="T4" fmla="*/ 323 w 323"/>
              <a:gd name="T5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3" h="89">
                <a:moveTo>
                  <a:pt x="0" y="89"/>
                </a:moveTo>
                <a:lnTo>
                  <a:pt x="0" y="0"/>
                </a:lnTo>
                <a:lnTo>
                  <a:pt x="32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18" name="Rectangle 242"/>
          <p:cNvSpPr>
            <a:spLocks noChangeArrowheads="1"/>
          </p:cNvSpPr>
          <p:nvPr/>
        </p:nvSpPr>
        <p:spPr bwMode="auto">
          <a:xfrm>
            <a:off x="1782258" y="1866180"/>
            <a:ext cx="16927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Oxytricha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trifallax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403336701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19" name="Freeform 243"/>
          <p:cNvSpPr>
            <a:spLocks/>
          </p:cNvSpPr>
          <p:nvPr/>
        </p:nvSpPr>
        <p:spPr bwMode="auto">
          <a:xfrm>
            <a:off x="987430" y="1764747"/>
            <a:ext cx="791948" cy="150459"/>
          </a:xfrm>
          <a:custGeom>
            <a:avLst/>
            <a:gdLst>
              <a:gd name="T0" fmla="*/ 0 w 550"/>
              <a:gd name="T1" fmla="*/ 0 h 89"/>
              <a:gd name="T2" fmla="*/ 0 w 550"/>
              <a:gd name="T3" fmla="*/ 89 h 89"/>
              <a:gd name="T4" fmla="*/ 550 w 550"/>
              <a:gd name="T5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0" h="89">
                <a:moveTo>
                  <a:pt x="0" y="0"/>
                </a:moveTo>
                <a:lnTo>
                  <a:pt x="0" y="89"/>
                </a:lnTo>
                <a:lnTo>
                  <a:pt x="550" y="8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0" name="Freeform 244"/>
          <p:cNvSpPr>
            <a:spLocks/>
          </p:cNvSpPr>
          <p:nvPr/>
        </p:nvSpPr>
        <p:spPr bwMode="auto">
          <a:xfrm>
            <a:off x="898156" y="1761366"/>
            <a:ext cx="89274" cy="182579"/>
          </a:xfrm>
          <a:custGeom>
            <a:avLst/>
            <a:gdLst>
              <a:gd name="T0" fmla="*/ 0 w 62"/>
              <a:gd name="T1" fmla="*/ 108 h 108"/>
              <a:gd name="T2" fmla="*/ 0 w 62"/>
              <a:gd name="T3" fmla="*/ 0 h 108"/>
              <a:gd name="T4" fmla="*/ 62 w 62"/>
              <a:gd name="T5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108">
                <a:moveTo>
                  <a:pt x="0" y="108"/>
                </a:moveTo>
                <a:lnTo>
                  <a:pt x="0" y="0"/>
                </a:lnTo>
                <a:lnTo>
                  <a:pt x="6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1" name="Rectangle 245"/>
          <p:cNvSpPr>
            <a:spLocks noChangeArrowheads="1"/>
          </p:cNvSpPr>
          <p:nvPr/>
        </p:nvSpPr>
        <p:spPr bwMode="auto">
          <a:xfrm>
            <a:off x="2241587" y="2011568"/>
            <a:ext cx="20005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Paramecium </a:t>
            </a:r>
            <a:r>
              <a:rPr lang="en-US" sz="900" i="1" dirty="0" err="1" smtClean="0"/>
              <a:t>tetraurelia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145487928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22" name="Freeform 246"/>
          <p:cNvSpPr>
            <a:spLocks/>
          </p:cNvSpPr>
          <p:nvPr/>
        </p:nvSpPr>
        <p:spPr bwMode="auto">
          <a:xfrm>
            <a:off x="1129981" y="2060594"/>
            <a:ext cx="1108727" cy="69313"/>
          </a:xfrm>
          <a:custGeom>
            <a:avLst/>
            <a:gdLst>
              <a:gd name="T0" fmla="*/ 0 w 770"/>
              <a:gd name="T1" fmla="*/ 41 h 41"/>
              <a:gd name="T2" fmla="*/ 0 w 770"/>
              <a:gd name="T3" fmla="*/ 0 h 41"/>
              <a:gd name="T4" fmla="*/ 770 w 770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0" h="41">
                <a:moveTo>
                  <a:pt x="0" y="41"/>
                </a:moveTo>
                <a:lnTo>
                  <a:pt x="0" y="0"/>
                </a:lnTo>
                <a:lnTo>
                  <a:pt x="77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3" name="Rectangle 247"/>
          <p:cNvSpPr>
            <a:spLocks noChangeArrowheads="1"/>
          </p:cNvSpPr>
          <p:nvPr/>
        </p:nvSpPr>
        <p:spPr bwMode="auto">
          <a:xfrm>
            <a:off x="2071678" y="2156955"/>
            <a:ext cx="20005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Paramecium </a:t>
            </a:r>
            <a:r>
              <a:rPr lang="en-US" sz="900" i="1" dirty="0" err="1" smtClean="0"/>
              <a:t>tetraurelia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145519555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24" name="Freeform 248"/>
          <p:cNvSpPr>
            <a:spLocks/>
          </p:cNvSpPr>
          <p:nvPr/>
        </p:nvSpPr>
        <p:spPr bwMode="auto">
          <a:xfrm>
            <a:off x="1129981" y="2134978"/>
            <a:ext cx="938818" cy="69313"/>
          </a:xfrm>
          <a:custGeom>
            <a:avLst/>
            <a:gdLst>
              <a:gd name="T0" fmla="*/ 0 w 652"/>
              <a:gd name="T1" fmla="*/ 0 h 41"/>
              <a:gd name="T2" fmla="*/ 0 w 652"/>
              <a:gd name="T3" fmla="*/ 41 h 41"/>
              <a:gd name="T4" fmla="*/ 652 w 652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2" h="41">
                <a:moveTo>
                  <a:pt x="0" y="0"/>
                </a:moveTo>
                <a:lnTo>
                  <a:pt x="0" y="41"/>
                </a:lnTo>
                <a:lnTo>
                  <a:pt x="652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5" name="Freeform 249"/>
          <p:cNvSpPr>
            <a:spLocks/>
          </p:cNvSpPr>
          <p:nvPr/>
        </p:nvSpPr>
        <p:spPr bwMode="auto">
          <a:xfrm>
            <a:off x="898156" y="1950708"/>
            <a:ext cx="231825" cy="182579"/>
          </a:xfrm>
          <a:custGeom>
            <a:avLst/>
            <a:gdLst>
              <a:gd name="T0" fmla="*/ 0 w 161"/>
              <a:gd name="T1" fmla="*/ 0 h 108"/>
              <a:gd name="T2" fmla="*/ 0 w 161"/>
              <a:gd name="T3" fmla="*/ 108 h 108"/>
              <a:gd name="T4" fmla="*/ 161 w 161"/>
              <a:gd name="T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1" h="108">
                <a:moveTo>
                  <a:pt x="0" y="0"/>
                </a:moveTo>
                <a:lnTo>
                  <a:pt x="0" y="108"/>
                </a:lnTo>
                <a:lnTo>
                  <a:pt x="161" y="108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6" name="Freeform 250"/>
          <p:cNvSpPr>
            <a:spLocks/>
          </p:cNvSpPr>
          <p:nvPr/>
        </p:nvSpPr>
        <p:spPr bwMode="auto">
          <a:xfrm>
            <a:off x="816081" y="1947327"/>
            <a:ext cx="82075" cy="251892"/>
          </a:xfrm>
          <a:custGeom>
            <a:avLst/>
            <a:gdLst>
              <a:gd name="T0" fmla="*/ 0 w 57"/>
              <a:gd name="T1" fmla="*/ 149 h 149"/>
              <a:gd name="T2" fmla="*/ 0 w 57"/>
              <a:gd name="T3" fmla="*/ 0 h 149"/>
              <a:gd name="T4" fmla="*/ 57 w 57"/>
              <a:gd name="T5" fmla="*/ 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149">
                <a:moveTo>
                  <a:pt x="0" y="149"/>
                </a:moveTo>
                <a:lnTo>
                  <a:pt x="0" y="0"/>
                </a:lnTo>
                <a:lnTo>
                  <a:pt x="57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7" name="Rectangle 251"/>
          <p:cNvSpPr>
            <a:spLocks noChangeArrowheads="1"/>
          </p:cNvSpPr>
          <p:nvPr/>
        </p:nvSpPr>
        <p:spPr bwMode="auto">
          <a:xfrm>
            <a:off x="1790897" y="2300652"/>
            <a:ext cx="189795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Entamoeba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invadens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471214542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28" name="Freeform 252"/>
          <p:cNvSpPr>
            <a:spLocks/>
          </p:cNvSpPr>
          <p:nvPr/>
        </p:nvSpPr>
        <p:spPr bwMode="auto">
          <a:xfrm>
            <a:off x="1117022" y="2349678"/>
            <a:ext cx="670996" cy="104814"/>
          </a:xfrm>
          <a:custGeom>
            <a:avLst/>
            <a:gdLst>
              <a:gd name="T0" fmla="*/ 0 w 466"/>
              <a:gd name="T1" fmla="*/ 62 h 62"/>
              <a:gd name="T2" fmla="*/ 0 w 466"/>
              <a:gd name="T3" fmla="*/ 0 h 62"/>
              <a:gd name="T4" fmla="*/ 466 w 466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6" h="62">
                <a:moveTo>
                  <a:pt x="0" y="62"/>
                </a:moveTo>
                <a:lnTo>
                  <a:pt x="0" y="0"/>
                </a:lnTo>
                <a:lnTo>
                  <a:pt x="466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29" name="Rectangle 253"/>
          <p:cNvSpPr>
            <a:spLocks noChangeArrowheads="1"/>
          </p:cNvSpPr>
          <p:nvPr/>
        </p:nvSpPr>
        <p:spPr bwMode="auto">
          <a:xfrm>
            <a:off x="1832654" y="2446039"/>
            <a:ext cx="16927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Oxytricha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trifallax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403367769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30" name="Freeform 254"/>
          <p:cNvSpPr>
            <a:spLocks/>
          </p:cNvSpPr>
          <p:nvPr/>
        </p:nvSpPr>
        <p:spPr bwMode="auto">
          <a:xfrm>
            <a:off x="1249493" y="2493375"/>
            <a:ext cx="578842" cy="69313"/>
          </a:xfrm>
          <a:custGeom>
            <a:avLst/>
            <a:gdLst>
              <a:gd name="T0" fmla="*/ 0 w 402"/>
              <a:gd name="T1" fmla="*/ 41 h 41"/>
              <a:gd name="T2" fmla="*/ 0 w 402"/>
              <a:gd name="T3" fmla="*/ 0 h 41"/>
              <a:gd name="T4" fmla="*/ 402 w 402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2" h="41">
                <a:moveTo>
                  <a:pt x="0" y="41"/>
                </a:moveTo>
                <a:lnTo>
                  <a:pt x="0" y="0"/>
                </a:lnTo>
                <a:lnTo>
                  <a:pt x="40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31" name="Rectangle 255"/>
          <p:cNvSpPr>
            <a:spLocks noChangeArrowheads="1"/>
          </p:cNvSpPr>
          <p:nvPr/>
        </p:nvSpPr>
        <p:spPr bwMode="auto">
          <a:xfrm>
            <a:off x="2414376" y="2589736"/>
            <a:ext cx="20005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Paramecium </a:t>
            </a:r>
            <a:r>
              <a:rPr lang="en-US" sz="900" i="1" dirty="0" err="1" smtClean="0"/>
              <a:t>tetraurelia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145537514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32" name="Freeform 256"/>
          <p:cNvSpPr>
            <a:spLocks/>
          </p:cNvSpPr>
          <p:nvPr/>
        </p:nvSpPr>
        <p:spPr bwMode="auto">
          <a:xfrm>
            <a:off x="1249493" y="2569449"/>
            <a:ext cx="1162003" cy="69313"/>
          </a:xfrm>
          <a:custGeom>
            <a:avLst/>
            <a:gdLst>
              <a:gd name="T0" fmla="*/ 0 w 807"/>
              <a:gd name="T1" fmla="*/ 0 h 41"/>
              <a:gd name="T2" fmla="*/ 0 w 807"/>
              <a:gd name="T3" fmla="*/ 41 h 41"/>
              <a:gd name="T4" fmla="*/ 807 w 807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7" h="41">
                <a:moveTo>
                  <a:pt x="0" y="0"/>
                </a:moveTo>
                <a:lnTo>
                  <a:pt x="0" y="41"/>
                </a:lnTo>
                <a:lnTo>
                  <a:pt x="807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33" name="Freeform 257"/>
          <p:cNvSpPr>
            <a:spLocks/>
          </p:cNvSpPr>
          <p:nvPr/>
        </p:nvSpPr>
        <p:spPr bwMode="auto">
          <a:xfrm>
            <a:off x="1117022" y="2461254"/>
            <a:ext cx="132471" cy="104814"/>
          </a:xfrm>
          <a:custGeom>
            <a:avLst/>
            <a:gdLst>
              <a:gd name="T0" fmla="*/ 0 w 92"/>
              <a:gd name="T1" fmla="*/ 0 h 62"/>
              <a:gd name="T2" fmla="*/ 0 w 92"/>
              <a:gd name="T3" fmla="*/ 62 h 62"/>
              <a:gd name="T4" fmla="*/ 92 w 92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2" h="62">
                <a:moveTo>
                  <a:pt x="0" y="0"/>
                </a:moveTo>
                <a:lnTo>
                  <a:pt x="0" y="62"/>
                </a:lnTo>
                <a:lnTo>
                  <a:pt x="92" y="62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34" name="Freeform 258"/>
          <p:cNvSpPr>
            <a:spLocks/>
          </p:cNvSpPr>
          <p:nvPr/>
        </p:nvSpPr>
        <p:spPr bwMode="auto">
          <a:xfrm>
            <a:off x="816081" y="2204290"/>
            <a:ext cx="300940" cy="253583"/>
          </a:xfrm>
          <a:custGeom>
            <a:avLst/>
            <a:gdLst>
              <a:gd name="T0" fmla="*/ 0 w 209"/>
              <a:gd name="T1" fmla="*/ 0 h 150"/>
              <a:gd name="T2" fmla="*/ 0 w 209"/>
              <a:gd name="T3" fmla="*/ 150 h 150"/>
              <a:gd name="T4" fmla="*/ 209 w 209"/>
              <a:gd name="T5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" h="150">
                <a:moveTo>
                  <a:pt x="0" y="0"/>
                </a:moveTo>
                <a:lnTo>
                  <a:pt x="0" y="150"/>
                </a:lnTo>
                <a:lnTo>
                  <a:pt x="209" y="15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35" name="Freeform 259"/>
          <p:cNvSpPr>
            <a:spLocks/>
          </p:cNvSpPr>
          <p:nvPr/>
        </p:nvSpPr>
        <p:spPr bwMode="auto">
          <a:xfrm>
            <a:off x="738327" y="2202600"/>
            <a:ext cx="77755" cy="322895"/>
          </a:xfrm>
          <a:custGeom>
            <a:avLst/>
            <a:gdLst>
              <a:gd name="T0" fmla="*/ 0 w 54"/>
              <a:gd name="T1" fmla="*/ 191 h 191"/>
              <a:gd name="T2" fmla="*/ 0 w 54"/>
              <a:gd name="T3" fmla="*/ 0 h 191"/>
              <a:gd name="T4" fmla="*/ 54 w 54"/>
              <a:gd name="T5" fmla="*/ 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191">
                <a:moveTo>
                  <a:pt x="0" y="191"/>
                </a:moveTo>
                <a:lnTo>
                  <a:pt x="0" y="0"/>
                </a:lnTo>
                <a:lnTo>
                  <a:pt x="54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36" name="Rectangle 260"/>
          <p:cNvSpPr>
            <a:spLocks noChangeArrowheads="1"/>
          </p:cNvSpPr>
          <p:nvPr/>
        </p:nvSpPr>
        <p:spPr bwMode="auto">
          <a:xfrm>
            <a:off x="1592190" y="2735123"/>
            <a:ext cx="212237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Tetrahymena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thermophila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118378732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37" name="Freeform 261"/>
          <p:cNvSpPr>
            <a:spLocks/>
          </p:cNvSpPr>
          <p:nvPr/>
        </p:nvSpPr>
        <p:spPr bwMode="auto">
          <a:xfrm>
            <a:off x="984550" y="2782459"/>
            <a:ext cx="604760" cy="69313"/>
          </a:xfrm>
          <a:custGeom>
            <a:avLst/>
            <a:gdLst>
              <a:gd name="T0" fmla="*/ 0 w 420"/>
              <a:gd name="T1" fmla="*/ 41 h 41"/>
              <a:gd name="T2" fmla="*/ 0 w 420"/>
              <a:gd name="T3" fmla="*/ 0 h 41"/>
              <a:gd name="T4" fmla="*/ 420 w 420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0" h="41">
                <a:moveTo>
                  <a:pt x="0" y="41"/>
                </a:moveTo>
                <a:lnTo>
                  <a:pt x="0" y="0"/>
                </a:lnTo>
                <a:lnTo>
                  <a:pt x="42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38" name="Rectangle 262"/>
          <p:cNvSpPr>
            <a:spLocks noChangeArrowheads="1"/>
          </p:cNvSpPr>
          <p:nvPr/>
        </p:nvSpPr>
        <p:spPr bwMode="auto">
          <a:xfrm>
            <a:off x="2106236" y="2878820"/>
            <a:ext cx="212237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Tetrahymena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thermophila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118382471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39" name="Freeform 263"/>
          <p:cNvSpPr>
            <a:spLocks/>
          </p:cNvSpPr>
          <p:nvPr/>
        </p:nvSpPr>
        <p:spPr bwMode="auto">
          <a:xfrm>
            <a:off x="984550" y="2858533"/>
            <a:ext cx="1118806" cy="69313"/>
          </a:xfrm>
          <a:custGeom>
            <a:avLst/>
            <a:gdLst>
              <a:gd name="T0" fmla="*/ 0 w 777"/>
              <a:gd name="T1" fmla="*/ 0 h 41"/>
              <a:gd name="T2" fmla="*/ 0 w 777"/>
              <a:gd name="T3" fmla="*/ 41 h 41"/>
              <a:gd name="T4" fmla="*/ 777 w 777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7" h="41">
                <a:moveTo>
                  <a:pt x="0" y="0"/>
                </a:moveTo>
                <a:lnTo>
                  <a:pt x="0" y="41"/>
                </a:lnTo>
                <a:lnTo>
                  <a:pt x="777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0" name="Freeform 264"/>
          <p:cNvSpPr>
            <a:spLocks/>
          </p:cNvSpPr>
          <p:nvPr/>
        </p:nvSpPr>
        <p:spPr bwMode="auto">
          <a:xfrm>
            <a:off x="738327" y="2532257"/>
            <a:ext cx="246224" cy="322895"/>
          </a:xfrm>
          <a:custGeom>
            <a:avLst/>
            <a:gdLst>
              <a:gd name="T0" fmla="*/ 0 w 171"/>
              <a:gd name="T1" fmla="*/ 0 h 191"/>
              <a:gd name="T2" fmla="*/ 0 w 171"/>
              <a:gd name="T3" fmla="*/ 191 h 191"/>
              <a:gd name="T4" fmla="*/ 171 w 171"/>
              <a:gd name="T5" fmla="*/ 191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1" h="191">
                <a:moveTo>
                  <a:pt x="0" y="0"/>
                </a:moveTo>
                <a:lnTo>
                  <a:pt x="0" y="191"/>
                </a:lnTo>
                <a:lnTo>
                  <a:pt x="171" y="19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1" name="Freeform 265"/>
          <p:cNvSpPr>
            <a:spLocks/>
          </p:cNvSpPr>
          <p:nvPr/>
        </p:nvSpPr>
        <p:spPr bwMode="auto">
          <a:xfrm>
            <a:off x="698009" y="2528876"/>
            <a:ext cx="40317" cy="270488"/>
          </a:xfrm>
          <a:custGeom>
            <a:avLst/>
            <a:gdLst>
              <a:gd name="T0" fmla="*/ 0 w 28"/>
              <a:gd name="T1" fmla="*/ 160 h 160"/>
              <a:gd name="T2" fmla="*/ 0 w 28"/>
              <a:gd name="T3" fmla="*/ 0 h 160"/>
              <a:gd name="T4" fmla="*/ 28 w 28"/>
              <a:gd name="T5" fmla="*/ 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160">
                <a:moveTo>
                  <a:pt x="0" y="160"/>
                </a:moveTo>
                <a:lnTo>
                  <a:pt x="0" y="0"/>
                </a:lnTo>
                <a:lnTo>
                  <a:pt x="2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2" name="Rectangle 266"/>
          <p:cNvSpPr>
            <a:spLocks noChangeArrowheads="1"/>
          </p:cNvSpPr>
          <p:nvPr/>
        </p:nvSpPr>
        <p:spPr bwMode="auto">
          <a:xfrm>
            <a:off x="2109116" y="3030970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43" name="Freeform 267"/>
          <p:cNvSpPr>
            <a:spLocks/>
          </p:cNvSpPr>
          <p:nvPr/>
        </p:nvSpPr>
        <p:spPr bwMode="auto">
          <a:xfrm>
            <a:off x="908235" y="3042803"/>
            <a:ext cx="1198001" cy="71003"/>
          </a:xfrm>
          <a:custGeom>
            <a:avLst/>
            <a:gdLst>
              <a:gd name="T0" fmla="*/ 0 w 832"/>
              <a:gd name="T1" fmla="*/ 22 h 42"/>
              <a:gd name="T2" fmla="*/ 0 w 832"/>
              <a:gd name="T3" fmla="*/ 20 h 42"/>
              <a:gd name="T4" fmla="*/ 832 w 832"/>
              <a:gd name="T5" fmla="*/ 0 h 42"/>
              <a:gd name="T6" fmla="*/ 832 w 832"/>
              <a:gd name="T7" fmla="*/ 42 h 42"/>
              <a:gd name="T8" fmla="*/ 0 w 832"/>
              <a:gd name="T9" fmla="*/ 2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32" h="42">
                <a:moveTo>
                  <a:pt x="0" y="22"/>
                </a:moveTo>
                <a:lnTo>
                  <a:pt x="0" y="20"/>
                </a:lnTo>
                <a:lnTo>
                  <a:pt x="832" y="0"/>
                </a:lnTo>
                <a:lnTo>
                  <a:pt x="832" y="42"/>
                </a:lnTo>
                <a:lnTo>
                  <a:pt x="0" y="2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4" name="Line 268"/>
          <p:cNvSpPr>
            <a:spLocks noChangeShapeType="1"/>
          </p:cNvSpPr>
          <p:nvPr/>
        </p:nvSpPr>
        <p:spPr bwMode="auto">
          <a:xfrm>
            <a:off x="700889" y="3078305"/>
            <a:ext cx="204466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5" name="Line 269"/>
          <p:cNvSpPr>
            <a:spLocks noChangeShapeType="1"/>
          </p:cNvSpPr>
          <p:nvPr/>
        </p:nvSpPr>
        <p:spPr bwMode="auto">
          <a:xfrm>
            <a:off x="698009" y="2806126"/>
            <a:ext cx="0" cy="272179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6" name="Freeform 270"/>
          <p:cNvSpPr>
            <a:spLocks/>
          </p:cNvSpPr>
          <p:nvPr/>
        </p:nvSpPr>
        <p:spPr bwMode="auto">
          <a:xfrm>
            <a:off x="582817" y="2802745"/>
            <a:ext cx="115192" cy="213009"/>
          </a:xfrm>
          <a:custGeom>
            <a:avLst/>
            <a:gdLst>
              <a:gd name="T0" fmla="*/ 0 w 80"/>
              <a:gd name="T1" fmla="*/ 126 h 126"/>
              <a:gd name="T2" fmla="*/ 0 w 80"/>
              <a:gd name="T3" fmla="*/ 0 h 126"/>
              <a:gd name="T4" fmla="*/ 80 w 80"/>
              <a:gd name="T5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0" h="126">
                <a:moveTo>
                  <a:pt x="0" y="126"/>
                </a:moveTo>
                <a:lnTo>
                  <a:pt x="0" y="0"/>
                </a:lnTo>
                <a:lnTo>
                  <a:pt x="8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7" name="Rectangle 271"/>
          <p:cNvSpPr>
            <a:spLocks noChangeArrowheads="1"/>
          </p:cNvSpPr>
          <p:nvPr/>
        </p:nvSpPr>
        <p:spPr bwMode="auto">
          <a:xfrm>
            <a:off x="1716022" y="3186500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48" name="Freeform 272"/>
          <p:cNvSpPr>
            <a:spLocks/>
          </p:cNvSpPr>
          <p:nvPr/>
        </p:nvSpPr>
        <p:spPr bwMode="auto">
          <a:xfrm>
            <a:off x="797363" y="3210168"/>
            <a:ext cx="914339" cy="49026"/>
          </a:xfrm>
          <a:custGeom>
            <a:avLst/>
            <a:gdLst>
              <a:gd name="T0" fmla="*/ 0 w 635"/>
              <a:gd name="T1" fmla="*/ 15 h 29"/>
              <a:gd name="T2" fmla="*/ 0 w 635"/>
              <a:gd name="T3" fmla="*/ 14 h 29"/>
              <a:gd name="T4" fmla="*/ 635 w 635"/>
              <a:gd name="T5" fmla="*/ 0 h 29"/>
              <a:gd name="T6" fmla="*/ 635 w 635"/>
              <a:gd name="T7" fmla="*/ 29 h 29"/>
              <a:gd name="T8" fmla="*/ 0 w 635"/>
              <a:gd name="T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29">
                <a:moveTo>
                  <a:pt x="0" y="15"/>
                </a:moveTo>
                <a:lnTo>
                  <a:pt x="0" y="14"/>
                </a:lnTo>
                <a:lnTo>
                  <a:pt x="635" y="0"/>
                </a:lnTo>
                <a:lnTo>
                  <a:pt x="635" y="29"/>
                </a:lnTo>
                <a:lnTo>
                  <a:pt x="0" y="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49" name="Line 273"/>
          <p:cNvSpPr>
            <a:spLocks noChangeShapeType="1"/>
          </p:cNvSpPr>
          <p:nvPr/>
        </p:nvSpPr>
        <p:spPr bwMode="auto">
          <a:xfrm>
            <a:off x="585697" y="3235526"/>
            <a:ext cx="208786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0" name="Line 274"/>
          <p:cNvSpPr>
            <a:spLocks noChangeShapeType="1"/>
          </p:cNvSpPr>
          <p:nvPr/>
        </p:nvSpPr>
        <p:spPr bwMode="auto">
          <a:xfrm>
            <a:off x="582817" y="3020826"/>
            <a:ext cx="0" cy="21470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1" name="Freeform 275"/>
          <p:cNvSpPr>
            <a:spLocks/>
          </p:cNvSpPr>
          <p:nvPr/>
        </p:nvSpPr>
        <p:spPr bwMode="auto">
          <a:xfrm>
            <a:off x="518021" y="3017445"/>
            <a:ext cx="64796" cy="184270"/>
          </a:xfrm>
          <a:custGeom>
            <a:avLst/>
            <a:gdLst>
              <a:gd name="T0" fmla="*/ 0 w 45"/>
              <a:gd name="T1" fmla="*/ 109 h 109"/>
              <a:gd name="T2" fmla="*/ 0 w 45"/>
              <a:gd name="T3" fmla="*/ 0 h 109"/>
              <a:gd name="T4" fmla="*/ 45 w 45"/>
              <a:gd name="T5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109">
                <a:moveTo>
                  <a:pt x="0" y="109"/>
                </a:moveTo>
                <a:lnTo>
                  <a:pt x="0" y="0"/>
                </a:lnTo>
                <a:lnTo>
                  <a:pt x="4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2" name="Rectangle 276"/>
          <p:cNvSpPr>
            <a:spLocks noChangeArrowheads="1"/>
          </p:cNvSpPr>
          <p:nvPr/>
        </p:nvSpPr>
        <p:spPr bwMode="auto">
          <a:xfrm>
            <a:off x="1992484" y="3343721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53" name="Freeform 277"/>
          <p:cNvSpPr>
            <a:spLocks/>
          </p:cNvSpPr>
          <p:nvPr/>
        </p:nvSpPr>
        <p:spPr bwMode="auto">
          <a:xfrm>
            <a:off x="696569" y="3367389"/>
            <a:ext cx="1293034" cy="47335"/>
          </a:xfrm>
          <a:custGeom>
            <a:avLst/>
            <a:gdLst>
              <a:gd name="T0" fmla="*/ 0 w 898"/>
              <a:gd name="T1" fmla="*/ 15 h 28"/>
              <a:gd name="T2" fmla="*/ 0 w 898"/>
              <a:gd name="T3" fmla="*/ 13 h 28"/>
              <a:gd name="T4" fmla="*/ 898 w 898"/>
              <a:gd name="T5" fmla="*/ 0 h 28"/>
              <a:gd name="T6" fmla="*/ 898 w 898"/>
              <a:gd name="T7" fmla="*/ 28 h 28"/>
              <a:gd name="T8" fmla="*/ 0 w 898"/>
              <a:gd name="T9" fmla="*/ 15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8" h="28">
                <a:moveTo>
                  <a:pt x="0" y="15"/>
                </a:moveTo>
                <a:lnTo>
                  <a:pt x="0" y="13"/>
                </a:lnTo>
                <a:lnTo>
                  <a:pt x="898" y="0"/>
                </a:lnTo>
                <a:lnTo>
                  <a:pt x="898" y="28"/>
                </a:lnTo>
                <a:lnTo>
                  <a:pt x="0" y="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4" name="Line 278"/>
          <p:cNvSpPr>
            <a:spLocks noChangeShapeType="1"/>
          </p:cNvSpPr>
          <p:nvPr/>
        </p:nvSpPr>
        <p:spPr bwMode="auto">
          <a:xfrm>
            <a:off x="520901" y="3391057"/>
            <a:ext cx="172789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5" name="Line 279"/>
          <p:cNvSpPr>
            <a:spLocks noChangeShapeType="1"/>
          </p:cNvSpPr>
          <p:nvPr/>
        </p:nvSpPr>
        <p:spPr bwMode="auto">
          <a:xfrm>
            <a:off x="518021" y="3208477"/>
            <a:ext cx="0" cy="182579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6" name="Freeform 280"/>
          <p:cNvSpPr>
            <a:spLocks/>
          </p:cNvSpPr>
          <p:nvPr/>
        </p:nvSpPr>
        <p:spPr bwMode="auto">
          <a:xfrm>
            <a:off x="473384" y="3205096"/>
            <a:ext cx="44637" cy="169055"/>
          </a:xfrm>
          <a:custGeom>
            <a:avLst/>
            <a:gdLst>
              <a:gd name="T0" fmla="*/ 0 w 31"/>
              <a:gd name="T1" fmla="*/ 100 h 100"/>
              <a:gd name="T2" fmla="*/ 0 w 31"/>
              <a:gd name="T3" fmla="*/ 0 h 100"/>
              <a:gd name="T4" fmla="*/ 31 w 31"/>
              <a:gd name="T5" fmla="*/ 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" h="100">
                <a:moveTo>
                  <a:pt x="0" y="100"/>
                </a:moveTo>
                <a:lnTo>
                  <a:pt x="0" y="0"/>
                </a:lnTo>
                <a:lnTo>
                  <a:pt x="31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7" name="Rectangle 281"/>
          <p:cNvSpPr>
            <a:spLocks noChangeArrowheads="1"/>
          </p:cNvSpPr>
          <p:nvPr/>
        </p:nvSpPr>
        <p:spPr bwMode="auto">
          <a:xfrm>
            <a:off x="1849933" y="3499252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58" name="Freeform 282"/>
          <p:cNvSpPr>
            <a:spLocks/>
          </p:cNvSpPr>
          <p:nvPr/>
        </p:nvSpPr>
        <p:spPr bwMode="auto">
          <a:xfrm>
            <a:off x="663452" y="3529682"/>
            <a:ext cx="1183602" cy="37192"/>
          </a:xfrm>
          <a:custGeom>
            <a:avLst/>
            <a:gdLst>
              <a:gd name="T0" fmla="*/ 0 w 822"/>
              <a:gd name="T1" fmla="*/ 12 h 22"/>
              <a:gd name="T2" fmla="*/ 0 w 822"/>
              <a:gd name="T3" fmla="*/ 10 h 22"/>
              <a:gd name="T4" fmla="*/ 822 w 822"/>
              <a:gd name="T5" fmla="*/ 0 h 22"/>
              <a:gd name="T6" fmla="*/ 822 w 822"/>
              <a:gd name="T7" fmla="*/ 22 h 22"/>
              <a:gd name="T8" fmla="*/ 0 w 822"/>
              <a:gd name="T9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2" h="22">
                <a:moveTo>
                  <a:pt x="0" y="12"/>
                </a:moveTo>
                <a:lnTo>
                  <a:pt x="0" y="10"/>
                </a:lnTo>
                <a:lnTo>
                  <a:pt x="822" y="0"/>
                </a:lnTo>
                <a:lnTo>
                  <a:pt x="822" y="22"/>
                </a:lnTo>
                <a:lnTo>
                  <a:pt x="0" y="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59" name="Line 283"/>
          <p:cNvSpPr>
            <a:spLocks noChangeShapeType="1"/>
          </p:cNvSpPr>
          <p:nvPr/>
        </p:nvSpPr>
        <p:spPr bwMode="auto">
          <a:xfrm>
            <a:off x="476264" y="3548278"/>
            <a:ext cx="184308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0" name="Rectangle 284"/>
          <p:cNvSpPr>
            <a:spLocks noChangeArrowheads="1"/>
          </p:cNvSpPr>
          <p:nvPr/>
        </p:nvSpPr>
        <p:spPr bwMode="auto">
          <a:xfrm>
            <a:off x="2111996" y="3705499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61" name="Freeform 285"/>
          <p:cNvSpPr>
            <a:spLocks/>
          </p:cNvSpPr>
          <p:nvPr/>
        </p:nvSpPr>
        <p:spPr bwMode="auto">
          <a:xfrm>
            <a:off x="686490" y="3632806"/>
            <a:ext cx="1422626" cy="240058"/>
          </a:xfrm>
          <a:custGeom>
            <a:avLst/>
            <a:gdLst>
              <a:gd name="T0" fmla="*/ 0 w 988"/>
              <a:gd name="T1" fmla="*/ 72 h 142"/>
              <a:gd name="T2" fmla="*/ 0 w 988"/>
              <a:gd name="T3" fmla="*/ 70 h 142"/>
              <a:gd name="T4" fmla="*/ 988 w 988"/>
              <a:gd name="T5" fmla="*/ 0 h 142"/>
              <a:gd name="T6" fmla="*/ 988 w 988"/>
              <a:gd name="T7" fmla="*/ 142 h 142"/>
              <a:gd name="T8" fmla="*/ 0 w 988"/>
              <a:gd name="T9" fmla="*/ 7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8" h="142">
                <a:moveTo>
                  <a:pt x="0" y="72"/>
                </a:moveTo>
                <a:lnTo>
                  <a:pt x="0" y="70"/>
                </a:lnTo>
                <a:lnTo>
                  <a:pt x="988" y="0"/>
                </a:lnTo>
                <a:lnTo>
                  <a:pt x="988" y="142"/>
                </a:lnTo>
                <a:lnTo>
                  <a:pt x="0" y="7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2" name="Line 286"/>
          <p:cNvSpPr>
            <a:spLocks noChangeShapeType="1"/>
          </p:cNvSpPr>
          <p:nvPr/>
        </p:nvSpPr>
        <p:spPr bwMode="auto">
          <a:xfrm>
            <a:off x="476264" y="3752835"/>
            <a:ext cx="207346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3" name="Line 287"/>
          <p:cNvSpPr>
            <a:spLocks noChangeShapeType="1"/>
          </p:cNvSpPr>
          <p:nvPr/>
        </p:nvSpPr>
        <p:spPr bwMode="auto">
          <a:xfrm>
            <a:off x="473384" y="3205096"/>
            <a:ext cx="0" cy="270488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4" name="Line 288"/>
          <p:cNvSpPr>
            <a:spLocks noChangeShapeType="1"/>
          </p:cNvSpPr>
          <p:nvPr/>
        </p:nvSpPr>
        <p:spPr bwMode="auto">
          <a:xfrm>
            <a:off x="473384" y="3482347"/>
            <a:ext cx="0" cy="270488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5" name="Freeform 289"/>
          <p:cNvSpPr>
            <a:spLocks/>
          </p:cNvSpPr>
          <p:nvPr/>
        </p:nvSpPr>
        <p:spPr bwMode="auto">
          <a:xfrm>
            <a:off x="411468" y="3478966"/>
            <a:ext cx="61916" cy="236677"/>
          </a:xfrm>
          <a:custGeom>
            <a:avLst/>
            <a:gdLst>
              <a:gd name="T0" fmla="*/ 0 w 43"/>
              <a:gd name="T1" fmla="*/ 140 h 140"/>
              <a:gd name="T2" fmla="*/ 0 w 43"/>
              <a:gd name="T3" fmla="*/ 0 h 140"/>
              <a:gd name="T4" fmla="*/ 43 w 43"/>
              <a:gd name="T5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140">
                <a:moveTo>
                  <a:pt x="0" y="140"/>
                </a:moveTo>
                <a:lnTo>
                  <a:pt x="0" y="0"/>
                </a:lnTo>
                <a:lnTo>
                  <a:pt x="4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6" name="Rectangle 290"/>
          <p:cNvSpPr>
            <a:spLocks noChangeArrowheads="1"/>
          </p:cNvSpPr>
          <p:nvPr/>
        </p:nvSpPr>
        <p:spPr bwMode="auto">
          <a:xfrm>
            <a:off x="1646907" y="3910056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67" name="Freeform 291"/>
          <p:cNvSpPr>
            <a:spLocks/>
          </p:cNvSpPr>
          <p:nvPr/>
        </p:nvSpPr>
        <p:spPr bwMode="auto">
          <a:xfrm>
            <a:off x="464745" y="3926961"/>
            <a:ext cx="1177842" cy="60860"/>
          </a:xfrm>
          <a:custGeom>
            <a:avLst/>
            <a:gdLst>
              <a:gd name="T0" fmla="*/ 0 w 818"/>
              <a:gd name="T1" fmla="*/ 19 h 36"/>
              <a:gd name="T2" fmla="*/ 0 w 818"/>
              <a:gd name="T3" fmla="*/ 17 h 36"/>
              <a:gd name="T4" fmla="*/ 818 w 818"/>
              <a:gd name="T5" fmla="*/ 0 h 36"/>
              <a:gd name="T6" fmla="*/ 818 w 818"/>
              <a:gd name="T7" fmla="*/ 36 h 36"/>
              <a:gd name="T8" fmla="*/ 0 w 818"/>
              <a:gd name="T9" fmla="*/ 1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8" h="36">
                <a:moveTo>
                  <a:pt x="0" y="19"/>
                </a:moveTo>
                <a:lnTo>
                  <a:pt x="0" y="17"/>
                </a:lnTo>
                <a:lnTo>
                  <a:pt x="818" y="0"/>
                </a:lnTo>
                <a:lnTo>
                  <a:pt x="818" y="36"/>
                </a:lnTo>
                <a:lnTo>
                  <a:pt x="0" y="1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8" name="Line 292"/>
          <p:cNvSpPr>
            <a:spLocks noChangeShapeType="1"/>
          </p:cNvSpPr>
          <p:nvPr/>
        </p:nvSpPr>
        <p:spPr bwMode="auto">
          <a:xfrm>
            <a:off x="414348" y="3957391"/>
            <a:ext cx="47517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69" name="Line 293"/>
          <p:cNvSpPr>
            <a:spLocks noChangeShapeType="1"/>
          </p:cNvSpPr>
          <p:nvPr/>
        </p:nvSpPr>
        <p:spPr bwMode="auto">
          <a:xfrm>
            <a:off x="411468" y="3720714"/>
            <a:ext cx="0" cy="236677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0" name="Freeform 294"/>
          <p:cNvSpPr>
            <a:spLocks/>
          </p:cNvSpPr>
          <p:nvPr/>
        </p:nvSpPr>
        <p:spPr bwMode="auto">
          <a:xfrm>
            <a:off x="356752" y="3719024"/>
            <a:ext cx="54716" cy="517308"/>
          </a:xfrm>
          <a:custGeom>
            <a:avLst/>
            <a:gdLst>
              <a:gd name="T0" fmla="*/ 0 w 38"/>
              <a:gd name="T1" fmla="*/ 306 h 306"/>
              <a:gd name="T2" fmla="*/ 0 w 38"/>
              <a:gd name="T3" fmla="*/ 0 h 306"/>
              <a:gd name="T4" fmla="*/ 38 w 38"/>
              <a:gd name="T5" fmla="*/ 0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306">
                <a:moveTo>
                  <a:pt x="0" y="306"/>
                </a:moveTo>
                <a:lnTo>
                  <a:pt x="0" y="0"/>
                </a:lnTo>
                <a:lnTo>
                  <a:pt x="3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1" name="Rectangle 295"/>
          <p:cNvSpPr>
            <a:spLocks noChangeArrowheads="1"/>
          </p:cNvSpPr>
          <p:nvPr/>
        </p:nvSpPr>
        <p:spPr bwMode="auto">
          <a:xfrm>
            <a:off x="1695863" y="4065587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72" name="Freeform 296"/>
          <p:cNvSpPr>
            <a:spLocks/>
          </p:cNvSpPr>
          <p:nvPr/>
        </p:nvSpPr>
        <p:spPr bwMode="auto">
          <a:xfrm>
            <a:off x="872238" y="4084183"/>
            <a:ext cx="820746" cy="60860"/>
          </a:xfrm>
          <a:custGeom>
            <a:avLst/>
            <a:gdLst>
              <a:gd name="T0" fmla="*/ 0 w 570"/>
              <a:gd name="T1" fmla="*/ 19 h 36"/>
              <a:gd name="T2" fmla="*/ 0 w 570"/>
              <a:gd name="T3" fmla="*/ 17 h 36"/>
              <a:gd name="T4" fmla="*/ 570 w 570"/>
              <a:gd name="T5" fmla="*/ 0 h 36"/>
              <a:gd name="T6" fmla="*/ 570 w 570"/>
              <a:gd name="T7" fmla="*/ 36 h 36"/>
              <a:gd name="T8" fmla="*/ 0 w 570"/>
              <a:gd name="T9" fmla="*/ 1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0" h="36">
                <a:moveTo>
                  <a:pt x="0" y="19"/>
                </a:moveTo>
                <a:lnTo>
                  <a:pt x="0" y="17"/>
                </a:lnTo>
                <a:lnTo>
                  <a:pt x="570" y="0"/>
                </a:lnTo>
                <a:lnTo>
                  <a:pt x="570" y="36"/>
                </a:lnTo>
                <a:lnTo>
                  <a:pt x="0" y="1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3" name="Line 297"/>
          <p:cNvSpPr>
            <a:spLocks noChangeShapeType="1"/>
          </p:cNvSpPr>
          <p:nvPr/>
        </p:nvSpPr>
        <p:spPr bwMode="auto">
          <a:xfrm>
            <a:off x="402829" y="4114612"/>
            <a:ext cx="466529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4" name="Rectangle 298"/>
          <p:cNvSpPr>
            <a:spLocks noChangeArrowheads="1"/>
          </p:cNvSpPr>
          <p:nvPr/>
        </p:nvSpPr>
        <p:spPr bwMode="auto">
          <a:xfrm>
            <a:off x="1888810" y="4222808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75" name="Freeform 299"/>
          <p:cNvSpPr>
            <a:spLocks/>
          </p:cNvSpPr>
          <p:nvPr/>
        </p:nvSpPr>
        <p:spPr bwMode="auto">
          <a:xfrm>
            <a:off x="664892" y="4246475"/>
            <a:ext cx="1221039" cy="49026"/>
          </a:xfrm>
          <a:custGeom>
            <a:avLst/>
            <a:gdLst>
              <a:gd name="T0" fmla="*/ 0 w 848"/>
              <a:gd name="T1" fmla="*/ 15 h 29"/>
              <a:gd name="T2" fmla="*/ 0 w 848"/>
              <a:gd name="T3" fmla="*/ 14 h 29"/>
              <a:gd name="T4" fmla="*/ 848 w 848"/>
              <a:gd name="T5" fmla="*/ 0 h 29"/>
              <a:gd name="T6" fmla="*/ 848 w 848"/>
              <a:gd name="T7" fmla="*/ 29 h 29"/>
              <a:gd name="T8" fmla="*/ 0 w 848"/>
              <a:gd name="T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8" h="29">
                <a:moveTo>
                  <a:pt x="0" y="15"/>
                </a:moveTo>
                <a:lnTo>
                  <a:pt x="0" y="14"/>
                </a:lnTo>
                <a:lnTo>
                  <a:pt x="848" y="0"/>
                </a:lnTo>
                <a:lnTo>
                  <a:pt x="848" y="29"/>
                </a:lnTo>
                <a:lnTo>
                  <a:pt x="0" y="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6" name="Line 300"/>
          <p:cNvSpPr>
            <a:spLocks noChangeShapeType="1"/>
          </p:cNvSpPr>
          <p:nvPr/>
        </p:nvSpPr>
        <p:spPr bwMode="auto">
          <a:xfrm>
            <a:off x="402829" y="4270143"/>
            <a:ext cx="259183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7" name="Rectangle 301"/>
          <p:cNvSpPr>
            <a:spLocks noChangeArrowheads="1"/>
          </p:cNvSpPr>
          <p:nvPr/>
        </p:nvSpPr>
        <p:spPr bwMode="auto">
          <a:xfrm>
            <a:off x="3682932" y="4380029"/>
            <a:ext cx="849544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Chordopoxviridae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78" name="Freeform 302"/>
          <p:cNvSpPr>
            <a:spLocks/>
          </p:cNvSpPr>
          <p:nvPr/>
        </p:nvSpPr>
        <p:spPr bwMode="auto">
          <a:xfrm>
            <a:off x="2329421" y="4373267"/>
            <a:ext cx="1350631" cy="108195"/>
          </a:xfrm>
          <a:custGeom>
            <a:avLst/>
            <a:gdLst>
              <a:gd name="T0" fmla="*/ 0 w 938"/>
              <a:gd name="T1" fmla="*/ 33 h 64"/>
              <a:gd name="T2" fmla="*/ 0 w 938"/>
              <a:gd name="T3" fmla="*/ 31 h 64"/>
              <a:gd name="T4" fmla="*/ 938 w 938"/>
              <a:gd name="T5" fmla="*/ 0 h 64"/>
              <a:gd name="T6" fmla="*/ 938 w 938"/>
              <a:gd name="T7" fmla="*/ 64 h 64"/>
              <a:gd name="T8" fmla="*/ 0 w 938"/>
              <a:gd name="T9" fmla="*/ 3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8" h="64">
                <a:moveTo>
                  <a:pt x="0" y="33"/>
                </a:moveTo>
                <a:lnTo>
                  <a:pt x="0" y="31"/>
                </a:lnTo>
                <a:lnTo>
                  <a:pt x="938" y="0"/>
                </a:lnTo>
                <a:lnTo>
                  <a:pt x="938" y="64"/>
                </a:lnTo>
                <a:lnTo>
                  <a:pt x="0" y="3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79" name="Line 303"/>
          <p:cNvSpPr>
            <a:spLocks noChangeShapeType="1"/>
          </p:cNvSpPr>
          <p:nvPr/>
        </p:nvSpPr>
        <p:spPr bwMode="auto">
          <a:xfrm>
            <a:off x="1118461" y="4427364"/>
            <a:ext cx="1208080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80" name="Rectangle 304"/>
          <p:cNvSpPr>
            <a:spLocks noChangeArrowheads="1"/>
          </p:cNvSpPr>
          <p:nvPr/>
        </p:nvSpPr>
        <p:spPr bwMode="auto">
          <a:xfrm>
            <a:off x="2238707" y="4528797"/>
            <a:ext cx="201337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Ek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Leishmania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guyanensis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523566717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81" name="Freeform 305"/>
          <p:cNvSpPr>
            <a:spLocks/>
          </p:cNvSpPr>
          <p:nvPr/>
        </p:nvSpPr>
        <p:spPr bwMode="auto">
          <a:xfrm>
            <a:off x="1114142" y="4505130"/>
            <a:ext cx="1121686" cy="72694"/>
          </a:xfrm>
          <a:custGeom>
            <a:avLst/>
            <a:gdLst>
              <a:gd name="T0" fmla="*/ 0 w 779"/>
              <a:gd name="T1" fmla="*/ 0 h 43"/>
              <a:gd name="T2" fmla="*/ 0 w 779"/>
              <a:gd name="T3" fmla="*/ 43 h 43"/>
              <a:gd name="T4" fmla="*/ 779 w 779"/>
              <a:gd name="T5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9" h="43">
                <a:moveTo>
                  <a:pt x="0" y="0"/>
                </a:moveTo>
                <a:lnTo>
                  <a:pt x="0" y="43"/>
                </a:lnTo>
                <a:lnTo>
                  <a:pt x="779" y="43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82" name="Line 306"/>
          <p:cNvSpPr>
            <a:spLocks noChangeShapeType="1"/>
          </p:cNvSpPr>
          <p:nvPr/>
        </p:nvSpPr>
        <p:spPr bwMode="auto">
          <a:xfrm>
            <a:off x="1114142" y="4427364"/>
            <a:ext cx="0" cy="72694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83" name="Freeform 307"/>
          <p:cNvSpPr>
            <a:spLocks/>
          </p:cNvSpPr>
          <p:nvPr/>
        </p:nvSpPr>
        <p:spPr bwMode="auto">
          <a:xfrm>
            <a:off x="818961" y="4503439"/>
            <a:ext cx="295180" cy="160602"/>
          </a:xfrm>
          <a:custGeom>
            <a:avLst/>
            <a:gdLst>
              <a:gd name="T0" fmla="*/ 0 w 205"/>
              <a:gd name="T1" fmla="*/ 95 h 95"/>
              <a:gd name="T2" fmla="*/ 0 w 205"/>
              <a:gd name="T3" fmla="*/ 0 h 95"/>
              <a:gd name="T4" fmla="*/ 205 w 205"/>
              <a:gd name="T5" fmla="*/ 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" h="95">
                <a:moveTo>
                  <a:pt x="0" y="95"/>
                </a:moveTo>
                <a:lnTo>
                  <a:pt x="0" y="0"/>
                </a:lnTo>
                <a:lnTo>
                  <a:pt x="20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84" name="Rectangle 308"/>
          <p:cNvSpPr>
            <a:spLocks noChangeArrowheads="1"/>
          </p:cNvSpPr>
          <p:nvPr/>
        </p:nvSpPr>
        <p:spPr bwMode="auto">
          <a:xfrm>
            <a:off x="1877291" y="4674185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Capitella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teleta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443707985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85" name="Freeform 309"/>
          <p:cNvSpPr>
            <a:spLocks/>
          </p:cNvSpPr>
          <p:nvPr/>
        </p:nvSpPr>
        <p:spPr bwMode="auto">
          <a:xfrm>
            <a:off x="1284051" y="4723211"/>
            <a:ext cx="590361" cy="104814"/>
          </a:xfrm>
          <a:custGeom>
            <a:avLst/>
            <a:gdLst>
              <a:gd name="T0" fmla="*/ 0 w 410"/>
              <a:gd name="T1" fmla="*/ 62 h 62"/>
              <a:gd name="T2" fmla="*/ 0 w 410"/>
              <a:gd name="T3" fmla="*/ 0 h 62"/>
              <a:gd name="T4" fmla="*/ 410 w 410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0" h="62">
                <a:moveTo>
                  <a:pt x="0" y="62"/>
                </a:moveTo>
                <a:lnTo>
                  <a:pt x="0" y="0"/>
                </a:lnTo>
                <a:lnTo>
                  <a:pt x="41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86" name="Rectangle 310"/>
          <p:cNvSpPr>
            <a:spLocks noChangeArrowheads="1"/>
          </p:cNvSpPr>
          <p:nvPr/>
        </p:nvSpPr>
        <p:spPr bwMode="auto">
          <a:xfrm>
            <a:off x="1877291" y="4817881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Capitella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teleta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443684922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87" name="Freeform 311"/>
          <p:cNvSpPr>
            <a:spLocks/>
          </p:cNvSpPr>
          <p:nvPr/>
        </p:nvSpPr>
        <p:spPr bwMode="auto">
          <a:xfrm>
            <a:off x="1433801" y="4866907"/>
            <a:ext cx="440611" cy="69313"/>
          </a:xfrm>
          <a:custGeom>
            <a:avLst/>
            <a:gdLst>
              <a:gd name="T0" fmla="*/ 0 w 306"/>
              <a:gd name="T1" fmla="*/ 41 h 41"/>
              <a:gd name="T2" fmla="*/ 0 w 306"/>
              <a:gd name="T3" fmla="*/ 0 h 41"/>
              <a:gd name="T4" fmla="*/ 306 w 306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6" h="41">
                <a:moveTo>
                  <a:pt x="0" y="41"/>
                </a:moveTo>
                <a:lnTo>
                  <a:pt x="0" y="0"/>
                </a:lnTo>
                <a:lnTo>
                  <a:pt x="306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88" name="Rectangle 312"/>
          <p:cNvSpPr>
            <a:spLocks noChangeArrowheads="1"/>
          </p:cNvSpPr>
          <p:nvPr/>
        </p:nvSpPr>
        <p:spPr bwMode="auto">
          <a:xfrm>
            <a:off x="2181111" y="4963269"/>
            <a:ext cx="15388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Capitella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teleta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443694430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89" name="Freeform 313"/>
          <p:cNvSpPr>
            <a:spLocks/>
          </p:cNvSpPr>
          <p:nvPr/>
        </p:nvSpPr>
        <p:spPr bwMode="auto">
          <a:xfrm>
            <a:off x="1433801" y="4942982"/>
            <a:ext cx="744431" cy="69313"/>
          </a:xfrm>
          <a:custGeom>
            <a:avLst/>
            <a:gdLst>
              <a:gd name="T0" fmla="*/ 0 w 517"/>
              <a:gd name="T1" fmla="*/ 0 h 41"/>
              <a:gd name="T2" fmla="*/ 0 w 517"/>
              <a:gd name="T3" fmla="*/ 41 h 41"/>
              <a:gd name="T4" fmla="*/ 517 w 517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7" h="41">
                <a:moveTo>
                  <a:pt x="0" y="0"/>
                </a:moveTo>
                <a:lnTo>
                  <a:pt x="0" y="41"/>
                </a:lnTo>
                <a:lnTo>
                  <a:pt x="517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0" name="Freeform 314"/>
          <p:cNvSpPr>
            <a:spLocks/>
          </p:cNvSpPr>
          <p:nvPr/>
        </p:nvSpPr>
        <p:spPr bwMode="auto">
          <a:xfrm>
            <a:off x="1284051" y="4834787"/>
            <a:ext cx="149750" cy="104814"/>
          </a:xfrm>
          <a:custGeom>
            <a:avLst/>
            <a:gdLst>
              <a:gd name="T0" fmla="*/ 0 w 104"/>
              <a:gd name="T1" fmla="*/ 0 h 62"/>
              <a:gd name="T2" fmla="*/ 0 w 104"/>
              <a:gd name="T3" fmla="*/ 62 h 62"/>
              <a:gd name="T4" fmla="*/ 104 w 104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" h="62">
                <a:moveTo>
                  <a:pt x="0" y="0"/>
                </a:moveTo>
                <a:lnTo>
                  <a:pt x="0" y="62"/>
                </a:lnTo>
                <a:lnTo>
                  <a:pt x="104" y="62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2" name="Line 316"/>
          <p:cNvSpPr>
            <a:spLocks noChangeShapeType="1"/>
          </p:cNvSpPr>
          <p:nvPr/>
        </p:nvSpPr>
        <p:spPr bwMode="auto">
          <a:xfrm>
            <a:off x="823281" y="4831406"/>
            <a:ext cx="460770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3" name="Line 317"/>
          <p:cNvSpPr>
            <a:spLocks noChangeShapeType="1"/>
          </p:cNvSpPr>
          <p:nvPr/>
        </p:nvSpPr>
        <p:spPr bwMode="auto">
          <a:xfrm>
            <a:off x="818961" y="4669113"/>
            <a:ext cx="0" cy="162293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4" name="Freeform 318"/>
          <p:cNvSpPr>
            <a:spLocks/>
          </p:cNvSpPr>
          <p:nvPr/>
        </p:nvSpPr>
        <p:spPr bwMode="auto">
          <a:xfrm>
            <a:off x="673531" y="4667422"/>
            <a:ext cx="145430" cy="243439"/>
          </a:xfrm>
          <a:custGeom>
            <a:avLst/>
            <a:gdLst>
              <a:gd name="T0" fmla="*/ 0 w 101"/>
              <a:gd name="T1" fmla="*/ 144 h 144"/>
              <a:gd name="T2" fmla="*/ 0 w 101"/>
              <a:gd name="T3" fmla="*/ 0 h 144"/>
              <a:gd name="T4" fmla="*/ 101 w 101"/>
              <a:gd name="T5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144">
                <a:moveTo>
                  <a:pt x="0" y="144"/>
                </a:moveTo>
                <a:lnTo>
                  <a:pt x="0" y="0"/>
                </a:lnTo>
                <a:lnTo>
                  <a:pt x="101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5" name="Rectangle 319"/>
          <p:cNvSpPr>
            <a:spLocks noChangeArrowheads="1"/>
          </p:cNvSpPr>
          <p:nvPr/>
        </p:nvSpPr>
        <p:spPr bwMode="auto">
          <a:xfrm>
            <a:off x="2035681" y="5113728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696" name="Freeform 320"/>
          <p:cNvSpPr>
            <a:spLocks/>
          </p:cNvSpPr>
          <p:nvPr/>
        </p:nvSpPr>
        <p:spPr bwMode="auto">
          <a:xfrm>
            <a:off x="886637" y="5144158"/>
            <a:ext cx="1146164" cy="35502"/>
          </a:xfrm>
          <a:custGeom>
            <a:avLst/>
            <a:gdLst>
              <a:gd name="T0" fmla="*/ 0 w 796"/>
              <a:gd name="T1" fmla="*/ 12 h 21"/>
              <a:gd name="T2" fmla="*/ 0 w 796"/>
              <a:gd name="T3" fmla="*/ 10 h 21"/>
              <a:gd name="T4" fmla="*/ 796 w 796"/>
              <a:gd name="T5" fmla="*/ 0 h 21"/>
              <a:gd name="T6" fmla="*/ 796 w 796"/>
              <a:gd name="T7" fmla="*/ 21 h 21"/>
              <a:gd name="T8" fmla="*/ 0 w 796"/>
              <a:gd name="T9" fmla="*/ 1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6" h="21">
                <a:moveTo>
                  <a:pt x="0" y="12"/>
                </a:moveTo>
                <a:lnTo>
                  <a:pt x="0" y="10"/>
                </a:lnTo>
                <a:lnTo>
                  <a:pt x="796" y="0"/>
                </a:lnTo>
                <a:lnTo>
                  <a:pt x="796" y="21"/>
                </a:lnTo>
                <a:lnTo>
                  <a:pt x="0" y="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7" name="Line 321"/>
          <p:cNvSpPr>
            <a:spLocks noChangeShapeType="1"/>
          </p:cNvSpPr>
          <p:nvPr/>
        </p:nvSpPr>
        <p:spPr bwMode="auto">
          <a:xfrm>
            <a:off x="676411" y="5162754"/>
            <a:ext cx="207346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8" name="Line 322"/>
          <p:cNvSpPr>
            <a:spLocks noChangeShapeType="1"/>
          </p:cNvSpPr>
          <p:nvPr/>
        </p:nvSpPr>
        <p:spPr bwMode="auto">
          <a:xfrm>
            <a:off x="673531" y="4917624"/>
            <a:ext cx="0" cy="24513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699" name="Freeform 323"/>
          <p:cNvSpPr>
            <a:spLocks/>
          </p:cNvSpPr>
          <p:nvPr/>
        </p:nvSpPr>
        <p:spPr bwMode="auto">
          <a:xfrm>
            <a:off x="507942" y="4914243"/>
            <a:ext cx="165589" cy="488569"/>
          </a:xfrm>
          <a:custGeom>
            <a:avLst/>
            <a:gdLst>
              <a:gd name="T0" fmla="*/ 0 w 115"/>
              <a:gd name="T1" fmla="*/ 289 h 289"/>
              <a:gd name="T2" fmla="*/ 0 w 115"/>
              <a:gd name="T3" fmla="*/ 0 h 289"/>
              <a:gd name="T4" fmla="*/ 115 w 115"/>
              <a:gd name="T5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89">
                <a:moveTo>
                  <a:pt x="0" y="289"/>
                </a:moveTo>
                <a:lnTo>
                  <a:pt x="0" y="0"/>
                </a:lnTo>
                <a:lnTo>
                  <a:pt x="11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00" name="Rectangle 324"/>
          <p:cNvSpPr>
            <a:spLocks noChangeArrowheads="1"/>
          </p:cNvSpPr>
          <p:nvPr/>
        </p:nvSpPr>
        <p:spPr bwMode="auto">
          <a:xfrm>
            <a:off x="1753459" y="5270949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01" name="Freeform 325"/>
          <p:cNvSpPr>
            <a:spLocks/>
          </p:cNvSpPr>
          <p:nvPr/>
        </p:nvSpPr>
        <p:spPr bwMode="auto">
          <a:xfrm>
            <a:off x="716728" y="5294617"/>
            <a:ext cx="1033852" cy="49026"/>
          </a:xfrm>
          <a:custGeom>
            <a:avLst/>
            <a:gdLst>
              <a:gd name="T0" fmla="*/ 0 w 718"/>
              <a:gd name="T1" fmla="*/ 15 h 29"/>
              <a:gd name="T2" fmla="*/ 0 w 718"/>
              <a:gd name="T3" fmla="*/ 13 h 29"/>
              <a:gd name="T4" fmla="*/ 718 w 718"/>
              <a:gd name="T5" fmla="*/ 0 h 29"/>
              <a:gd name="T6" fmla="*/ 718 w 718"/>
              <a:gd name="T7" fmla="*/ 29 h 29"/>
              <a:gd name="T8" fmla="*/ 0 w 718"/>
              <a:gd name="T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8" h="29">
                <a:moveTo>
                  <a:pt x="0" y="15"/>
                </a:moveTo>
                <a:lnTo>
                  <a:pt x="0" y="13"/>
                </a:lnTo>
                <a:lnTo>
                  <a:pt x="718" y="0"/>
                </a:lnTo>
                <a:lnTo>
                  <a:pt x="718" y="29"/>
                </a:lnTo>
                <a:lnTo>
                  <a:pt x="0" y="1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02" name="Line 326"/>
          <p:cNvSpPr>
            <a:spLocks noChangeShapeType="1"/>
          </p:cNvSpPr>
          <p:nvPr/>
        </p:nvSpPr>
        <p:spPr bwMode="auto">
          <a:xfrm>
            <a:off x="510822" y="5318284"/>
            <a:ext cx="201587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03" name="Rectangle 327"/>
          <p:cNvSpPr>
            <a:spLocks noChangeArrowheads="1"/>
          </p:cNvSpPr>
          <p:nvPr/>
        </p:nvSpPr>
        <p:spPr bwMode="auto">
          <a:xfrm>
            <a:off x="2083198" y="5421408"/>
            <a:ext cx="17504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smtClean="0"/>
              <a:t>Chlorella </a:t>
            </a:r>
            <a:r>
              <a:rPr lang="en-US" sz="900" i="1" dirty="0" err="1" smtClean="0"/>
              <a:t>variabilis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307104185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04" name="Freeform 328"/>
          <p:cNvSpPr>
            <a:spLocks/>
          </p:cNvSpPr>
          <p:nvPr/>
        </p:nvSpPr>
        <p:spPr bwMode="auto">
          <a:xfrm>
            <a:off x="1000389" y="5468743"/>
            <a:ext cx="1079929" cy="69313"/>
          </a:xfrm>
          <a:custGeom>
            <a:avLst/>
            <a:gdLst>
              <a:gd name="T0" fmla="*/ 0 w 750"/>
              <a:gd name="T1" fmla="*/ 41 h 41"/>
              <a:gd name="T2" fmla="*/ 0 w 750"/>
              <a:gd name="T3" fmla="*/ 0 h 41"/>
              <a:gd name="T4" fmla="*/ 750 w 750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0" h="41">
                <a:moveTo>
                  <a:pt x="0" y="41"/>
                </a:moveTo>
                <a:lnTo>
                  <a:pt x="0" y="0"/>
                </a:lnTo>
                <a:lnTo>
                  <a:pt x="75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05" name="Rectangle 329"/>
          <p:cNvSpPr>
            <a:spLocks noChangeArrowheads="1"/>
          </p:cNvSpPr>
          <p:nvPr/>
        </p:nvSpPr>
        <p:spPr bwMode="auto">
          <a:xfrm>
            <a:off x="1888810" y="5565105"/>
            <a:ext cx="22121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l2 </a:t>
            </a:r>
            <a:r>
              <a:rPr lang="en-US" sz="900" i="1" dirty="0" smtClean="0"/>
              <a:t>Invertebrate iridescent </a:t>
            </a:r>
            <a:r>
              <a:rPr lang="en-US" sz="900" dirty="0" smtClean="0"/>
              <a:t>virus</a:t>
            </a:r>
            <a:r>
              <a:rPr lang="en-US" sz="900" i="1" dirty="0" smtClean="0"/>
              <a:t> </a:t>
            </a:r>
            <a:r>
              <a:rPr lang="en-US" sz="900" dirty="0" smtClean="0"/>
              <a:t>6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15078836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06" name="Freeform 330"/>
          <p:cNvSpPr>
            <a:spLocks/>
          </p:cNvSpPr>
          <p:nvPr/>
        </p:nvSpPr>
        <p:spPr bwMode="auto">
          <a:xfrm>
            <a:off x="1000389" y="5544818"/>
            <a:ext cx="885541" cy="69313"/>
          </a:xfrm>
          <a:custGeom>
            <a:avLst/>
            <a:gdLst>
              <a:gd name="T0" fmla="*/ 0 w 615"/>
              <a:gd name="T1" fmla="*/ 0 h 41"/>
              <a:gd name="T2" fmla="*/ 0 w 615"/>
              <a:gd name="T3" fmla="*/ 41 h 41"/>
              <a:gd name="T4" fmla="*/ 615 w 615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5" h="41">
                <a:moveTo>
                  <a:pt x="0" y="0"/>
                </a:moveTo>
                <a:lnTo>
                  <a:pt x="0" y="41"/>
                </a:lnTo>
                <a:lnTo>
                  <a:pt x="615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07" name="Freeform 331"/>
          <p:cNvSpPr>
            <a:spLocks/>
          </p:cNvSpPr>
          <p:nvPr/>
        </p:nvSpPr>
        <p:spPr bwMode="auto">
          <a:xfrm>
            <a:off x="843440" y="5541437"/>
            <a:ext cx="156950" cy="106505"/>
          </a:xfrm>
          <a:custGeom>
            <a:avLst/>
            <a:gdLst>
              <a:gd name="T0" fmla="*/ 0 w 109"/>
              <a:gd name="T1" fmla="*/ 63 h 63"/>
              <a:gd name="T2" fmla="*/ 0 w 109"/>
              <a:gd name="T3" fmla="*/ 0 h 63"/>
              <a:gd name="T4" fmla="*/ 109 w 109"/>
              <a:gd name="T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63">
                <a:moveTo>
                  <a:pt x="0" y="63"/>
                </a:moveTo>
                <a:lnTo>
                  <a:pt x="0" y="0"/>
                </a:lnTo>
                <a:lnTo>
                  <a:pt x="109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08" name="Rectangle 332"/>
          <p:cNvSpPr>
            <a:spLocks noChangeArrowheads="1"/>
          </p:cNvSpPr>
          <p:nvPr/>
        </p:nvSpPr>
        <p:spPr bwMode="auto">
          <a:xfrm>
            <a:off x="1674265" y="5710492"/>
            <a:ext cx="256480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Acanthamoeba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castellanii</a:t>
            </a:r>
            <a:r>
              <a:rPr lang="en-US" sz="900" i="1" dirty="0" smtClean="0"/>
              <a:t> </a:t>
            </a:r>
            <a:r>
              <a:rPr lang="en-US" sz="900" dirty="0" smtClean="0"/>
              <a:t>str. Neff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470520007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09" name="Freeform 333"/>
          <p:cNvSpPr>
            <a:spLocks/>
          </p:cNvSpPr>
          <p:nvPr/>
        </p:nvSpPr>
        <p:spPr bwMode="auto">
          <a:xfrm>
            <a:off x="843440" y="5653013"/>
            <a:ext cx="827945" cy="104814"/>
          </a:xfrm>
          <a:custGeom>
            <a:avLst/>
            <a:gdLst>
              <a:gd name="T0" fmla="*/ 0 w 575"/>
              <a:gd name="T1" fmla="*/ 0 h 62"/>
              <a:gd name="T2" fmla="*/ 0 w 575"/>
              <a:gd name="T3" fmla="*/ 62 h 62"/>
              <a:gd name="T4" fmla="*/ 575 w 575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5" h="62">
                <a:moveTo>
                  <a:pt x="0" y="0"/>
                </a:moveTo>
                <a:lnTo>
                  <a:pt x="0" y="62"/>
                </a:lnTo>
                <a:lnTo>
                  <a:pt x="575" y="62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10" name="Freeform 334"/>
          <p:cNvSpPr>
            <a:spLocks/>
          </p:cNvSpPr>
          <p:nvPr/>
        </p:nvSpPr>
        <p:spPr bwMode="auto">
          <a:xfrm>
            <a:off x="618815" y="5649632"/>
            <a:ext cx="224625" cy="246820"/>
          </a:xfrm>
          <a:custGeom>
            <a:avLst/>
            <a:gdLst>
              <a:gd name="T0" fmla="*/ 0 w 156"/>
              <a:gd name="T1" fmla="*/ 146 h 146"/>
              <a:gd name="T2" fmla="*/ 0 w 156"/>
              <a:gd name="T3" fmla="*/ 0 h 146"/>
              <a:gd name="T4" fmla="*/ 156 w 156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6" h="146">
                <a:moveTo>
                  <a:pt x="0" y="146"/>
                </a:moveTo>
                <a:lnTo>
                  <a:pt x="0" y="0"/>
                </a:lnTo>
                <a:lnTo>
                  <a:pt x="156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11" name="Rectangle 335"/>
          <p:cNvSpPr>
            <a:spLocks noChangeArrowheads="1"/>
          </p:cNvSpPr>
          <p:nvPr/>
        </p:nvSpPr>
        <p:spPr bwMode="auto">
          <a:xfrm>
            <a:off x="1908969" y="5854189"/>
            <a:ext cx="132087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Zea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mays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413950181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12" name="Freeform 336"/>
          <p:cNvSpPr>
            <a:spLocks/>
          </p:cNvSpPr>
          <p:nvPr/>
        </p:nvSpPr>
        <p:spPr bwMode="auto">
          <a:xfrm>
            <a:off x="1092543" y="5903215"/>
            <a:ext cx="813546" cy="69313"/>
          </a:xfrm>
          <a:custGeom>
            <a:avLst/>
            <a:gdLst>
              <a:gd name="T0" fmla="*/ 0 w 565"/>
              <a:gd name="T1" fmla="*/ 41 h 41"/>
              <a:gd name="T2" fmla="*/ 0 w 565"/>
              <a:gd name="T3" fmla="*/ 0 h 41"/>
              <a:gd name="T4" fmla="*/ 565 w 565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5" h="41">
                <a:moveTo>
                  <a:pt x="0" y="41"/>
                </a:moveTo>
                <a:lnTo>
                  <a:pt x="0" y="0"/>
                </a:lnTo>
                <a:lnTo>
                  <a:pt x="56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13" name="Rectangle 337"/>
          <p:cNvSpPr>
            <a:spLocks noChangeArrowheads="1"/>
          </p:cNvSpPr>
          <p:nvPr/>
        </p:nvSpPr>
        <p:spPr bwMode="auto">
          <a:xfrm>
            <a:off x="1629628" y="5999576"/>
            <a:ext cx="15901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Eh </a:t>
            </a:r>
            <a:r>
              <a:rPr lang="en-US" sz="900" i="1" dirty="0" err="1" smtClean="0"/>
              <a:t>Guillardia</a:t>
            </a:r>
            <a:r>
              <a:rPr lang="en-US" sz="900" i="1" dirty="0" smtClean="0"/>
              <a:t> theta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428165959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14" name="Freeform 338"/>
          <p:cNvSpPr>
            <a:spLocks/>
          </p:cNvSpPr>
          <p:nvPr/>
        </p:nvSpPr>
        <p:spPr bwMode="auto">
          <a:xfrm>
            <a:off x="1092543" y="5979290"/>
            <a:ext cx="534205" cy="67622"/>
          </a:xfrm>
          <a:custGeom>
            <a:avLst/>
            <a:gdLst>
              <a:gd name="T0" fmla="*/ 0 w 371"/>
              <a:gd name="T1" fmla="*/ 0 h 40"/>
              <a:gd name="T2" fmla="*/ 0 w 371"/>
              <a:gd name="T3" fmla="*/ 40 h 40"/>
              <a:gd name="T4" fmla="*/ 371 w 371"/>
              <a:gd name="T5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1" h="40">
                <a:moveTo>
                  <a:pt x="0" y="0"/>
                </a:moveTo>
                <a:lnTo>
                  <a:pt x="0" y="40"/>
                </a:lnTo>
                <a:lnTo>
                  <a:pt x="371" y="4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15" name="Freeform 339"/>
          <p:cNvSpPr>
            <a:spLocks/>
          </p:cNvSpPr>
          <p:nvPr/>
        </p:nvSpPr>
        <p:spPr bwMode="auto">
          <a:xfrm>
            <a:off x="719608" y="5975909"/>
            <a:ext cx="372935" cy="172436"/>
          </a:xfrm>
          <a:custGeom>
            <a:avLst/>
            <a:gdLst>
              <a:gd name="T0" fmla="*/ 0 w 259"/>
              <a:gd name="T1" fmla="*/ 102 h 102"/>
              <a:gd name="T2" fmla="*/ 0 w 259"/>
              <a:gd name="T3" fmla="*/ 0 h 102"/>
              <a:gd name="T4" fmla="*/ 259 w 259"/>
              <a:gd name="T5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9" h="102">
                <a:moveTo>
                  <a:pt x="0" y="102"/>
                </a:moveTo>
                <a:lnTo>
                  <a:pt x="0" y="0"/>
                </a:lnTo>
                <a:lnTo>
                  <a:pt x="259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16" name="Rectangle 340"/>
          <p:cNvSpPr>
            <a:spLocks noChangeArrowheads="1"/>
          </p:cNvSpPr>
          <p:nvPr/>
        </p:nvSpPr>
        <p:spPr bwMode="auto">
          <a:xfrm>
            <a:off x="1730421" y="6143273"/>
            <a:ext cx="16991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Eq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Naegleria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gruberi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290993490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17" name="Freeform 341"/>
          <p:cNvSpPr>
            <a:spLocks/>
          </p:cNvSpPr>
          <p:nvPr/>
        </p:nvSpPr>
        <p:spPr bwMode="auto">
          <a:xfrm>
            <a:off x="889517" y="6192299"/>
            <a:ext cx="838025" cy="131863"/>
          </a:xfrm>
          <a:custGeom>
            <a:avLst/>
            <a:gdLst>
              <a:gd name="T0" fmla="*/ 0 w 582"/>
              <a:gd name="T1" fmla="*/ 78 h 78"/>
              <a:gd name="T2" fmla="*/ 0 w 582"/>
              <a:gd name="T3" fmla="*/ 0 h 78"/>
              <a:gd name="T4" fmla="*/ 582 w 582"/>
              <a:gd name="T5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2" h="78">
                <a:moveTo>
                  <a:pt x="0" y="78"/>
                </a:moveTo>
                <a:lnTo>
                  <a:pt x="0" y="0"/>
                </a:lnTo>
                <a:lnTo>
                  <a:pt x="58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18" name="Rectangle 342"/>
          <p:cNvSpPr>
            <a:spLocks noChangeArrowheads="1"/>
          </p:cNvSpPr>
          <p:nvPr/>
        </p:nvSpPr>
        <p:spPr bwMode="auto">
          <a:xfrm>
            <a:off x="1802416" y="6288660"/>
            <a:ext cx="212237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Tetrahymena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thermophila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118375675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19" name="Freeform 343"/>
          <p:cNvSpPr>
            <a:spLocks/>
          </p:cNvSpPr>
          <p:nvPr/>
        </p:nvSpPr>
        <p:spPr bwMode="auto">
          <a:xfrm>
            <a:off x="988870" y="6335996"/>
            <a:ext cx="810666" cy="125101"/>
          </a:xfrm>
          <a:custGeom>
            <a:avLst/>
            <a:gdLst>
              <a:gd name="T0" fmla="*/ 0 w 563"/>
              <a:gd name="T1" fmla="*/ 74 h 74"/>
              <a:gd name="T2" fmla="*/ 0 w 563"/>
              <a:gd name="T3" fmla="*/ 0 h 74"/>
              <a:gd name="T4" fmla="*/ 563 w 563"/>
              <a:gd name="T5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3" h="74">
                <a:moveTo>
                  <a:pt x="0" y="74"/>
                </a:moveTo>
                <a:lnTo>
                  <a:pt x="0" y="0"/>
                </a:lnTo>
                <a:lnTo>
                  <a:pt x="56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0" name="Rectangle 344"/>
          <p:cNvSpPr>
            <a:spLocks noChangeArrowheads="1"/>
          </p:cNvSpPr>
          <p:nvPr/>
        </p:nvSpPr>
        <p:spPr bwMode="auto">
          <a:xfrm>
            <a:off x="2392777" y="6432357"/>
            <a:ext cx="300082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d1 </a:t>
            </a:r>
            <a:r>
              <a:rPr lang="en-US" sz="900" i="1" dirty="0" err="1" smtClean="0"/>
              <a:t>Chrysodeixis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chalcites</a:t>
            </a:r>
            <a:r>
              <a:rPr lang="en-US" sz="900" i="1" dirty="0" smtClean="0"/>
              <a:t> </a:t>
            </a:r>
            <a:r>
              <a:rPr lang="en-US" sz="900" dirty="0" err="1" smtClean="0"/>
              <a:t>nucleopolyhedrovirus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68304276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21" name="Freeform 345"/>
          <p:cNvSpPr>
            <a:spLocks/>
          </p:cNvSpPr>
          <p:nvPr/>
        </p:nvSpPr>
        <p:spPr bwMode="auto">
          <a:xfrm>
            <a:off x="1212055" y="6481383"/>
            <a:ext cx="1177842" cy="106505"/>
          </a:xfrm>
          <a:custGeom>
            <a:avLst/>
            <a:gdLst>
              <a:gd name="T0" fmla="*/ 0 w 818"/>
              <a:gd name="T1" fmla="*/ 63 h 63"/>
              <a:gd name="T2" fmla="*/ 0 w 818"/>
              <a:gd name="T3" fmla="*/ 0 h 63"/>
              <a:gd name="T4" fmla="*/ 818 w 818"/>
              <a:gd name="T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8" h="63">
                <a:moveTo>
                  <a:pt x="0" y="63"/>
                </a:moveTo>
                <a:lnTo>
                  <a:pt x="0" y="0"/>
                </a:lnTo>
                <a:lnTo>
                  <a:pt x="818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2" name="Rectangle 346"/>
          <p:cNvSpPr>
            <a:spLocks noChangeArrowheads="1"/>
          </p:cNvSpPr>
          <p:nvPr/>
        </p:nvSpPr>
        <p:spPr bwMode="auto">
          <a:xfrm>
            <a:off x="2526688" y="6577744"/>
            <a:ext cx="255839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u2 </a:t>
            </a:r>
            <a:r>
              <a:rPr lang="en-US" sz="900" i="1" dirty="0" err="1" smtClean="0"/>
              <a:t>Amsacta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moorei</a:t>
            </a:r>
            <a:r>
              <a:rPr lang="en-US" sz="900" i="1" dirty="0" smtClean="0"/>
              <a:t> </a:t>
            </a:r>
            <a:r>
              <a:rPr lang="en-US" sz="900" dirty="0" err="1" smtClean="0"/>
              <a:t>entomopoxvirus</a:t>
            </a:r>
            <a:r>
              <a:rPr lang="en-US" sz="900" dirty="0" smtClean="0"/>
              <a:t> 'L ' 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9964392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23" name="Freeform 347"/>
          <p:cNvSpPr>
            <a:spLocks/>
          </p:cNvSpPr>
          <p:nvPr/>
        </p:nvSpPr>
        <p:spPr bwMode="auto">
          <a:xfrm>
            <a:off x="1583551" y="6626770"/>
            <a:ext cx="938818" cy="71003"/>
          </a:xfrm>
          <a:custGeom>
            <a:avLst/>
            <a:gdLst>
              <a:gd name="T0" fmla="*/ 0 w 652"/>
              <a:gd name="T1" fmla="*/ 42 h 42"/>
              <a:gd name="T2" fmla="*/ 0 w 652"/>
              <a:gd name="T3" fmla="*/ 0 h 42"/>
              <a:gd name="T4" fmla="*/ 652 w 652"/>
              <a:gd name="T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2" h="42">
                <a:moveTo>
                  <a:pt x="0" y="42"/>
                </a:moveTo>
                <a:lnTo>
                  <a:pt x="0" y="0"/>
                </a:lnTo>
                <a:lnTo>
                  <a:pt x="65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4" name="Rectangle 348"/>
          <p:cNvSpPr>
            <a:spLocks noChangeArrowheads="1"/>
          </p:cNvSpPr>
          <p:nvPr/>
        </p:nvSpPr>
        <p:spPr bwMode="auto">
          <a:xfrm>
            <a:off x="2932741" y="6728203"/>
            <a:ext cx="55868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25" name="Freeform 349"/>
          <p:cNvSpPr>
            <a:spLocks/>
          </p:cNvSpPr>
          <p:nvPr/>
        </p:nvSpPr>
        <p:spPr bwMode="auto">
          <a:xfrm>
            <a:off x="2562686" y="6758633"/>
            <a:ext cx="367176" cy="35502"/>
          </a:xfrm>
          <a:custGeom>
            <a:avLst/>
            <a:gdLst>
              <a:gd name="T0" fmla="*/ 0 w 255"/>
              <a:gd name="T1" fmla="*/ 11 h 21"/>
              <a:gd name="T2" fmla="*/ 0 w 255"/>
              <a:gd name="T3" fmla="*/ 10 h 21"/>
              <a:gd name="T4" fmla="*/ 255 w 255"/>
              <a:gd name="T5" fmla="*/ 0 h 21"/>
              <a:gd name="T6" fmla="*/ 255 w 255"/>
              <a:gd name="T7" fmla="*/ 21 h 21"/>
              <a:gd name="T8" fmla="*/ 0 w 255"/>
              <a:gd name="T9" fmla="*/ 1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5" h="21">
                <a:moveTo>
                  <a:pt x="0" y="11"/>
                </a:moveTo>
                <a:lnTo>
                  <a:pt x="0" y="10"/>
                </a:lnTo>
                <a:lnTo>
                  <a:pt x="255" y="0"/>
                </a:lnTo>
                <a:lnTo>
                  <a:pt x="255" y="21"/>
                </a:lnTo>
                <a:lnTo>
                  <a:pt x="0" y="11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6" name="Line 350"/>
          <p:cNvSpPr>
            <a:spLocks noChangeShapeType="1"/>
          </p:cNvSpPr>
          <p:nvPr/>
        </p:nvSpPr>
        <p:spPr bwMode="auto">
          <a:xfrm>
            <a:off x="1587870" y="6777229"/>
            <a:ext cx="970496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7" name="Line 351"/>
          <p:cNvSpPr>
            <a:spLocks noChangeShapeType="1"/>
          </p:cNvSpPr>
          <p:nvPr/>
        </p:nvSpPr>
        <p:spPr bwMode="auto">
          <a:xfrm>
            <a:off x="1583551" y="6704536"/>
            <a:ext cx="0" cy="72694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8" name="Freeform 352"/>
          <p:cNvSpPr>
            <a:spLocks/>
          </p:cNvSpPr>
          <p:nvPr/>
        </p:nvSpPr>
        <p:spPr bwMode="auto">
          <a:xfrm>
            <a:off x="1212055" y="6594650"/>
            <a:ext cx="371495" cy="106505"/>
          </a:xfrm>
          <a:custGeom>
            <a:avLst/>
            <a:gdLst>
              <a:gd name="T0" fmla="*/ 0 w 258"/>
              <a:gd name="T1" fmla="*/ 0 h 63"/>
              <a:gd name="T2" fmla="*/ 0 w 258"/>
              <a:gd name="T3" fmla="*/ 63 h 63"/>
              <a:gd name="T4" fmla="*/ 258 w 258"/>
              <a:gd name="T5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8" h="63">
                <a:moveTo>
                  <a:pt x="0" y="0"/>
                </a:moveTo>
                <a:lnTo>
                  <a:pt x="0" y="63"/>
                </a:lnTo>
                <a:lnTo>
                  <a:pt x="258" y="63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29" name="Freeform 353"/>
          <p:cNvSpPr>
            <a:spLocks/>
          </p:cNvSpPr>
          <p:nvPr/>
        </p:nvSpPr>
        <p:spPr bwMode="auto">
          <a:xfrm>
            <a:off x="988870" y="6466168"/>
            <a:ext cx="223185" cy="125101"/>
          </a:xfrm>
          <a:custGeom>
            <a:avLst/>
            <a:gdLst>
              <a:gd name="T0" fmla="*/ 0 w 155"/>
              <a:gd name="T1" fmla="*/ 0 h 74"/>
              <a:gd name="T2" fmla="*/ 0 w 155"/>
              <a:gd name="T3" fmla="*/ 74 h 74"/>
              <a:gd name="T4" fmla="*/ 155 w 155"/>
              <a:gd name="T5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" h="74">
                <a:moveTo>
                  <a:pt x="0" y="0"/>
                </a:moveTo>
                <a:lnTo>
                  <a:pt x="0" y="74"/>
                </a:lnTo>
                <a:lnTo>
                  <a:pt x="155" y="74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0" name="Freeform 354"/>
          <p:cNvSpPr>
            <a:spLocks/>
          </p:cNvSpPr>
          <p:nvPr/>
        </p:nvSpPr>
        <p:spPr bwMode="auto">
          <a:xfrm>
            <a:off x="889517" y="6330924"/>
            <a:ext cx="99353" cy="131863"/>
          </a:xfrm>
          <a:custGeom>
            <a:avLst/>
            <a:gdLst>
              <a:gd name="T0" fmla="*/ 0 w 69"/>
              <a:gd name="T1" fmla="*/ 0 h 78"/>
              <a:gd name="T2" fmla="*/ 0 w 69"/>
              <a:gd name="T3" fmla="*/ 78 h 78"/>
              <a:gd name="T4" fmla="*/ 69 w 69"/>
              <a:gd name="T5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78">
                <a:moveTo>
                  <a:pt x="0" y="0"/>
                </a:moveTo>
                <a:lnTo>
                  <a:pt x="0" y="78"/>
                </a:lnTo>
                <a:lnTo>
                  <a:pt x="69" y="78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1" name="Freeform 355"/>
          <p:cNvSpPr>
            <a:spLocks/>
          </p:cNvSpPr>
          <p:nvPr/>
        </p:nvSpPr>
        <p:spPr bwMode="auto">
          <a:xfrm>
            <a:off x="719608" y="6155107"/>
            <a:ext cx="169909" cy="172436"/>
          </a:xfrm>
          <a:custGeom>
            <a:avLst/>
            <a:gdLst>
              <a:gd name="T0" fmla="*/ 0 w 118"/>
              <a:gd name="T1" fmla="*/ 0 h 102"/>
              <a:gd name="T2" fmla="*/ 0 w 118"/>
              <a:gd name="T3" fmla="*/ 102 h 102"/>
              <a:gd name="T4" fmla="*/ 118 w 118"/>
              <a:gd name="T5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8" h="102">
                <a:moveTo>
                  <a:pt x="0" y="0"/>
                </a:moveTo>
                <a:lnTo>
                  <a:pt x="0" y="102"/>
                </a:lnTo>
                <a:lnTo>
                  <a:pt x="118" y="102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2" name="Freeform 356"/>
          <p:cNvSpPr>
            <a:spLocks/>
          </p:cNvSpPr>
          <p:nvPr/>
        </p:nvSpPr>
        <p:spPr bwMode="auto">
          <a:xfrm>
            <a:off x="618815" y="5903215"/>
            <a:ext cx="100793" cy="248511"/>
          </a:xfrm>
          <a:custGeom>
            <a:avLst/>
            <a:gdLst>
              <a:gd name="T0" fmla="*/ 0 w 70"/>
              <a:gd name="T1" fmla="*/ 0 h 147"/>
              <a:gd name="T2" fmla="*/ 0 w 70"/>
              <a:gd name="T3" fmla="*/ 147 h 147"/>
              <a:gd name="T4" fmla="*/ 70 w 70"/>
              <a:gd name="T5" fmla="*/ 14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0" h="147">
                <a:moveTo>
                  <a:pt x="0" y="0"/>
                </a:moveTo>
                <a:lnTo>
                  <a:pt x="0" y="147"/>
                </a:lnTo>
                <a:lnTo>
                  <a:pt x="70" y="147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3" name="Freeform 357"/>
          <p:cNvSpPr>
            <a:spLocks/>
          </p:cNvSpPr>
          <p:nvPr/>
        </p:nvSpPr>
        <p:spPr bwMode="auto">
          <a:xfrm>
            <a:off x="507942" y="5612440"/>
            <a:ext cx="110873" cy="287394"/>
          </a:xfrm>
          <a:custGeom>
            <a:avLst/>
            <a:gdLst>
              <a:gd name="T0" fmla="*/ 0 w 77"/>
              <a:gd name="T1" fmla="*/ 0 h 170"/>
              <a:gd name="T2" fmla="*/ 0 w 77"/>
              <a:gd name="T3" fmla="*/ 170 h 170"/>
              <a:gd name="T4" fmla="*/ 77 w 77"/>
              <a:gd name="T5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" h="170">
                <a:moveTo>
                  <a:pt x="0" y="0"/>
                </a:moveTo>
                <a:lnTo>
                  <a:pt x="0" y="170"/>
                </a:lnTo>
                <a:lnTo>
                  <a:pt x="77" y="17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4" name="Line 358"/>
          <p:cNvSpPr>
            <a:spLocks noChangeShapeType="1"/>
          </p:cNvSpPr>
          <p:nvPr/>
        </p:nvSpPr>
        <p:spPr bwMode="auto">
          <a:xfrm>
            <a:off x="507942" y="5409574"/>
            <a:ext cx="0" cy="49026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5" name="Freeform 359"/>
          <p:cNvSpPr>
            <a:spLocks/>
          </p:cNvSpPr>
          <p:nvPr/>
        </p:nvSpPr>
        <p:spPr bwMode="auto">
          <a:xfrm>
            <a:off x="399949" y="4763784"/>
            <a:ext cx="107993" cy="642409"/>
          </a:xfrm>
          <a:custGeom>
            <a:avLst/>
            <a:gdLst>
              <a:gd name="T0" fmla="*/ 0 w 75"/>
              <a:gd name="T1" fmla="*/ 0 h 380"/>
              <a:gd name="T2" fmla="*/ 0 w 75"/>
              <a:gd name="T3" fmla="*/ 380 h 380"/>
              <a:gd name="T4" fmla="*/ 75 w 75"/>
              <a:gd name="T5" fmla="*/ 380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" h="380">
                <a:moveTo>
                  <a:pt x="0" y="0"/>
                </a:moveTo>
                <a:lnTo>
                  <a:pt x="0" y="380"/>
                </a:lnTo>
                <a:lnTo>
                  <a:pt x="75" y="38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6" name="Line 360"/>
          <p:cNvSpPr>
            <a:spLocks noChangeShapeType="1"/>
          </p:cNvSpPr>
          <p:nvPr/>
        </p:nvSpPr>
        <p:spPr bwMode="auto">
          <a:xfrm>
            <a:off x="399949" y="4114612"/>
            <a:ext cx="0" cy="642409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7" name="Freeform 361"/>
          <p:cNvSpPr>
            <a:spLocks/>
          </p:cNvSpPr>
          <p:nvPr/>
        </p:nvSpPr>
        <p:spPr bwMode="auto">
          <a:xfrm>
            <a:off x="356752" y="4241404"/>
            <a:ext cx="43197" cy="518999"/>
          </a:xfrm>
          <a:custGeom>
            <a:avLst/>
            <a:gdLst>
              <a:gd name="T0" fmla="*/ 0 w 30"/>
              <a:gd name="T1" fmla="*/ 0 h 307"/>
              <a:gd name="T2" fmla="*/ 0 w 30"/>
              <a:gd name="T3" fmla="*/ 307 h 307"/>
              <a:gd name="T4" fmla="*/ 30 w 30"/>
              <a:gd name="T5" fmla="*/ 307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307">
                <a:moveTo>
                  <a:pt x="0" y="0"/>
                </a:moveTo>
                <a:lnTo>
                  <a:pt x="0" y="307"/>
                </a:lnTo>
                <a:lnTo>
                  <a:pt x="30" y="307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8" name="Freeform 362"/>
          <p:cNvSpPr>
            <a:spLocks/>
          </p:cNvSpPr>
          <p:nvPr/>
        </p:nvSpPr>
        <p:spPr bwMode="auto">
          <a:xfrm>
            <a:off x="294836" y="4239713"/>
            <a:ext cx="61916" cy="1484303"/>
          </a:xfrm>
          <a:custGeom>
            <a:avLst/>
            <a:gdLst>
              <a:gd name="T0" fmla="*/ 0 w 43"/>
              <a:gd name="T1" fmla="*/ 878 h 878"/>
              <a:gd name="T2" fmla="*/ 0 w 43"/>
              <a:gd name="T3" fmla="*/ 0 h 878"/>
              <a:gd name="T4" fmla="*/ 43 w 43"/>
              <a:gd name="T5" fmla="*/ 0 h 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878">
                <a:moveTo>
                  <a:pt x="0" y="878"/>
                </a:moveTo>
                <a:lnTo>
                  <a:pt x="0" y="0"/>
                </a:lnTo>
                <a:lnTo>
                  <a:pt x="4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39" name="Rectangle 363"/>
          <p:cNvSpPr>
            <a:spLocks noChangeArrowheads="1"/>
          </p:cNvSpPr>
          <p:nvPr/>
        </p:nvSpPr>
        <p:spPr bwMode="auto">
          <a:xfrm>
            <a:off x="1294130" y="6878662"/>
            <a:ext cx="169918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Eq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Naegleria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gruberi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290990827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40" name="Freeform 364"/>
          <p:cNvSpPr>
            <a:spLocks/>
          </p:cNvSpPr>
          <p:nvPr/>
        </p:nvSpPr>
        <p:spPr bwMode="auto">
          <a:xfrm>
            <a:off x="420108" y="6927688"/>
            <a:ext cx="869702" cy="285703"/>
          </a:xfrm>
          <a:custGeom>
            <a:avLst/>
            <a:gdLst>
              <a:gd name="T0" fmla="*/ 0 w 604"/>
              <a:gd name="T1" fmla="*/ 169 h 169"/>
              <a:gd name="T2" fmla="*/ 0 w 604"/>
              <a:gd name="T3" fmla="*/ 0 h 169"/>
              <a:gd name="T4" fmla="*/ 604 w 604"/>
              <a:gd name="T5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4" h="169">
                <a:moveTo>
                  <a:pt x="0" y="169"/>
                </a:moveTo>
                <a:lnTo>
                  <a:pt x="0" y="0"/>
                </a:lnTo>
                <a:lnTo>
                  <a:pt x="604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41" name="Rectangle 365"/>
          <p:cNvSpPr>
            <a:spLocks noChangeArrowheads="1"/>
          </p:cNvSpPr>
          <p:nvPr/>
        </p:nvSpPr>
        <p:spPr bwMode="auto">
          <a:xfrm>
            <a:off x="1875851" y="7029121"/>
            <a:ext cx="552923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42" name="Freeform 366"/>
          <p:cNvSpPr>
            <a:spLocks/>
          </p:cNvSpPr>
          <p:nvPr/>
        </p:nvSpPr>
        <p:spPr bwMode="auto">
          <a:xfrm>
            <a:off x="585697" y="7017288"/>
            <a:ext cx="1287275" cy="120029"/>
          </a:xfrm>
          <a:custGeom>
            <a:avLst/>
            <a:gdLst>
              <a:gd name="T0" fmla="*/ 0 w 894"/>
              <a:gd name="T1" fmla="*/ 37 h 71"/>
              <a:gd name="T2" fmla="*/ 0 w 894"/>
              <a:gd name="T3" fmla="*/ 35 h 71"/>
              <a:gd name="T4" fmla="*/ 894 w 894"/>
              <a:gd name="T5" fmla="*/ 0 h 71"/>
              <a:gd name="T6" fmla="*/ 894 w 894"/>
              <a:gd name="T7" fmla="*/ 71 h 71"/>
              <a:gd name="T8" fmla="*/ 0 w 894"/>
              <a:gd name="T9" fmla="*/ 37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4" h="71">
                <a:moveTo>
                  <a:pt x="0" y="37"/>
                </a:moveTo>
                <a:lnTo>
                  <a:pt x="0" y="35"/>
                </a:lnTo>
                <a:lnTo>
                  <a:pt x="894" y="0"/>
                </a:lnTo>
                <a:lnTo>
                  <a:pt x="894" y="71"/>
                </a:lnTo>
                <a:lnTo>
                  <a:pt x="0" y="3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43" name="Line 367"/>
          <p:cNvSpPr>
            <a:spLocks noChangeShapeType="1"/>
          </p:cNvSpPr>
          <p:nvPr/>
        </p:nvSpPr>
        <p:spPr bwMode="auto">
          <a:xfrm>
            <a:off x="447466" y="7078147"/>
            <a:ext cx="135351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44" name="Rectangle 368"/>
          <p:cNvSpPr>
            <a:spLocks noChangeArrowheads="1"/>
          </p:cNvSpPr>
          <p:nvPr/>
        </p:nvSpPr>
        <p:spPr bwMode="auto">
          <a:xfrm>
            <a:off x="1834094" y="7179580"/>
            <a:ext cx="256480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Acanthamoeba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castellanii</a:t>
            </a:r>
            <a:r>
              <a:rPr lang="en-US" sz="900" i="1" dirty="0" smtClean="0"/>
              <a:t> </a:t>
            </a:r>
            <a:r>
              <a:rPr lang="en-US" sz="900" dirty="0" smtClean="0"/>
              <a:t>str. Neff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470425004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45" name="Freeform 369"/>
          <p:cNvSpPr>
            <a:spLocks/>
          </p:cNvSpPr>
          <p:nvPr/>
        </p:nvSpPr>
        <p:spPr bwMode="auto">
          <a:xfrm>
            <a:off x="1124221" y="7228606"/>
            <a:ext cx="705553" cy="69313"/>
          </a:xfrm>
          <a:custGeom>
            <a:avLst/>
            <a:gdLst>
              <a:gd name="T0" fmla="*/ 0 w 490"/>
              <a:gd name="T1" fmla="*/ 41 h 41"/>
              <a:gd name="T2" fmla="*/ 0 w 490"/>
              <a:gd name="T3" fmla="*/ 0 h 41"/>
              <a:gd name="T4" fmla="*/ 490 w 490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0" h="41">
                <a:moveTo>
                  <a:pt x="0" y="41"/>
                </a:moveTo>
                <a:lnTo>
                  <a:pt x="0" y="0"/>
                </a:lnTo>
                <a:lnTo>
                  <a:pt x="49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46" name="Rectangle 370"/>
          <p:cNvSpPr>
            <a:spLocks noChangeArrowheads="1"/>
          </p:cNvSpPr>
          <p:nvPr/>
        </p:nvSpPr>
        <p:spPr bwMode="auto">
          <a:xfrm>
            <a:off x="1875851" y="7323277"/>
            <a:ext cx="115416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smtClean="0"/>
              <a:t>Loa </a:t>
            </a:r>
            <a:r>
              <a:rPr lang="en-US" sz="900" i="1" dirty="0" err="1" smtClean="0"/>
              <a:t>loa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393912216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47" name="Freeform 371"/>
          <p:cNvSpPr>
            <a:spLocks/>
          </p:cNvSpPr>
          <p:nvPr/>
        </p:nvSpPr>
        <p:spPr bwMode="auto">
          <a:xfrm>
            <a:off x="1124221" y="7302991"/>
            <a:ext cx="748750" cy="69313"/>
          </a:xfrm>
          <a:custGeom>
            <a:avLst/>
            <a:gdLst>
              <a:gd name="T0" fmla="*/ 0 w 520"/>
              <a:gd name="T1" fmla="*/ 0 h 41"/>
              <a:gd name="T2" fmla="*/ 0 w 520"/>
              <a:gd name="T3" fmla="*/ 41 h 41"/>
              <a:gd name="T4" fmla="*/ 520 w 520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0" h="41">
                <a:moveTo>
                  <a:pt x="0" y="0"/>
                </a:moveTo>
                <a:lnTo>
                  <a:pt x="0" y="41"/>
                </a:lnTo>
                <a:lnTo>
                  <a:pt x="520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48" name="Freeform 372"/>
          <p:cNvSpPr>
            <a:spLocks/>
          </p:cNvSpPr>
          <p:nvPr/>
        </p:nvSpPr>
        <p:spPr bwMode="auto">
          <a:xfrm>
            <a:off x="902476" y="7301300"/>
            <a:ext cx="221745" cy="104814"/>
          </a:xfrm>
          <a:custGeom>
            <a:avLst/>
            <a:gdLst>
              <a:gd name="T0" fmla="*/ 0 w 154"/>
              <a:gd name="T1" fmla="*/ 62 h 62"/>
              <a:gd name="T2" fmla="*/ 0 w 154"/>
              <a:gd name="T3" fmla="*/ 0 h 62"/>
              <a:gd name="T4" fmla="*/ 154 w 154"/>
              <a:gd name="T5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4" h="62">
                <a:moveTo>
                  <a:pt x="0" y="62"/>
                </a:moveTo>
                <a:lnTo>
                  <a:pt x="0" y="0"/>
                </a:lnTo>
                <a:lnTo>
                  <a:pt x="154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49" name="Rectangle 373"/>
          <p:cNvSpPr>
            <a:spLocks noChangeArrowheads="1"/>
          </p:cNvSpPr>
          <p:nvPr/>
        </p:nvSpPr>
        <p:spPr bwMode="auto">
          <a:xfrm>
            <a:off x="1752020" y="7468665"/>
            <a:ext cx="178253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Fredericella</a:t>
            </a:r>
            <a:r>
              <a:rPr lang="en-US" sz="900" i="1" dirty="0" smtClean="0"/>
              <a:t> sultana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401662389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50" name="Freeform 374"/>
          <p:cNvSpPr>
            <a:spLocks/>
          </p:cNvSpPr>
          <p:nvPr/>
        </p:nvSpPr>
        <p:spPr bwMode="auto">
          <a:xfrm>
            <a:off x="902476" y="7411186"/>
            <a:ext cx="845224" cy="106505"/>
          </a:xfrm>
          <a:custGeom>
            <a:avLst/>
            <a:gdLst>
              <a:gd name="T0" fmla="*/ 0 w 587"/>
              <a:gd name="T1" fmla="*/ 0 h 63"/>
              <a:gd name="T2" fmla="*/ 0 w 587"/>
              <a:gd name="T3" fmla="*/ 63 h 63"/>
              <a:gd name="T4" fmla="*/ 587 w 587"/>
              <a:gd name="T5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87" h="63">
                <a:moveTo>
                  <a:pt x="0" y="0"/>
                </a:moveTo>
                <a:lnTo>
                  <a:pt x="0" y="63"/>
                </a:lnTo>
                <a:lnTo>
                  <a:pt x="587" y="63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51" name="Freeform 375"/>
          <p:cNvSpPr>
            <a:spLocks/>
          </p:cNvSpPr>
          <p:nvPr/>
        </p:nvSpPr>
        <p:spPr bwMode="auto">
          <a:xfrm>
            <a:off x="628894" y="7409495"/>
            <a:ext cx="273582" cy="177508"/>
          </a:xfrm>
          <a:custGeom>
            <a:avLst/>
            <a:gdLst>
              <a:gd name="T0" fmla="*/ 0 w 190"/>
              <a:gd name="T1" fmla="*/ 105 h 105"/>
              <a:gd name="T2" fmla="*/ 0 w 190"/>
              <a:gd name="T3" fmla="*/ 0 h 105"/>
              <a:gd name="T4" fmla="*/ 190 w 190"/>
              <a:gd name="T5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0" h="105">
                <a:moveTo>
                  <a:pt x="0" y="105"/>
                </a:moveTo>
                <a:lnTo>
                  <a:pt x="0" y="0"/>
                </a:lnTo>
                <a:lnTo>
                  <a:pt x="19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52" name="Rectangle 376"/>
          <p:cNvSpPr>
            <a:spLocks noChangeArrowheads="1"/>
          </p:cNvSpPr>
          <p:nvPr/>
        </p:nvSpPr>
        <p:spPr bwMode="auto">
          <a:xfrm>
            <a:off x="1812496" y="7612361"/>
            <a:ext cx="182101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Coniophora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puteana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392589774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53" name="Freeform 377"/>
          <p:cNvSpPr>
            <a:spLocks/>
          </p:cNvSpPr>
          <p:nvPr/>
        </p:nvSpPr>
        <p:spPr bwMode="auto">
          <a:xfrm>
            <a:off x="722488" y="7661387"/>
            <a:ext cx="1087128" cy="106505"/>
          </a:xfrm>
          <a:custGeom>
            <a:avLst/>
            <a:gdLst>
              <a:gd name="T0" fmla="*/ 0 w 755"/>
              <a:gd name="T1" fmla="*/ 63 h 63"/>
              <a:gd name="T2" fmla="*/ 0 w 755"/>
              <a:gd name="T3" fmla="*/ 0 h 63"/>
              <a:gd name="T4" fmla="*/ 755 w 755"/>
              <a:gd name="T5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55" h="63">
                <a:moveTo>
                  <a:pt x="0" y="63"/>
                </a:moveTo>
                <a:lnTo>
                  <a:pt x="0" y="0"/>
                </a:lnTo>
                <a:lnTo>
                  <a:pt x="75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54" name="Rectangle 378"/>
          <p:cNvSpPr>
            <a:spLocks noChangeArrowheads="1"/>
          </p:cNvSpPr>
          <p:nvPr/>
        </p:nvSpPr>
        <p:spPr bwMode="auto">
          <a:xfrm>
            <a:off x="1881611" y="7757749"/>
            <a:ext cx="17055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Crassostrea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gigas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405966199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55" name="Freeform 379"/>
          <p:cNvSpPr>
            <a:spLocks/>
          </p:cNvSpPr>
          <p:nvPr/>
        </p:nvSpPr>
        <p:spPr bwMode="auto">
          <a:xfrm>
            <a:off x="991750" y="7806775"/>
            <a:ext cx="885541" cy="69313"/>
          </a:xfrm>
          <a:custGeom>
            <a:avLst/>
            <a:gdLst>
              <a:gd name="T0" fmla="*/ 0 w 615"/>
              <a:gd name="T1" fmla="*/ 41 h 41"/>
              <a:gd name="T2" fmla="*/ 0 w 615"/>
              <a:gd name="T3" fmla="*/ 0 h 41"/>
              <a:gd name="T4" fmla="*/ 615 w 615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5" h="41">
                <a:moveTo>
                  <a:pt x="0" y="41"/>
                </a:moveTo>
                <a:lnTo>
                  <a:pt x="0" y="0"/>
                </a:lnTo>
                <a:lnTo>
                  <a:pt x="61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56" name="Rectangle 380"/>
          <p:cNvSpPr>
            <a:spLocks noChangeArrowheads="1"/>
          </p:cNvSpPr>
          <p:nvPr/>
        </p:nvSpPr>
        <p:spPr bwMode="auto">
          <a:xfrm>
            <a:off x="2176791" y="7903136"/>
            <a:ext cx="20326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l2 </a:t>
            </a:r>
            <a:r>
              <a:rPr lang="en-US" sz="900" i="1" dirty="0" smtClean="0"/>
              <a:t>Invertebrate </a:t>
            </a:r>
            <a:r>
              <a:rPr lang="en-US" sz="900" i="1" dirty="0" err="1" smtClean="0"/>
              <a:t>iridovirus</a:t>
            </a:r>
            <a:r>
              <a:rPr lang="en-US" sz="900" i="1" dirty="0" smtClean="0"/>
              <a:t> 22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527333559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57" name="Freeform 381"/>
          <p:cNvSpPr>
            <a:spLocks/>
          </p:cNvSpPr>
          <p:nvPr/>
        </p:nvSpPr>
        <p:spPr bwMode="auto">
          <a:xfrm>
            <a:off x="991750" y="7881159"/>
            <a:ext cx="1182162" cy="69313"/>
          </a:xfrm>
          <a:custGeom>
            <a:avLst/>
            <a:gdLst>
              <a:gd name="T0" fmla="*/ 0 w 821"/>
              <a:gd name="T1" fmla="*/ 0 h 41"/>
              <a:gd name="T2" fmla="*/ 0 w 821"/>
              <a:gd name="T3" fmla="*/ 41 h 41"/>
              <a:gd name="T4" fmla="*/ 821 w 821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1" h="41">
                <a:moveTo>
                  <a:pt x="0" y="0"/>
                </a:moveTo>
                <a:lnTo>
                  <a:pt x="0" y="41"/>
                </a:lnTo>
                <a:lnTo>
                  <a:pt x="821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58" name="Freeform 382"/>
          <p:cNvSpPr>
            <a:spLocks/>
          </p:cNvSpPr>
          <p:nvPr/>
        </p:nvSpPr>
        <p:spPr bwMode="auto">
          <a:xfrm>
            <a:off x="722488" y="7772964"/>
            <a:ext cx="269262" cy="106505"/>
          </a:xfrm>
          <a:custGeom>
            <a:avLst/>
            <a:gdLst>
              <a:gd name="T0" fmla="*/ 0 w 187"/>
              <a:gd name="T1" fmla="*/ 0 h 63"/>
              <a:gd name="T2" fmla="*/ 0 w 187"/>
              <a:gd name="T3" fmla="*/ 63 h 63"/>
              <a:gd name="T4" fmla="*/ 187 w 187"/>
              <a:gd name="T5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7" h="63">
                <a:moveTo>
                  <a:pt x="0" y="0"/>
                </a:moveTo>
                <a:lnTo>
                  <a:pt x="0" y="63"/>
                </a:lnTo>
                <a:lnTo>
                  <a:pt x="187" y="63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59" name="Freeform 383"/>
          <p:cNvSpPr>
            <a:spLocks/>
          </p:cNvSpPr>
          <p:nvPr/>
        </p:nvSpPr>
        <p:spPr bwMode="auto">
          <a:xfrm>
            <a:off x="628894" y="7592075"/>
            <a:ext cx="93594" cy="177508"/>
          </a:xfrm>
          <a:custGeom>
            <a:avLst/>
            <a:gdLst>
              <a:gd name="T0" fmla="*/ 0 w 65"/>
              <a:gd name="T1" fmla="*/ 0 h 105"/>
              <a:gd name="T2" fmla="*/ 0 w 65"/>
              <a:gd name="T3" fmla="*/ 105 h 105"/>
              <a:gd name="T4" fmla="*/ 65 w 65"/>
              <a:gd name="T5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105">
                <a:moveTo>
                  <a:pt x="0" y="0"/>
                </a:moveTo>
                <a:lnTo>
                  <a:pt x="0" y="105"/>
                </a:lnTo>
                <a:lnTo>
                  <a:pt x="65" y="105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60" name="Freeform 384"/>
          <p:cNvSpPr>
            <a:spLocks/>
          </p:cNvSpPr>
          <p:nvPr/>
        </p:nvSpPr>
        <p:spPr bwMode="auto">
          <a:xfrm>
            <a:off x="542500" y="7590384"/>
            <a:ext cx="86394" cy="341491"/>
          </a:xfrm>
          <a:custGeom>
            <a:avLst/>
            <a:gdLst>
              <a:gd name="T0" fmla="*/ 0 w 60"/>
              <a:gd name="T1" fmla="*/ 202 h 202"/>
              <a:gd name="T2" fmla="*/ 0 w 60"/>
              <a:gd name="T3" fmla="*/ 0 h 202"/>
              <a:gd name="T4" fmla="*/ 60 w 60"/>
              <a:gd name="T5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" h="202">
                <a:moveTo>
                  <a:pt x="0" y="202"/>
                </a:moveTo>
                <a:lnTo>
                  <a:pt x="0" y="0"/>
                </a:lnTo>
                <a:lnTo>
                  <a:pt x="60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61" name="Rectangle 385"/>
          <p:cNvSpPr>
            <a:spLocks noChangeArrowheads="1"/>
          </p:cNvSpPr>
          <p:nvPr/>
        </p:nvSpPr>
        <p:spPr bwMode="auto">
          <a:xfrm>
            <a:off x="1754899" y="8046833"/>
            <a:ext cx="20005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Cryptosporidium </a:t>
            </a:r>
            <a:r>
              <a:rPr lang="en-US" sz="900" i="1" dirty="0" err="1" smtClean="0"/>
              <a:t>parvum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66359088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62" name="Freeform 386"/>
          <p:cNvSpPr>
            <a:spLocks/>
          </p:cNvSpPr>
          <p:nvPr/>
        </p:nvSpPr>
        <p:spPr bwMode="auto">
          <a:xfrm>
            <a:off x="679291" y="8095859"/>
            <a:ext cx="1072729" cy="180889"/>
          </a:xfrm>
          <a:custGeom>
            <a:avLst/>
            <a:gdLst>
              <a:gd name="T0" fmla="*/ 0 w 745"/>
              <a:gd name="T1" fmla="*/ 107 h 107"/>
              <a:gd name="T2" fmla="*/ 0 w 745"/>
              <a:gd name="T3" fmla="*/ 0 h 107"/>
              <a:gd name="T4" fmla="*/ 745 w 745"/>
              <a:gd name="T5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5" h="107">
                <a:moveTo>
                  <a:pt x="0" y="107"/>
                </a:moveTo>
                <a:lnTo>
                  <a:pt x="0" y="0"/>
                </a:lnTo>
                <a:lnTo>
                  <a:pt x="745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63" name="Rectangle 387"/>
          <p:cNvSpPr>
            <a:spLocks noChangeArrowheads="1"/>
          </p:cNvSpPr>
          <p:nvPr/>
        </p:nvSpPr>
        <p:spPr bwMode="auto">
          <a:xfrm>
            <a:off x="4230096" y="8192220"/>
            <a:ext cx="22762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l1 </a:t>
            </a:r>
            <a:r>
              <a:rPr lang="en-US" sz="900" dirty="0" smtClean="0"/>
              <a:t>Invertebrate iridescent virus 3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109287945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64" name="Freeform 388"/>
          <p:cNvSpPr>
            <a:spLocks/>
          </p:cNvSpPr>
          <p:nvPr/>
        </p:nvSpPr>
        <p:spPr bwMode="auto">
          <a:xfrm>
            <a:off x="3013376" y="8239556"/>
            <a:ext cx="1212400" cy="69313"/>
          </a:xfrm>
          <a:custGeom>
            <a:avLst/>
            <a:gdLst>
              <a:gd name="T0" fmla="*/ 0 w 842"/>
              <a:gd name="T1" fmla="*/ 41 h 41"/>
              <a:gd name="T2" fmla="*/ 0 w 842"/>
              <a:gd name="T3" fmla="*/ 0 h 41"/>
              <a:gd name="T4" fmla="*/ 842 w 842"/>
              <a:gd name="T5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42" h="41">
                <a:moveTo>
                  <a:pt x="0" y="41"/>
                </a:moveTo>
                <a:lnTo>
                  <a:pt x="0" y="0"/>
                </a:lnTo>
                <a:lnTo>
                  <a:pt x="842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65" name="Rectangle 389"/>
          <p:cNvSpPr>
            <a:spLocks noChangeArrowheads="1"/>
          </p:cNvSpPr>
          <p:nvPr/>
        </p:nvSpPr>
        <p:spPr bwMode="auto">
          <a:xfrm>
            <a:off x="4372646" y="8335917"/>
            <a:ext cx="22121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l2 </a:t>
            </a:r>
            <a:r>
              <a:rPr lang="en-US" sz="900" dirty="0" smtClean="0"/>
              <a:t>Invertebrate iridescent virus 6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15078909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66" name="Freeform 390"/>
          <p:cNvSpPr>
            <a:spLocks/>
          </p:cNvSpPr>
          <p:nvPr/>
        </p:nvSpPr>
        <p:spPr bwMode="auto">
          <a:xfrm>
            <a:off x="3013376" y="8315630"/>
            <a:ext cx="1356390" cy="69313"/>
          </a:xfrm>
          <a:custGeom>
            <a:avLst/>
            <a:gdLst>
              <a:gd name="T0" fmla="*/ 0 w 942"/>
              <a:gd name="T1" fmla="*/ 0 h 41"/>
              <a:gd name="T2" fmla="*/ 0 w 942"/>
              <a:gd name="T3" fmla="*/ 41 h 41"/>
              <a:gd name="T4" fmla="*/ 942 w 942"/>
              <a:gd name="T5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42" h="41">
                <a:moveTo>
                  <a:pt x="0" y="0"/>
                </a:moveTo>
                <a:lnTo>
                  <a:pt x="0" y="41"/>
                </a:lnTo>
                <a:lnTo>
                  <a:pt x="942" y="41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67" name="Freeform 391"/>
          <p:cNvSpPr>
            <a:spLocks/>
          </p:cNvSpPr>
          <p:nvPr/>
        </p:nvSpPr>
        <p:spPr bwMode="auto">
          <a:xfrm>
            <a:off x="1165978" y="8312249"/>
            <a:ext cx="1847398" cy="147078"/>
          </a:xfrm>
          <a:custGeom>
            <a:avLst/>
            <a:gdLst>
              <a:gd name="T0" fmla="*/ 0 w 1283"/>
              <a:gd name="T1" fmla="*/ 87 h 87"/>
              <a:gd name="T2" fmla="*/ 0 w 1283"/>
              <a:gd name="T3" fmla="*/ 0 h 87"/>
              <a:gd name="T4" fmla="*/ 1283 w 1283"/>
              <a:gd name="T5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3" h="87">
                <a:moveTo>
                  <a:pt x="0" y="87"/>
                </a:moveTo>
                <a:lnTo>
                  <a:pt x="0" y="0"/>
                </a:lnTo>
                <a:lnTo>
                  <a:pt x="1283" y="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68" name="Rectangle 392"/>
          <p:cNvSpPr>
            <a:spLocks noChangeArrowheads="1"/>
          </p:cNvSpPr>
          <p:nvPr/>
        </p:nvSpPr>
        <p:spPr bwMode="auto">
          <a:xfrm>
            <a:off x="3466946" y="8488066"/>
            <a:ext cx="581721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69" name="Freeform 393"/>
          <p:cNvSpPr>
            <a:spLocks/>
          </p:cNvSpPr>
          <p:nvPr/>
        </p:nvSpPr>
        <p:spPr bwMode="auto">
          <a:xfrm>
            <a:off x="3055133" y="8523568"/>
            <a:ext cx="407493" cy="23668"/>
          </a:xfrm>
          <a:custGeom>
            <a:avLst/>
            <a:gdLst>
              <a:gd name="T0" fmla="*/ 0 w 283"/>
              <a:gd name="T1" fmla="*/ 8 h 14"/>
              <a:gd name="T2" fmla="*/ 0 w 283"/>
              <a:gd name="T3" fmla="*/ 6 h 14"/>
              <a:gd name="T4" fmla="*/ 283 w 283"/>
              <a:gd name="T5" fmla="*/ 0 h 14"/>
              <a:gd name="T6" fmla="*/ 283 w 283"/>
              <a:gd name="T7" fmla="*/ 14 h 14"/>
              <a:gd name="T8" fmla="*/ 0 w 283"/>
              <a:gd name="T9" fmla="*/ 8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3" h="14">
                <a:moveTo>
                  <a:pt x="0" y="8"/>
                </a:moveTo>
                <a:lnTo>
                  <a:pt x="0" y="6"/>
                </a:lnTo>
                <a:lnTo>
                  <a:pt x="283" y="0"/>
                </a:lnTo>
                <a:lnTo>
                  <a:pt x="283" y="14"/>
                </a:lnTo>
                <a:lnTo>
                  <a:pt x="0" y="8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0" name="Line 394"/>
          <p:cNvSpPr>
            <a:spLocks noChangeShapeType="1"/>
          </p:cNvSpPr>
          <p:nvPr/>
        </p:nvSpPr>
        <p:spPr bwMode="auto">
          <a:xfrm>
            <a:off x="1416522" y="8535402"/>
            <a:ext cx="1634292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1" name="Rectangle 395"/>
          <p:cNvSpPr>
            <a:spLocks noChangeArrowheads="1"/>
          </p:cNvSpPr>
          <p:nvPr/>
        </p:nvSpPr>
        <p:spPr bwMode="auto">
          <a:xfrm>
            <a:off x="2749873" y="8643597"/>
            <a:ext cx="668116" cy="14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Chloroviruses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72" name="Freeform 396"/>
          <p:cNvSpPr>
            <a:spLocks/>
          </p:cNvSpPr>
          <p:nvPr/>
        </p:nvSpPr>
        <p:spPr bwMode="auto">
          <a:xfrm>
            <a:off x="2495010" y="8667265"/>
            <a:ext cx="250543" cy="49026"/>
          </a:xfrm>
          <a:custGeom>
            <a:avLst/>
            <a:gdLst>
              <a:gd name="T0" fmla="*/ 0 w 174"/>
              <a:gd name="T1" fmla="*/ 15 h 29"/>
              <a:gd name="T2" fmla="*/ 0 w 174"/>
              <a:gd name="T3" fmla="*/ 14 h 29"/>
              <a:gd name="T4" fmla="*/ 174 w 174"/>
              <a:gd name="T5" fmla="*/ 0 h 29"/>
              <a:gd name="T6" fmla="*/ 174 w 174"/>
              <a:gd name="T7" fmla="*/ 29 h 29"/>
              <a:gd name="T8" fmla="*/ 0 w 174"/>
              <a:gd name="T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4" h="29">
                <a:moveTo>
                  <a:pt x="0" y="15"/>
                </a:moveTo>
                <a:lnTo>
                  <a:pt x="0" y="14"/>
                </a:lnTo>
                <a:lnTo>
                  <a:pt x="174" y="0"/>
                </a:lnTo>
                <a:lnTo>
                  <a:pt x="174" y="29"/>
                </a:lnTo>
                <a:lnTo>
                  <a:pt x="0" y="1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3" name="Line 397"/>
          <p:cNvSpPr>
            <a:spLocks noChangeShapeType="1"/>
          </p:cNvSpPr>
          <p:nvPr/>
        </p:nvSpPr>
        <p:spPr bwMode="auto">
          <a:xfrm>
            <a:off x="1416522" y="8692623"/>
            <a:ext cx="1075609" cy="0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4" name="Line 398"/>
          <p:cNvSpPr>
            <a:spLocks noChangeShapeType="1"/>
          </p:cNvSpPr>
          <p:nvPr/>
        </p:nvSpPr>
        <p:spPr bwMode="auto">
          <a:xfrm>
            <a:off x="1413642" y="8535402"/>
            <a:ext cx="0" cy="74384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5" name="Line 399"/>
          <p:cNvSpPr>
            <a:spLocks noChangeShapeType="1"/>
          </p:cNvSpPr>
          <p:nvPr/>
        </p:nvSpPr>
        <p:spPr bwMode="auto">
          <a:xfrm>
            <a:off x="1413642" y="8616548"/>
            <a:ext cx="0" cy="76075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6" name="Freeform 400"/>
          <p:cNvSpPr>
            <a:spLocks/>
          </p:cNvSpPr>
          <p:nvPr/>
        </p:nvSpPr>
        <p:spPr bwMode="auto">
          <a:xfrm>
            <a:off x="1165978" y="8466089"/>
            <a:ext cx="247664" cy="147078"/>
          </a:xfrm>
          <a:custGeom>
            <a:avLst/>
            <a:gdLst>
              <a:gd name="T0" fmla="*/ 0 w 172"/>
              <a:gd name="T1" fmla="*/ 0 h 87"/>
              <a:gd name="T2" fmla="*/ 0 w 172"/>
              <a:gd name="T3" fmla="*/ 87 h 87"/>
              <a:gd name="T4" fmla="*/ 172 w 172"/>
              <a:gd name="T5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" h="87">
                <a:moveTo>
                  <a:pt x="0" y="0"/>
                </a:moveTo>
                <a:lnTo>
                  <a:pt x="0" y="87"/>
                </a:lnTo>
                <a:lnTo>
                  <a:pt x="172" y="87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7" name="Freeform 401"/>
          <p:cNvSpPr>
            <a:spLocks/>
          </p:cNvSpPr>
          <p:nvPr/>
        </p:nvSpPr>
        <p:spPr bwMode="auto">
          <a:xfrm>
            <a:off x="679291" y="8281819"/>
            <a:ext cx="486688" cy="180889"/>
          </a:xfrm>
          <a:custGeom>
            <a:avLst/>
            <a:gdLst>
              <a:gd name="T0" fmla="*/ 0 w 338"/>
              <a:gd name="T1" fmla="*/ 0 h 107"/>
              <a:gd name="T2" fmla="*/ 0 w 338"/>
              <a:gd name="T3" fmla="*/ 107 h 107"/>
              <a:gd name="T4" fmla="*/ 338 w 338"/>
              <a:gd name="T5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8" h="107">
                <a:moveTo>
                  <a:pt x="0" y="0"/>
                </a:moveTo>
                <a:lnTo>
                  <a:pt x="0" y="107"/>
                </a:lnTo>
                <a:lnTo>
                  <a:pt x="338" y="107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8" name="Freeform 402"/>
          <p:cNvSpPr>
            <a:spLocks/>
          </p:cNvSpPr>
          <p:nvPr/>
        </p:nvSpPr>
        <p:spPr bwMode="auto">
          <a:xfrm>
            <a:off x="542500" y="7936947"/>
            <a:ext cx="136791" cy="343182"/>
          </a:xfrm>
          <a:custGeom>
            <a:avLst/>
            <a:gdLst>
              <a:gd name="T0" fmla="*/ 0 w 95"/>
              <a:gd name="T1" fmla="*/ 0 h 203"/>
              <a:gd name="T2" fmla="*/ 0 w 95"/>
              <a:gd name="T3" fmla="*/ 203 h 203"/>
              <a:gd name="T4" fmla="*/ 95 w 95"/>
              <a:gd name="T5" fmla="*/ 203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5" h="203">
                <a:moveTo>
                  <a:pt x="0" y="0"/>
                </a:moveTo>
                <a:lnTo>
                  <a:pt x="0" y="203"/>
                </a:lnTo>
                <a:lnTo>
                  <a:pt x="95" y="203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79" name="Freeform 403"/>
          <p:cNvSpPr>
            <a:spLocks/>
          </p:cNvSpPr>
          <p:nvPr/>
        </p:nvSpPr>
        <p:spPr bwMode="auto">
          <a:xfrm>
            <a:off x="443146" y="7507547"/>
            <a:ext cx="99353" cy="427709"/>
          </a:xfrm>
          <a:custGeom>
            <a:avLst/>
            <a:gdLst>
              <a:gd name="T0" fmla="*/ 0 w 69"/>
              <a:gd name="T1" fmla="*/ 0 h 253"/>
              <a:gd name="T2" fmla="*/ 0 w 69"/>
              <a:gd name="T3" fmla="*/ 253 h 253"/>
              <a:gd name="T4" fmla="*/ 69 w 69"/>
              <a:gd name="T5" fmla="*/ 25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253">
                <a:moveTo>
                  <a:pt x="0" y="0"/>
                </a:moveTo>
                <a:lnTo>
                  <a:pt x="0" y="253"/>
                </a:lnTo>
                <a:lnTo>
                  <a:pt x="69" y="253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80" name="Line 404"/>
          <p:cNvSpPr>
            <a:spLocks noChangeShapeType="1"/>
          </p:cNvSpPr>
          <p:nvPr/>
        </p:nvSpPr>
        <p:spPr bwMode="auto">
          <a:xfrm>
            <a:off x="443146" y="7078147"/>
            <a:ext cx="0" cy="424328"/>
          </a:xfrm>
          <a:prstGeom prst="line">
            <a:avLst/>
          </a:pr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81" name="Freeform 405"/>
          <p:cNvSpPr>
            <a:spLocks/>
          </p:cNvSpPr>
          <p:nvPr/>
        </p:nvSpPr>
        <p:spPr bwMode="auto">
          <a:xfrm>
            <a:off x="420108" y="7218463"/>
            <a:ext cx="23038" cy="287394"/>
          </a:xfrm>
          <a:custGeom>
            <a:avLst/>
            <a:gdLst>
              <a:gd name="T0" fmla="*/ 0 w 16"/>
              <a:gd name="T1" fmla="*/ 0 h 170"/>
              <a:gd name="T2" fmla="*/ 0 w 16"/>
              <a:gd name="T3" fmla="*/ 170 h 170"/>
              <a:gd name="T4" fmla="*/ 16 w 16"/>
              <a:gd name="T5" fmla="*/ 17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70">
                <a:moveTo>
                  <a:pt x="0" y="0"/>
                </a:moveTo>
                <a:lnTo>
                  <a:pt x="0" y="170"/>
                </a:lnTo>
                <a:lnTo>
                  <a:pt x="16" y="170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82" name="Freeform 406"/>
          <p:cNvSpPr>
            <a:spLocks/>
          </p:cNvSpPr>
          <p:nvPr/>
        </p:nvSpPr>
        <p:spPr bwMode="auto">
          <a:xfrm>
            <a:off x="294836" y="5730779"/>
            <a:ext cx="125272" cy="1485994"/>
          </a:xfrm>
          <a:custGeom>
            <a:avLst/>
            <a:gdLst>
              <a:gd name="T0" fmla="*/ 0 w 87"/>
              <a:gd name="T1" fmla="*/ 0 h 879"/>
              <a:gd name="T2" fmla="*/ 0 w 87"/>
              <a:gd name="T3" fmla="*/ 879 h 879"/>
              <a:gd name="T4" fmla="*/ 87 w 87"/>
              <a:gd name="T5" fmla="*/ 879 h 8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7" h="879">
                <a:moveTo>
                  <a:pt x="0" y="0"/>
                </a:moveTo>
                <a:lnTo>
                  <a:pt x="0" y="879"/>
                </a:lnTo>
                <a:lnTo>
                  <a:pt x="87" y="879"/>
                </a:lnTo>
              </a:path>
            </a:pathLst>
          </a:custGeom>
          <a:noFill/>
          <a:ln w="7938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783" name="Rectangle 407"/>
          <p:cNvSpPr>
            <a:spLocks noChangeArrowheads="1"/>
          </p:cNvSpPr>
          <p:nvPr/>
        </p:nvSpPr>
        <p:spPr bwMode="auto">
          <a:xfrm>
            <a:off x="792932" y="502249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84" name="Rectangle 408"/>
          <p:cNvSpPr>
            <a:spLocks noChangeArrowheads="1"/>
          </p:cNvSpPr>
          <p:nvPr/>
        </p:nvSpPr>
        <p:spPr bwMode="auto">
          <a:xfrm>
            <a:off x="2221428" y="433100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85" name="Rectangle 409"/>
          <p:cNvSpPr>
            <a:spLocks noChangeArrowheads="1"/>
          </p:cNvSpPr>
          <p:nvPr/>
        </p:nvSpPr>
        <p:spPr bwMode="auto">
          <a:xfrm>
            <a:off x="882310" y="437850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86" name="Rectangle 410"/>
          <p:cNvSpPr>
            <a:spLocks noChangeArrowheads="1"/>
          </p:cNvSpPr>
          <p:nvPr/>
        </p:nvSpPr>
        <p:spPr bwMode="auto">
          <a:xfrm>
            <a:off x="1191004" y="495650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87" name="Rectangle 411"/>
          <p:cNvSpPr>
            <a:spLocks noChangeArrowheads="1"/>
          </p:cNvSpPr>
          <p:nvPr/>
        </p:nvSpPr>
        <p:spPr bwMode="auto">
          <a:xfrm>
            <a:off x="1042694" y="48483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88" name="Rectangle 412"/>
          <p:cNvSpPr>
            <a:spLocks noChangeArrowheads="1"/>
          </p:cNvSpPr>
          <p:nvPr/>
        </p:nvSpPr>
        <p:spPr bwMode="auto">
          <a:xfrm>
            <a:off x="577604" y="453772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89" name="Rectangle 413"/>
          <p:cNvSpPr>
            <a:spLocks noChangeArrowheads="1"/>
          </p:cNvSpPr>
          <p:nvPr/>
        </p:nvSpPr>
        <p:spPr bwMode="auto">
          <a:xfrm>
            <a:off x="451224" y="477501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0" name="Rectangle 414"/>
          <p:cNvSpPr>
            <a:spLocks noChangeArrowheads="1"/>
          </p:cNvSpPr>
          <p:nvPr/>
        </p:nvSpPr>
        <p:spPr bwMode="auto">
          <a:xfrm>
            <a:off x="757593" y="540220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1" name="Rectangle 415"/>
          <p:cNvSpPr>
            <a:spLocks noChangeArrowheads="1"/>
          </p:cNvSpPr>
          <p:nvPr/>
        </p:nvSpPr>
        <p:spPr bwMode="auto">
          <a:xfrm>
            <a:off x="602083" y="551040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2" name="Rectangle 416"/>
          <p:cNvSpPr>
            <a:spLocks noChangeArrowheads="1"/>
          </p:cNvSpPr>
          <p:nvPr/>
        </p:nvSpPr>
        <p:spPr bwMode="auto">
          <a:xfrm>
            <a:off x="864035" y="584620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3" name="Rectangle 417"/>
          <p:cNvSpPr>
            <a:spLocks noChangeArrowheads="1"/>
          </p:cNvSpPr>
          <p:nvPr/>
        </p:nvSpPr>
        <p:spPr bwMode="auto">
          <a:xfrm>
            <a:off x="2411830" y="677339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4" name="Rectangle 418"/>
          <p:cNvSpPr>
            <a:spLocks noChangeArrowheads="1"/>
          </p:cNvSpPr>
          <p:nvPr/>
        </p:nvSpPr>
        <p:spPr bwMode="auto">
          <a:xfrm>
            <a:off x="1356483" y="668471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5" name="Rectangle 419"/>
          <p:cNvSpPr>
            <a:spLocks noChangeArrowheads="1"/>
          </p:cNvSpPr>
          <p:nvPr/>
        </p:nvSpPr>
        <p:spPr bwMode="auto">
          <a:xfrm>
            <a:off x="983548" y="657483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6" name="Rectangle 420"/>
          <p:cNvSpPr>
            <a:spLocks noChangeArrowheads="1"/>
          </p:cNvSpPr>
          <p:nvPr/>
        </p:nvSpPr>
        <p:spPr bwMode="auto">
          <a:xfrm>
            <a:off x="760362" y="644635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7" name="Rectangle 421"/>
          <p:cNvSpPr>
            <a:spLocks noChangeArrowheads="1"/>
          </p:cNvSpPr>
          <p:nvPr/>
        </p:nvSpPr>
        <p:spPr bwMode="auto">
          <a:xfrm>
            <a:off x="662449" y="631110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8" name="Rectangle 422"/>
          <p:cNvSpPr>
            <a:spLocks noChangeArrowheads="1"/>
          </p:cNvSpPr>
          <p:nvPr/>
        </p:nvSpPr>
        <p:spPr bwMode="auto">
          <a:xfrm>
            <a:off x="492540" y="613529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799" name="Rectangle 423"/>
          <p:cNvSpPr>
            <a:spLocks noChangeArrowheads="1"/>
          </p:cNvSpPr>
          <p:nvPr/>
        </p:nvSpPr>
        <p:spPr bwMode="auto">
          <a:xfrm>
            <a:off x="391747" y="58833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800" name="Rectangle 424"/>
          <p:cNvSpPr>
            <a:spLocks noChangeArrowheads="1"/>
          </p:cNvSpPr>
          <p:nvPr/>
        </p:nvSpPr>
        <p:spPr bwMode="auto">
          <a:xfrm>
            <a:off x="621583" y="519334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3" name="Rectangle 426"/>
          <p:cNvSpPr>
            <a:spLocks noChangeArrowheads="1"/>
          </p:cNvSpPr>
          <p:nvPr/>
        </p:nvSpPr>
        <p:spPr bwMode="auto">
          <a:xfrm>
            <a:off x="266585" y="54230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4" name="Rectangle 427"/>
          <p:cNvSpPr>
            <a:spLocks noChangeArrowheads="1"/>
          </p:cNvSpPr>
          <p:nvPr/>
        </p:nvSpPr>
        <p:spPr bwMode="auto">
          <a:xfrm>
            <a:off x="556898" y="428704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5" name="Rectangle 428"/>
          <p:cNvSpPr>
            <a:spLocks noChangeArrowheads="1"/>
          </p:cNvSpPr>
          <p:nvPr/>
        </p:nvSpPr>
        <p:spPr bwMode="auto">
          <a:xfrm>
            <a:off x="764245" y="398967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6" name="Rectangle 429"/>
          <p:cNvSpPr>
            <a:spLocks noChangeArrowheads="1"/>
          </p:cNvSpPr>
          <p:nvPr/>
        </p:nvSpPr>
        <p:spPr bwMode="auto">
          <a:xfrm>
            <a:off x="157152" y="477730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7" name="Rectangle 430"/>
          <p:cNvSpPr>
            <a:spLocks noChangeArrowheads="1"/>
          </p:cNvSpPr>
          <p:nvPr/>
        </p:nvSpPr>
        <p:spPr bwMode="auto">
          <a:xfrm>
            <a:off x="892390" y="71763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8" name="Rectangle 431"/>
          <p:cNvSpPr>
            <a:spLocks noChangeArrowheads="1"/>
          </p:cNvSpPr>
          <p:nvPr/>
        </p:nvSpPr>
        <p:spPr bwMode="auto">
          <a:xfrm>
            <a:off x="670645" y="728455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59" name="Rectangle 432"/>
          <p:cNvSpPr>
            <a:spLocks noChangeArrowheads="1"/>
          </p:cNvSpPr>
          <p:nvPr/>
        </p:nvSpPr>
        <p:spPr bwMode="auto">
          <a:xfrm>
            <a:off x="759919" y="786610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0" name="Rectangle 433"/>
          <p:cNvSpPr>
            <a:spLocks noChangeArrowheads="1"/>
          </p:cNvSpPr>
          <p:nvPr/>
        </p:nvSpPr>
        <p:spPr bwMode="auto">
          <a:xfrm>
            <a:off x="490656" y="775791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1" name="Rectangle 434"/>
          <p:cNvSpPr>
            <a:spLocks noChangeArrowheads="1"/>
          </p:cNvSpPr>
          <p:nvPr/>
        </p:nvSpPr>
        <p:spPr bwMode="auto">
          <a:xfrm>
            <a:off x="397063" y="746544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2" name="Rectangle 435"/>
          <p:cNvSpPr>
            <a:spLocks noChangeArrowheads="1"/>
          </p:cNvSpPr>
          <p:nvPr/>
        </p:nvSpPr>
        <p:spPr bwMode="auto">
          <a:xfrm>
            <a:off x="2812336" y="84104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3" name="Rectangle 436"/>
          <p:cNvSpPr>
            <a:spLocks noChangeArrowheads="1"/>
          </p:cNvSpPr>
          <p:nvPr/>
        </p:nvSpPr>
        <p:spPr bwMode="auto">
          <a:xfrm>
            <a:off x="2387017" y="870783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4" name="Rectangle 437"/>
          <p:cNvSpPr>
            <a:spLocks noChangeArrowheads="1"/>
          </p:cNvSpPr>
          <p:nvPr/>
        </p:nvSpPr>
        <p:spPr bwMode="auto">
          <a:xfrm>
            <a:off x="1181811" y="860149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5" name="Rectangle 438"/>
          <p:cNvSpPr>
            <a:spLocks noChangeArrowheads="1"/>
          </p:cNvSpPr>
          <p:nvPr/>
        </p:nvSpPr>
        <p:spPr bwMode="auto">
          <a:xfrm>
            <a:off x="2772019" y="818731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6" name="Rectangle 439"/>
          <p:cNvSpPr>
            <a:spLocks noChangeArrowheads="1"/>
          </p:cNvSpPr>
          <p:nvPr/>
        </p:nvSpPr>
        <p:spPr bwMode="auto">
          <a:xfrm>
            <a:off x="934147" y="84510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dirty="0" smtClean="0">
                <a:solidFill>
                  <a:srgbClr val="000000"/>
                </a:solidFill>
                <a:latin typeface="MS Sans Serif"/>
              </a:rPr>
              <a:t>0.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52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7" name="Rectangle 440"/>
          <p:cNvSpPr>
            <a:spLocks noChangeArrowheads="1"/>
          </p:cNvSpPr>
          <p:nvPr/>
        </p:nvSpPr>
        <p:spPr bwMode="auto">
          <a:xfrm>
            <a:off x="447459" y="826676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8" name="Rectangle 441"/>
          <p:cNvSpPr>
            <a:spLocks noChangeArrowheads="1"/>
          </p:cNvSpPr>
          <p:nvPr/>
        </p:nvSpPr>
        <p:spPr bwMode="auto">
          <a:xfrm>
            <a:off x="309228" y="792189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69" name="Rectangle 442"/>
          <p:cNvSpPr>
            <a:spLocks noChangeArrowheads="1"/>
          </p:cNvSpPr>
          <p:nvPr/>
        </p:nvSpPr>
        <p:spPr bwMode="auto">
          <a:xfrm>
            <a:off x="353866" y="695320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0" name="Rectangle 443"/>
          <p:cNvSpPr>
            <a:spLocks noChangeArrowheads="1"/>
          </p:cNvSpPr>
          <p:nvPr/>
        </p:nvSpPr>
        <p:spPr bwMode="auto">
          <a:xfrm>
            <a:off x="211315" y="749418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1" name="Rectangle 444"/>
          <p:cNvSpPr>
            <a:spLocks noChangeArrowheads="1"/>
          </p:cNvSpPr>
          <p:nvPr/>
        </p:nvSpPr>
        <p:spPr bwMode="auto">
          <a:xfrm>
            <a:off x="188276" y="720510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2" name="Rectangle 445"/>
          <p:cNvSpPr>
            <a:spLocks noChangeArrowheads="1"/>
          </p:cNvSpPr>
          <p:nvPr/>
        </p:nvSpPr>
        <p:spPr bwMode="auto">
          <a:xfrm>
            <a:off x="128152" y="409812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3" name="Rectangle 446"/>
          <p:cNvSpPr>
            <a:spLocks noChangeArrowheads="1"/>
          </p:cNvSpPr>
          <p:nvPr/>
        </p:nvSpPr>
        <p:spPr bwMode="auto">
          <a:xfrm>
            <a:off x="168671" y="359408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4" name="Rectangle 447"/>
          <p:cNvSpPr>
            <a:spLocks noChangeArrowheads="1"/>
          </p:cNvSpPr>
          <p:nvPr/>
        </p:nvSpPr>
        <p:spPr bwMode="auto">
          <a:xfrm>
            <a:off x="578497" y="376974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5" name="Rectangle 448"/>
          <p:cNvSpPr>
            <a:spLocks noChangeArrowheads="1"/>
          </p:cNvSpPr>
          <p:nvPr/>
        </p:nvSpPr>
        <p:spPr bwMode="auto">
          <a:xfrm>
            <a:off x="232027" y="335402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6" name="Rectangle 449"/>
          <p:cNvSpPr>
            <a:spLocks noChangeArrowheads="1"/>
          </p:cNvSpPr>
          <p:nvPr/>
        </p:nvSpPr>
        <p:spPr bwMode="auto">
          <a:xfrm>
            <a:off x="689370" y="325243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7" name="Rectangle 450"/>
          <p:cNvSpPr>
            <a:spLocks noChangeArrowheads="1"/>
          </p:cNvSpPr>
          <p:nvPr/>
        </p:nvSpPr>
        <p:spPr bwMode="auto">
          <a:xfrm>
            <a:off x="652589" y="306663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8" name="Rectangle 451"/>
          <p:cNvSpPr>
            <a:spLocks noChangeArrowheads="1"/>
          </p:cNvSpPr>
          <p:nvPr/>
        </p:nvSpPr>
        <p:spPr bwMode="auto">
          <a:xfrm>
            <a:off x="993847" y="255439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79" name="Rectangle 452"/>
          <p:cNvSpPr>
            <a:spLocks noChangeArrowheads="1"/>
          </p:cNvSpPr>
          <p:nvPr/>
        </p:nvSpPr>
        <p:spPr bwMode="auto">
          <a:xfrm>
            <a:off x="859935" y="244620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0" name="Rectangle 453"/>
          <p:cNvSpPr>
            <a:spLocks noChangeArrowheads="1"/>
          </p:cNvSpPr>
          <p:nvPr/>
        </p:nvSpPr>
        <p:spPr bwMode="auto">
          <a:xfrm>
            <a:off x="2577742" y="99570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2" name="Rectangle 454"/>
          <p:cNvSpPr>
            <a:spLocks noChangeArrowheads="1"/>
          </p:cNvSpPr>
          <p:nvPr/>
        </p:nvSpPr>
        <p:spPr bwMode="auto">
          <a:xfrm>
            <a:off x="2641098" y="139805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3" name="Rectangle 455"/>
          <p:cNvSpPr>
            <a:spLocks noChangeArrowheads="1"/>
          </p:cNvSpPr>
          <p:nvPr/>
        </p:nvSpPr>
        <p:spPr bwMode="auto">
          <a:xfrm>
            <a:off x="2065136" y="114109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4" name="Rectangle 456"/>
          <p:cNvSpPr>
            <a:spLocks noChangeArrowheads="1"/>
          </p:cNvSpPr>
          <p:nvPr/>
        </p:nvSpPr>
        <p:spPr bwMode="auto">
          <a:xfrm>
            <a:off x="1451736" y="132198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5" name="Rectangle 457"/>
          <p:cNvSpPr>
            <a:spLocks noChangeArrowheads="1"/>
          </p:cNvSpPr>
          <p:nvPr/>
        </p:nvSpPr>
        <p:spPr bwMode="auto">
          <a:xfrm>
            <a:off x="1196873" y="148427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6" name="Rectangle 458"/>
          <p:cNvSpPr>
            <a:spLocks noChangeArrowheads="1"/>
          </p:cNvSpPr>
          <p:nvPr/>
        </p:nvSpPr>
        <p:spPr bwMode="auto">
          <a:xfrm>
            <a:off x="730344" y="163811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7" name="Rectangle 459"/>
          <p:cNvSpPr>
            <a:spLocks noChangeArrowheads="1"/>
          </p:cNvSpPr>
          <p:nvPr/>
        </p:nvSpPr>
        <p:spPr bwMode="auto">
          <a:xfrm>
            <a:off x="874335" y="211992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8" name="Rectangle 460"/>
          <p:cNvSpPr>
            <a:spLocks noChangeArrowheads="1"/>
          </p:cNvSpPr>
          <p:nvPr/>
        </p:nvSpPr>
        <p:spPr bwMode="auto">
          <a:xfrm>
            <a:off x="642510" y="182238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89" name="Rectangle 461"/>
          <p:cNvSpPr>
            <a:spLocks noChangeArrowheads="1"/>
          </p:cNvSpPr>
          <p:nvPr/>
        </p:nvSpPr>
        <p:spPr bwMode="auto">
          <a:xfrm>
            <a:off x="560435" y="207766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0" name="Rectangle 462"/>
          <p:cNvSpPr>
            <a:spLocks noChangeArrowheads="1"/>
          </p:cNvSpPr>
          <p:nvPr/>
        </p:nvSpPr>
        <p:spPr bwMode="auto">
          <a:xfrm>
            <a:off x="728904" y="284348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1" name="Rectangle 463"/>
          <p:cNvSpPr>
            <a:spLocks noChangeArrowheads="1"/>
          </p:cNvSpPr>
          <p:nvPr/>
        </p:nvSpPr>
        <p:spPr bwMode="auto">
          <a:xfrm>
            <a:off x="482680" y="24039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2" name="Rectangle 464"/>
          <p:cNvSpPr>
            <a:spLocks noChangeArrowheads="1"/>
          </p:cNvSpPr>
          <p:nvPr/>
        </p:nvSpPr>
        <p:spPr bwMode="auto">
          <a:xfrm>
            <a:off x="442363" y="267780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3" name="Rectangle 465"/>
          <p:cNvSpPr>
            <a:spLocks noChangeArrowheads="1"/>
          </p:cNvSpPr>
          <p:nvPr/>
        </p:nvSpPr>
        <p:spPr bwMode="auto">
          <a:xfrm>
            <a:off x="327171" y="289250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4" name="Rectangle 466"/>
          <p:cNvSpPr>
            <a:spLocks noChangeArrowheads="1"/>
          </p:cNvSpPr>
          <p:nvPr/>
        </p:nvSpPr>
        <p:spPr bwMode="auto">
          <a:xfrm>
            <a:off x="588576" y="34079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5" name="Rectangle 467"/>
          <p:cNvSpPr>
            <a:spLocks noChangeArrowheads="1"/>
          </p:cNvSpPr>
          <p:nvPr/>
        </p:nvSpPr>
        <p:spPr bwMode="auto">
          <a:xfrm>
            <a:off x="260935" y="308015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5596" name="Rectangle 468"/>
          <p:cNvSpPr>
            <a:spLocks noChangeArrowheads="1"/>
          </p:cNvSpPr>
          <p:nvPr/>
        </p:nvSpPr>
        <p:spPr bwMode="auto">
          <a:xfrm>
            <a:off x="555458" y="356518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pSp>
        <p:nvGrpSpPr>
          <p:cNvPr id="2" name="Group 15801"/>
          <p:cNvGrpSpPr/>
          <p:nvPr/>
        </p:nvGrpSpPr>
        <p:grpSpPr>
          <a:xfrm>
            <a:off x="394534" y="8814505"/>
            <a:ext cx="341257" cy="194413"/>
            <a:chOff x="623134" y="8949587"/>
            <a:chExt cx="341257" cy="194413"/>
          </a:xfrm>
        </p:grpSpPr>
        <p:sp>
          <p:nvSpPr>
            <p:cNvPr id="15597" name="Line 469"/>
            <p:cNvSpPr>
              <a:spLocks noChangeShapeType="1"/>
            </p:cNvSpPr>
            <p:nvPr/>
          </p:nvSpPr>
          <p:spPr bwMode="auto">
            <a:xfrm>
              <a:off x="623134" y="8973254"/>
              <a:ext cx="341257" cy="0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598" name="Line 470"/>
            <p:cNvSpPr>
              <a:spLocks noChangeShapeType="1"/>
            </p:cNvSpPr>
            <p:nvPr/>
          </p:nvSpPr>
          <p:spPr bwMode="auto">
            <a:xfrm>
              <a:off x="623134" y="8949587"/>
              <a:ext cx="0" cy="4733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599" name="Line 471"/>
            <p:cNvSpPr>
              <a:spLocks noChangeShapeType="1"/>
            </p:cNvSpPr>
            <p:nvPr/>
          </p:nvSpPr>
          <p:spPr bwMode="auto">
            <a:xfrm>
              <a:off x="964391" y="8949587"/>
              <a:ext cx="0" cy="47335"/>
            </a:xfrm>
            <a:prstGeom prst="line">
              <a:avLst/>
            </a:prstGeom>
            <a:noFill/>
            <a:ln w="7938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600" name="Rectangle 472"/>
            <p:cNvSpPr>
              <a:spLocks noChangeArrowheads="1"/>
            </p:cNvSpPr>
            <p:nvPr/>
          </p:nvSpPr>
          <p:spPr bwMode="auto">
            <a:xfrm>
              <a:off x="744086" y="8996922"/>
              <a:ext cx="145430" cy="147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0.2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15801" name="Rectangle 15800"/>
          <p:cNvSpPr/>
          <p:nvPr/>
        </p:nvSpPr>
        <p:spPr>
          <a:xfrm>
            <a:off x="4009271" y="120680"/>
            <a:ext cx="2848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Dual specificity phosphatase</a:t>
            </a:r>
          </a:p>
        </p:txBody>
      </p:sp>
      <p:sp>
        <p:nvSpPr>
          <p:cNvPr id="252" name="Rectangle 6"/>
          <p:cNvSpPr>
            <a:spLocks noChangeArrowheads="1"/>
          </p:cNvSpPr>
          <p:nvPr/>
        </p:nvSpPr>
        <p:spPr bwMode="auto">
          <a:xfrm>
            <a:off x="3163329" y="1408323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531035967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53" name="Rectangle 8"/>
          <p:cNvSpPr>
            <a:spLocks noChangeArrowheads="1"/>
          </p:cNvSpPr>
          <p:nvPr/>
        </p:nvSpPr>
        <p:spPr bwMode="auto">
          <a:xfrm>
            <a:off x="3050860" y="1245044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526119490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  <p:sp>
        <p:nvSpPr>
          <p:cNvPr id="256" name="Rectangle 6"/>
          <p:cNvSpPr>
            <a:spLocks noChangeArrowheads="1"/>
          </p:cNvSpPr>
          <p:nvPr/>
        </p:nvSpPr>
        <p:spPr bwMode="auto">
          <a:xfrm>
            <a:off x="2953779" y="1081766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531035947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57" name="Rectangle 8"/>
          <p:cNvSpPr>
            <a:spLocks noChangeArrowheads="1"/>
          </p:cNvSpPr>
          <p:nvPr/>
        </p:nvSpPr>
        <p:spPr bwMode="auto">
          <a:xfrm>
            <a:off x="3065148" y="918488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526119473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663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297872" y="166254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NCVOG0330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662912" y="776288"/>
            <a:ext cx="17504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Ricinus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communis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255556794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900940" y="835026"/>
            <a:ext cx="759216" cy="76200"/>
          </a:xfrm>
          <a:custGeom>
            <a:avLst/>
            <a:gdLst>
              <a:gd name="T0" fmla="*/ 0 w 551"/>
              <a:gd name="T1" fmla="*/ 48 h 48"/>
              <a:gd name="T2" fmla="*/ 0 w 551"/>
              <a:gd name="T3" fmla="*/ 0 h 48"/>
              <a:gd name="T4" fmla="*/ 551 w 551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1" h="48">
                <a:moveTo>
                  <a:pt x="0" y="48"/>
                </a:moveTo>
                <a:lnTo>
                  <a:pt x="0" y="0"/>
                </a:lnTo>
                <a:lnTo>
                  <a:pt x="55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870973" y="936626"/>
            <a:ext cx="20326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q2 </a:t>
            </a:r>
            <a:r>
              <a:rPr lang="en-US" sz="900" i="1" dirty="0" err="1" smtClean="0"/>
              <a:t>Emiliania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huxleyi</a:t>
            </a:r>
            <a:r>
              <a:rPr lang="en-US" sz="900" i="1" dirty="0" smtClean="0"/>
              <a:t> </a:t>
            </a:r>
            <a:r>
              <a:rPr lang="en-US" sz="900" dirty="0" smtClean="0"/>
              <a:t>virus 86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73852580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900940" y="917576"/>
            <a:ext cx="967278" cy="77788"/>
          </a:xfrm>
          <a:custGeom>
            <a:avLst/>
            <a:gdLst>
              <a:gd name="T0" fmla="*/ 0 w 702"/>
              <a:gd name="T1" fmla="*/ 0 h 49"/>
              <a:gd name="T2" fmla="*/ 0 w 702"/>
              <a:gd name="T3" fmla="*/ 49 h 49"/>
              <a:gd name="T4" fmla="*/ 702 w 702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02" h="49">
                <a:moveTo>
                  <a:pt x="0" y="0"/>
                </a:moveTo>
                <a:lnTo>
                  <a:pt x="0" y="49"/>
                </a:lnTo>
                <a:lnTo>
                  <a:pt x="702" y="4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1592293" y="914401"/>
            <a:ext cx="308647" cy="117475"/>
          </a:xfrm>
          <a:custGeom>
            <a:avLst/>
            <a:gdLst>
              <a:gd name="T0" fmla="*/ 0 w 224"/>
              <a:gd name="T1" fmla="*/ 74 h 74"/>
              <a:gd name="T2" fmla="*/ 0 w 224"/>
              <a:gd name="T3" fmla="*/ 0 h 74"/>
              <a:gd name="T4" fmla="*/ 224 w 224"/>
              <a:gd name="T5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4" h="74">
                <a:moveTo>
                  <a:pt x="0" y="74"/>
                </a:moveTo>
                <a:lnTo>
                  <a:pt x="0" y="0"/>
                </a:lnTo>
                <a:lnTo>
                  <a:pt x="22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259191" y="1096963"/>
            <a:ext cx="165429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Cucumis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sativus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449451613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1592293" y="1038226"/>
            <a:ext cx="664142" cy="117475"/>
          </a:xfrm>
          <a:custGeom>
            <a:avLst/>
            <a:gdLst>
              <a:gd name="T0" fmla="*/ 0 w 482"/>
              <a:gd name="T1" fmla="*/ 0 h 74"/>
              <a:gd name="T2" fmla="*/ 0 w 482"/>
              <a:gd name="T3" fmla="*/ 74 h 74"/>
              <a:gd name="T4" fmla="*/ 482 w 482"/>
              <a:gd name="T5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2" h="74">
                <a:moveTo>
                  <a:pt x="0" y="0"/>
                </a:moveTo>
                <a:lnTo>
                  <a:pt x="0" y="74"/>
                </a:lnTo>
                <a:lnTo>
                  <a:pt x="482" y="7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1399389" y="1035051"/>
            <a:ext cx="192904" cy="138113"/>
          </a:xfrm>
          <a:custGeom>
            <a:avLst/>
            <a:gdLst>
              <a:gd name="T0" fmla="*/ 0 w 140"/>
              <a:gd name="T1" fmla="*/ 87 h 87"/>
              <a:gd name="T2" fmla="*/ 0 w 140"/>
              <a:gd name="T3" fmla="*/ 0 h 87"/>
              <a:gd name="T4" fmla="*/ 140 w 140"/>
              <a:gd name="T5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0" h="87">
                <a:moveTo>
                  <a:pt x="0" y="87"/>
                </a:moveTo>
                <a:lnTo>
                  <a:pt x="0" y="0"/>
                </a:lnTo>
                <a:lnTo>
                  <a:pt x="14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2744208" y="1258888"/>
            <a:ext cx="20839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Ec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err="1" smtClean="0"/>
              <a:t>Ichthyophthirius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multifiliis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471231546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1399389" y="1179513"/>
            <a:ext cx="1342063" cy="136525"/>
          </a:xfrm>
          <a:custGeom>
            <a:avLst/>
            <a:gdLst>
              <a:gd name="T0" fmla="*/ 0 w 974"/>
              <a:gd name="T1" fmla="*/ 0 h 86"/>
              <a:gd name="T2" fmla="*/ 0 w 974"/>
              <a:gd name="T3" fmla="*/ 86 h 86"/>
              <a:gd name="T4" fmla="*/ 974 w 974"/>
              <a:gd name="T5" fmla="*/ 86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4" h="86">
                <a:moveTo>
                  <a:pt x="0" y="0"/>
                </a:moveTo>
                <a:lnTo>
                  <a:pt x="0" y="86"/>
                </a:lnTo>
                <a:lnTo>
                  <a:pt x="974" y="8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390090" y="1419226"/>
            <a:ext cx="158376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Prunus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persica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462402148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1399389" y="1258888"/>
            <a:ext cx="987946" cy="217488"/>
          </a:xfrm>
          <a:custGeom>
            <a:avLst/>
            <a:gdLst>
              <a:gd name="T0" fmla="*/ 0 w 717"/>
              <a:gd name="T1" fmla="*/ 0 h 137"/>
              <a:gd name="T2" fmla="*/ 0 w 717"/>
              <a:gd name="T3" fmla="*/ 137 h 137"/>
              <a:gd name="T4" fmla="*/ 717 w 717"/>
              <a:gd name="T5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7" h="137">
                <a:moveTo>
                  <a:pt x="0" y="0"/>
                </a:moveTo>
                <a:lnTo>
                  <a:pt x="0" y="137"/>
                </a:lnTo>
                <a:lnTo>
                  <a:pt x="717" y="13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1399389" y="1035051"/>
            <a:ext cx="0" cy="217488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1322227" y="1255713"/>
            <a:ext cx="77162" cy="436563"/>
          </a:xfrm>
          <a:custGeom>
            <a:avLst/>
            <a:gdLst>
              <a:gd name="T0" fmla="*/ 0 w 56"/>
              <a:gd name="T1" fmla="*/ 275 h 275"/>
              <a:gd name="T2" fmla="*/ 0 w 56"/>
              <a:gd name="T3" fmla="*/ 0 h 275"/>
              <a:gd name="T4" fmla="*/ 56 w 56"/>
              <a:gd name="T5" fmla="*/ 0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" h="275">
                <a:moveTo>
                  <a:pt x="0" y="275"/>
                </a:moveTo>
                <a:lnTo>
                  <a:pt x="0" y="0"/>
                </a:lnTo>
                <a:lnTo>
                  <a:pt x="5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2690470" y="1579563"/>
            <a:ext cx="1853071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Medicago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truncatula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357494507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1657054" y="1636713"/>
            <a:ext cx="1030660" cy="77788"/>
          </a:xfrm>
          <a:custGeom>
            <a:avLst/>
            <a:gdLst>
              <a:gd name="T0" fmla="*/ 0 w 748"/>
              <a:gd name="T1" fmla="*/ 49 h 49"/>
              <a:gd name="T2" fmla="*/ 0 w 748"/>
              <a:gd name="T3" fmla="*/ 0 h 49"/>
              <a:gd name="T4" fmla="*/ 748 w 748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8" h="49">
                <a:moveTo>
                  <a:pt x="0" y="49"/>
                </a:moveTo>
                <a:lnTo>
                  <a:pt x="0" y="0"/>
                </a:lnTo>
                <a:lnTo>
                  <a:pt x="74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2746963" y="1739901"/>
            <a:ext cx="152605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Sorex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araneus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505782598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1657054" y="1720851"/>
            <a:ext cx="1087154" cy="76200"/>
          </a:xfrm>
          <a:custGeom>
            <a:avLst/>
            <a:gdLst>
              <a:gd name="T0" fmla="*/ 0 w 789"/>
              <a:gd name="T1" fmla="*/ 0 h 48"/>
              <a:gd name="T2" fmla="*/ 0 w 789"/>
              <a:gd name="T3" fmla="*/ 48 h 48"/>
              <a:gd name="T4" fmla="*/ 789 w 789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9" h="48">
                <a:moveTo>
                  <a:pt x="0" y="0"/>
                </a:moveTo>
                <a:lnTo>
                  <a:pt x="0" y="48"/>
                </a:lnTo>
                <a:lnTo>
                  <a:pt x="789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1373209" y="1717676"/>
            <a:ext cx="283845" cy="414338"/>
          </a:xfrm>
          <a:custGeom>
            <a:avLst/>
            <a:gdLst>
              <a:gd name="T0" fmla="*/ 0 w 206"/>
              <a:gd name="T1" fmla="*/ 261 h 261"/>
              <a:gd name="T2" fmla="*/ 0 w 206"/>
              <a:gd name="T3" fmla="*/ 0 h 261"/>
              <a:gd name="T4" fmla="*/ 206 w 206"/>
              <a:gd name="T5" fmla="*/ 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6" h="261">
                <a:moveTo>
                  <a:pt x="0" y="261"/>
                </a:moveTo>
                <a:lnTo>
                  <a:pt x="0" y="0"/>
                </a:lnTo>
                <a:lnTo>
                  <a:pt x="20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4028399" y="1900238"/>
            <a:ext cx="917674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Ostta308808894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2509967" y="1958976"/>
            <a:ext cx="1515677" cy="76200"/>
          </a:xfrm>
          <a:custGeom>
            <a:avLst/>
            <a:gdLst>
              <a:gd name="T0" fmla="*/ 0 w 1100"/>
              <a:gd name="T1" fmla="*/ 48 h 48"/>
              <a:gd name="T2" fmla="*/ 0 w 1100"/>
              <a:gd name="T3" fmla="*/ 0 h 48"/>
              <a:gd name="T4" fmla="*/ 1100 w 1100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0" h="48">
                <a:moveTo>
                  <a:pt x="0" y="48"/>
                </a:moveTo>
                <a:lnTo>
                  <a:pt x="0" y="0"/>
                </a:lnTo>
                <a:lnTo>
                  <a:pt x="110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2509967" y="2041526"/>
            <a:ext cx="483639" cy="77788"/>
          </a:xfrm>
          <a:custGeom>
            <a:avLst/>
            <a:gdLst>
              <a:gd name="T0" fmla="*/ 0 w 351"/>
              <a:gd name="T1" fmla="*/ 0 h 49"/>
              <a:gd name="T2" fmla="*/ 0 w 351"/>
              <a:gd name="T3" fmla="*/ 49 h 49"/>
              <a:gd name="T4" fmla="*/ 351 w 351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1" h="49">
                <a:moveTo>
                  <a:pt x="0" y="0"/>
                </a:moveTo>
                <a:lnTo>
                  <a:pt x="0" y="49"/>
                </a:lnTo>
                <a:lnTo>
                  <a:pt x="351" y="4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31" name="Freeform 29"/>
          <p:cNvSpPr>
            <a:spLocks/>
          </p:cNvSpPr>
          <p:nvPr/>
        </p:nvSpPr>
        <p:spPr bwMode="auto">
          <a:xfrm>
            <a:off x="2199942" y="2038351"/>
            <a:ext cx="310025" cy="117475"/>
          </a:xfrm>
          <a:custGeom>
            <a:avLst/>
            <a:gdLst>
              <a:gd name="T0" fmla="*/ 0 w 225"/>
              <a:gd name="T1" fmla="*/ 74 h 74"/>
              <a:gd name="T2" fmla="*/ 0 w 225"/>
              <a:gd name="T3" fmla="*/ 0 h 74"/>
              <a:gd name="T4" fmla="*/ 225 w 225"/>
              <a:gd name="T5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5" h="74">
                <a:moveTo>
                  <a:pt x="0" y="74"/>
                </a:moveTo>
                <a:lnTo>
                  <a:pt x="0" y="0"/>
                </a:lnTo>
                <a:lnTo>
                  <a:pt x="22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64" name="Rectangle 30"/>
          <p:cNvSpPr>
            <a:spLocks noChangeArrowheads="1"/>
          </p:cNvSpPr>
          <p:nvPr/>
        </p:nvSpPr>
        <p:spPr bwMode="auto">
          <a:xfrm>
            <a:off x="2897153" y="2220913"/>
            <a:ext cx="15452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Cucumis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melo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307136410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5" name="Freeform 31"/>
          <p:cNvSpPr>
            <a:spLocks/>
          </p:cNvSpPr>
          <p:nvPr/>
        </p:nvSpPr>
        <p:spPr bwMode="auto">
          <a:xfrm>
            <a:off x="2199942" y="2162176"/>
            <a:ext cx="694456" cy="117475"/>
          </a:xfrm>
          <a:custGeom>
            <a:avLst/>
            <a:gdLst>
              <a:gd name="T0" fmla="*/ 0 w 504"/>
              <a:gd name="T1" fmla="*/ 0 h 74"/>
              <a:gd name="T2" fmla="*/ 0 w 504"/>
              <a:gd name="T3" fmla="*/ 74 h 74"/>
              <a:gd name="T4" fmla="*/ 504 w 504"/>
              <a:gd name="T5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4" h="74">
                <a:moveTo>
                  <a:pt x="0" y="0"/>
                </a:moveTo>
                <a:lnTo>
                  <a:pt x="0" y="74"/>
                </a:lnTo>
                <a:lnTo>
                  <a:pt x="504" y="74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67" name="Freeform 32"/>
          <p:cNvSpPr>
            <a:spLocks/>
          </p:cNvSpPr>
          <p:nvPr/>
        </p:nvSpPr>
        <p:spPr bwMode="auto">
          <a:xfrm>
            <a:off x="1727326" y="2159001"/>
            <a:ext cx="472616" cy="177800"/>
          </a:xfrm>
          <a:custGeom>
            <a:avLst/>
            <a:gdLst>
              <a:gd name="T0" fmla="*/ 0 w 343"/>
              <a:gd name="T1" fmla="*/ 112 h 112"/>
              <a:gd name="T2" fmla="*/ 0 w 343"/>
              <a:gd name="T3" fmla="*/ 0 h 112"/>
              <a:gd name="T4" fmla="*/ 343 w 343"/>
              <a:gd name="T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" h="112">
                <a:moveTo>
                  <a:pt x="0" y="112"/>
                </a:moveTo>
                <a:lnTo>
                  <a:pt x="0" y="0"/>
                </a:lnTo>
                <a:lnTo>
                  <a:pt x="34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68" name="Rectangle 33"/>
          <p:cNvSpPr>
            <a:spLocks noChangeArrowheads="1"/>
          </p:cNvSpPr>
          <p:nvPr/>
        </p:nvSpPr>
        <p:spPr bwMode="auto">
          <a:xfrm>
            <a:off x="2392846" y="2381251"/>
            <a:ext cx="144911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Glycine</a:t>
            </a:r>
            <a:r>
              <a:rPr lang="en-US" sz="900" i="1" dirty="0" smtClean="0"/>
              <a:t> max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356523880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Freeform 34"/>
          <p:cNvSpPr>
            <a:spLocks/>
          </p:cNvSpPr>
          <p:nvPr/>
        </p:nvSpPr>
        <p:spPr bwMode="auto">
          <a:xfrm>
            <a:off x="1845824" y="2439988"/>
            <a:ext cx="544266" cy="76200"/>
          </a:xfrm>
          <a:custGeom>
            <a:avLst/>
            <a:gdLst>
              <a:gd name="T0" fmla="*/ 0 w 395"/>
              <a:gd name="T1" fmla="*/ 48 h 48"/>
              <a:gd name="T2" fmla="*/ 0 w 395"/>
              <a:gd name="T3" fmla="*/ 0 h 48"/>
              <a:gd name="T4" fmla="*/ 395 w 395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5" h="48">
                <a:moveTo>
                  <a:pt x="0" y="48"/>
                </a:moveTo>
                <a:lnTo>
                  <a:pt x="0" y="0"/>
                </a:lnTo>
                <a:lnTo>
                  <a:pt x="39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0" name="Rectangle 35"/>
          <p:cNvSpPr>
            <a:spLocks noChangeArrowheads="1"/>
          </p:cNvSpPr>
          <p:nvPr/>
        </p:nvSpPr>
        <p:spPr bwMode="auto">
          <a:xfrm>
            <a:off x="2988094" y="2541588"/>
            <a:ext cx="150682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Setaria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italica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514732785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Freeform 36"/>
          <p:cNvSpPr>
            <a:spLocks/>
          </p:cNvSpPr>
          <p:nvPr/>
        </p:nvSpPr>
        <p:spPr bwMode="auto">
          <a:xfrm>
            <a:off x="1845824" y="2524126"/>
            <a:ext cx="1139514" cy="76200"/>
          </a:xfrm>
          <a:custGeom>
            <a:avLst/>
            <a:gdLst>
              <a:gd name="T0" fmla="*/ 0 w 827"/>
              <a:gd name="T1" fmla="*/ 0 h 48"/>
              <a:gd name="T2" fmla="*/ 0 w 827"/>
              <a:gd name="T3" fmla="*/ 48 h 48"/>
              <a:gd name="T4" fmla="*/ 827 w 827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7" h="48">
                <a:moveTo>
                  <a:pt x="0" y="0"/>
                </a:moveTo>
                <a:lnTo>
                  <a:pt x="0" y="48"/>
                </a:lnTo>
                <a:lnTo>
                  <a:pt x="827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2" name="Freeform 37"/>
          <p:cNvSpPr>
            <a:spLocks/>
          </p:cNvSpPr>
          <p:nvPr/>
        </p:nvSpPr>
        <p:spPr bwMode="auto">
          <a:xfrm>
            <a:off x="1727326" y="2343151"/>
            <a:ext cx="118498" cy="177800"/>
          </a:xfrm>
          <a:custGeom>
            <a:avLst/>
            <a:gdLst>
              <a:gd name="T0" fmla="*/ 0 w 86"/>
              <a:gd name="T1" fmla="*/ 0 h 112"/>
              <a:gd name="T2" fmla="*/ 0 w 86"/>
              <a:gd name="T3" fmla="*/ 112 h 112"/>
              <a:gd name="T4" fmla="*/ 86 w 86"/>
              <a:gd name="T5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" h="112">
                <a:moveTo>
                  <a:pt x="0" y="0"/>
                </a:moveTo>
                <a:lnTo>
                  <a:pt x="0" y="112"/>
                </a:lnTo>
                <a:lnTo>
                  <a:pt x="86" y="11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3" name="Freeform 38"/>
          <p:cNvSpPr>
            <a:spLocks/>
          </p:cNvSpPr>
          <p:nvPr/>
        </p:nvSpPr>
        <p:spPr bwMode="auto">
          <a:xfrm>
            <a:off x="1567491" y="2339976"/>
            <a:ext cx="159835" cy="211138"/>
          </a:xfrm>
          <a:custGeom>
            <a:avLst/>
            <a:gdLst>
              <a:gd name="T0" fmla="*/ 0 w 116"/>
              <a:gd name="T1" fmla="*/ 133 h 133"/>
              <a:gd name="T2" fmla="*/ 0 w 116"/>
              <a:gd name="T3" fmla="*/ 0 h 133"/>
              <a:gd name="T4" fmla="*/ 116 w 116"/>
              <a:gd name="T5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6" h="133">
                <a:moveTo>
                  <a:pt x="0" y="133"/>
                </a:moveTo>
                <a:lnTo>
                  <a:pt x="0" y="0"/>
                </a:lnTo>
                <a:lnTo>
                  <a:pt x="11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4" name="Rectangle 39"/>
          <p:cNvSpPr>
            <a:spLocks noChangeArrowheads="1"/>
          </p:cNvSpPr>
          <p:nvPr/>
        </p:nvSpPr>
        <p:spPr bwMode="auto">
          <a:xfrm>
            <a:off x="3185132" y="2724151"/>
            <a:ext cx="529109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275" name="Freeform 40"/>
          <p:cNvSpPr>
            <a:spLocks/>
          </p:cNvSpPr>
          <p:nvPr/>
        </p:nvSpPr>
        <p:spPr bwMode="auto">
          <a:xfrm>
            <a:off x="1819645" y="2714626"/>
            <a:ext cx="1362732" cy="106363"/>
          </a:xfrm>
          <a:custGeom>
            <a:avLst/>
            <a:gdLst>
              <a:gd name="T0" fmla="*/ 0 w 989"/>
              <a:gd name="T1" fmla="*/ 34 h 67"/>
              <a:gd name="T2" fmla="*/ 0 w 989"/>
              <a:gd name="T3" fmla="*/ 32 h 67"/>
              <a:gd name="T4" fmla="*/ 989 w 989"/>
              <a:gd name="T5" fmla="*/ 0 h 67"/>
              <a:gd name="T6" fmla="*/ 989 w 989"/>
              <a:gd name="T7" fmla="*/ 67 h 67"/>
              <a:gd name="T8" fmla="*/ 0 w 989"/>
              <a:gd name="T9" fmla="*/ 34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9" h="67">
                <a:moveTo>
                  <a:pt x="0" y="34"/>
                </a:moveTo>
                <a:lnTo>
                  <a:pt x="0" y="32"/>
                </a:lnTo>
                <a:lnTo>
                  <a:pt x="989" y="0"/>
                </a:lnTo>
                <a:lnTo>
                  <a:pt x="989" y="67"/>
                </a:lnTo>
                <a:lnTo>
                  <a:pt x="0" y="3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6" name="Line 41"/>
          <p:cNvSpPr>
            <a:spLocks noChangeShapeType="1"/>
          </p:cNvSpPr>
          <p:nvPr/>
        </p:nvSpPr>
        <p:spPr bwMode="auto">
          <a:xfrm>
            <a:off x="1570247" y="2767013"/>
            <a:ext cx="246642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7" name="Line 42"/>
          <p:cNvSpPr>
            <a:spLocks noChangeShapeType="1"/>
          </p:cNvSpPr>
          <p:nvPr/>
        </p:nvSpPr>
        <p:spPr bwMode="auto">
          <a:xfrm>
            <a:off x="1567491" y="2557463"/>
            <a:ext cx="0" cy="20955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8" name="Freeform 43"/>
          <p:cNvSpPr>
            <a:spLocks/>
          </p:cNvSpPr>
          <p:nvPr/>
        </p:nvSpPr>
        <p:spPr bwMode="auto">
          <a:xfrm>
            <a:off x="1373209" y="2138363"/>
            <a:ext cx="194282" cy="415925"/>
          </a:xfrm>
          <a:custGeom>
            <a:avLst/>
            <a:gdLst>
              <a:gd name="T0" fmla="*/ 0 w 141"/>
              <a:gd name="T1" fmla="*/ 0 h 262"/>
              <a:gd name="T2" fmla="*/ 0 w 141"/>
              <a:gd name="T3" fmla="*/ 262 h 262"/>
              <a:gd name="T4" fmla="*/ 141 w 141"/>
              <a:gd name="T5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262">
                <a:moveTo>
                  <a:pt x="0" y="0"/>
                </a:moveTo>
                <a:lnTo>
                  <a:pt x="0" y="262"/>
                </a:lnTo>
                <a:lnTo>
                  <a:pt x="141" y="2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79" name="Freeform 44"/>
          <p:cNvSpPr>
            <a:spLocks/>
          </p:cNvSpPr>
          <p:nvPr/>
        </p:nvSpPr>
        <p:spPr bwMode="auto">
          <a:xfrm>
            <a:off x="1322227" y="1698626"/>
            <a:ext cx="50982" cy="436563"/>
          </a:xfrm>
          <a:custGeom>
            <a:avLst/>
            <a:gdLst>
              <a:gd name="T0" fmla="*/ 0 w 37"/>
              <a:gd name="T1" fmla="*/ 0 h 275"/>
              <a:gd name="T2" fmla="*/ 0 w 37"/>
              <a:gd name="T3" fmla="*/ 275 h 275"/>
              <a:gd name="T4" fmla="*/ 37 w 37"/>
              <a:gd name="T5" fmla="*/ 275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5">
                <a:moveTo>
                  <a:pt x="0" y="0"/>
                </a:moveTo>
                <a:lnTo>
                  <a:pt x="0" y="275"/>
                </a:lnTo>
                <a:lnTo>
                  <a:pt x="37" y="27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0" name="Freeform 45"/>
          <p:cNvSpPr>
            <a:spLocks/>
          </p:cNvSpPr>
          <p:nvPr/>
        </p:nvSpPr>
        <p:spPr bwMode="auto">
          <a:xfrm>
            <a:off x="1285024" y="1695451"/>
            <a:ext cx="37203" cy="619125"/>
          </a:xfrm>
          <a:custGeom>
            <a:avLst/>
            <a:gdLst>
              <a:gd name="T0" fmla="*/ 0 w 27"/>
              <a:gd name="T1" fmla="*/ 390 h 390"/>
              <a:gd name="T2" fmla="*/ 0 w 27"/>
              <a:gd name="T3" fmla="*/ 0 h 390"/>
              <a:gd name="T4" fmla="*/ 27 w 27"/>
              <a:gd name="T5" fmla="*/ 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390">
                <a:moveTo>
                  <a:pt x="0" y="390"/>
                </a:moveTo>
                <a:lnTo>
                  <a:pt x="0" y="0"/>
                </a:lnTo>
                <a:lnTo>
                  <a:pt x="2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1" name="Rectangle 46"/>
          <p:cNvSpPr>
            <a:spLocks noChangeArrowheads="1"/>
          </p:cNvSpPr>
          <p:nvPr/>
        </p:nvSpPr>
        <p:spPr bwMode="auto">
          <a:xfrm>
            <a:off x="2755231" y="2897188"/>
            <a:ext cx="529109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282" name="Freeform 47"/>
          <p:cNvSpPr>
            <a:spLocks/>
          </p:cNvSpPr>
          <p:nvPr/>
        </p:nvSpPr>
        <p:spPr bwMode="auto">
          <a:xfrm>
            <a:off x="1461394" y="2894013"/>
            <a:ext cx="1291081" cy="93663"/>
          </a:xfrm>
          <a:custGeom>
            <a:avLst/>
            <a:gdLst>
              <a:gd name="T0" fmla="*/ 0 w 937"/>
              <a:gd name="T1" fmla="*/ 31 h 59"/>
              <a:gd name="T2" fmla="*/ 0 w 937"/>
              <a:gd name="T3" fmla="*/ 29 h 59"/>
              <a:gd name="T4" fmla="*/ 937 w 937"/>
              <a:gd name="T5" fmla="*/ 0 h 59"/>
              <a:gd name="T6" fmla="*/ 937 w 937"/>
              <a:gd name="T7" fmla="*/ 59 h 59"/>
              <a:gd name="T8" fmla="*/ 0 w 937"/>
              <a:gd name="T9" fmla="*/ 31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7" h="59">
                <a:moveTo>
                  <a:pt x="0" y="31"/>
                </a:moveTo>
                <a:lnTo>
                  <a:pt x="0" y="29"/>
                </a:lnTo>
                <a:lnTo>
                  <a:pt x="937" y="0"/>
                </a:lnTo>
                <a:lnTo>
                  <a:pt x="937" y="59"/>
                </a:lnTo>
                <a:lnTo>
                  <a:pt x="0" y="3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3" name="Line 48"/>
          <p:cNvSpPr>
            <a:spLocks noChangeShapeType="1"/>
          </p:cNvSpPr>
          <p:nvPr/>
        </p:nvSpPr>
        <p:spPr bwMode="auto">
          <a:xfrm>
            <a:off x="1289158" y="2941638"/>
            <a:ext cx="169480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4" name="Line 49"/>
          <p:cNvSpPr>
            <a:spLocks noChangeShapeType="1"/>
          </p:cNvSpPr>
          <p:nvPr/>
        </p:nvSpPr>
        <p:spPr bwMode="auto">
          <a:xfrm>
            <a:off x="1285024" y="2320926"/>
            <a:ext cx="0" cy="62071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5" name="Freeform 50"/>
          <p:cNvSpPr>
            <a:spLocks/>
          </p:cNvSpPr>
          <p:nvPr/>
        </p:nvSpPr>
        <p:spPr bwMode="auto">
          <a:xfrm>
            <a:off x="1151369" y="2317751"/>
            <a:ext cx="133655" cy="392113"/>
          </a:xfrm>
          <a:custGeom>
            <a:avLst/>
            <a:gdLst>
              <a:gd name="T0" fmla="*/ 0 w 97"/>
              <a:gd name="T1" fmla="*/ 247 h 247"/>
              <a:gd name="T2" fmla="*/ 0 w 97"/>
              <a:gd name="T3" fmla="*/ 0 h 247"/>
              <a:gd name="T4" fmla="*/ 97 w 97"/>
              <a:gd name="T5" fmla="*/ 0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" h="247">
                <a:moveTo>
                  <a:pt x="0" y="247"/>
                </a:moveTo>
                <a:lnTo>
                  <a:pt x="0" y="0"/>
                </a:lnTo>
                <a:lnTo>
                  <a:pt x="9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6" name="Rectangle 51"/>
          <p:cNvSpPr>
            <a:spLocks noChangeArrowheads="1"/>
          </p:cNvSpPr>
          <p:nvPr/>
        </p:nvSpPr>
        <p:spPr bwMode="auto">
          <a:xfrm>
            <a:off x="2290882" y="3051176"/>
            <a:ext cx="1667123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Oikopleura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dioica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313219709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87" name="Freeform 52"/>
          <p:cNvSpPr>
            <a:spLocks/>
          </p:cNvSpPr>
          <p:nvPr/>
        </p:nvSpPr>
        <p:spPr bwMode="auto">
          <a:xfrm>
            <a:off x="1151369" y="2716213"/>
            <a:ext cx="1136758" cy="392113"/>
          </a:xfrm>
          <a:custGeom>
            <a:avLst/>
            <a:gdLst>
              <a:gd name="T0" fmla="*/ 0 w 825"/>
              <a:gd name="T1" fmla="*/ 0 h 247"/>
              <a:gd name="T2" fmla="*/ 0 w 825"/>
              <a:gd name="T3" fmla="*/ 247 h 247"/>
              <a:gd name="T4" fmla="*/ 825 w 825"/>
              <a:gd name="T5" fmla="*/ 247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5" h="247">
                <a:moveTo>
                  <a:pt x="0" y="0"/>
                </a:moveTo>
                <a:lnTo>
                  <a:pt x="0" y="247"/>
                </a:lnTo>
                <a:lnTo>
                  <a:pt x="825" y="24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8" name="Freeform 53"/>
          <p:cNvSpPr>
            <a:spLocks/>
          </p:cNvSpPr>
          <p:nvPr/>
        </p:nvSpPr>
        <p:spPr bwMode="auto">
          <a:xfrm>
            <a:off x="1038382" y="2713038"/>
            <a:ext cx="112987" cy="277813"/>
          </a:xfrm>
          <a:custGeom>
            <a:avLst/>
            <a:gdLst>
              <a:gd name="T0" fmla="*/ 0 w 82"/>
              <a:gd name="T1" fmla="*/ 175 h 175"/>
              <a:gd name="T2" fmla="*/ 0 w 82"/>
              <a:gd name="T3" fmla="*/ 0 h 175"/>
              <a:gd name="T4" fmla="*/ 82 w 82"/>
              <a:gd name="T5" fmla="*/ 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" h="175">
                <a:moveTo>
                  <a:pt x="0" y="175"/>
                </a:moveTo>
                <a:lnTo>
                  <a:pt x="0" y="0"/>
                </a:lnTo>
                <a:lnTo>
                  <a:pt x="8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89" name="Rectangle 54"/>
          <p:cNvSpPr>
            <a:spLocks noChangeArrowheads="1"/>
          </p:cNvSpPr>
          <p:nvPr/>
        </p:nvSpPr>
        <p:spPr bwMode="auto">
          <a:xfrm>
            <a:off x="2999117" y="3232151"/>
            <a:ext cx="529109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290" name="Freeform 55"/>
          <p:cNvSpPr>
            <a:spLocks/>
          </p:cNvSpPr>
          <p:nvPr/>
        </p:nvSpPr>
        <p:spPr bwMode="auto">
          <a:xfrm>
            <a:off x="1289158" y="3249613"/>
            <a:ext cx="1707204" cy="53975"/>
          </a:xfrm>
          <a:custGeom>
            <a:avLst/>
            <a:gdLst>
              <a:gd name="T0" fmla="*/ 0 w 1239"/>
              <a:gd name="T1" fmla="*/ 18 h 34"/>
              <a:gd name="T2" fmla="*/ 0 w 1239"/>
              <a:gd name="T3" fmla="*/ 16 h 34"/>
              <a:gd name="T4" fmla="*/ 1239 w 1239"/>
              <a:gd name="T5" fmla="*/ 0 h 34"/>
              <a:gd name="T6" fmla="*/ 1239 w 1239"/>
              <a:gd name="T7" fmla="*/ 34 h 34"/>
              <a:gd name="T8" fmla="*/ 0 w 1239"/>
              <a:gd name="T9" fmla="*/ 18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39" h="34">
                <a:moveTo>
                  <a:pt x="0" y="18"/>
                </a:moveTo>
                <a:lnTo>
                  <a:pt x="0" y="16"/>
                </a:lnTo>
                <a:lnTo>
                  <a:pt x="1239" y="0"/>
                </a:lnTo>
                <a:lnTo>
                  <a:pt x="1239" y="34"/>
                </a:lnTo>
                <a:lnTo>
                  <a:pt x="0" y="1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91" name="Line 56"/>
          <p:cNvSpPr>
            <a:spLocks noChangeShapeType="1"/>
          </p:cNvSpPr>
          <p:nvPr/>
        </p:nvSpPr>
        <p:spPr bwMode="auto">
          <a:xfrm>
            <a:off x="1042516" y="3276601"/>
            <a:ext cx="242508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92" name="Line 57"/>
          <p:cNvSpPr>
            <a:spLocks noChangeShapeType="1"/>
          </p:cNvSpPr>
          <p:nvPr/>
        </p:nvSpPr>
        <p:spPr bwMode="auto">
          <a:xfrm>
            <a:off x="1038382" y="2997201"/>
            <a:ext cx="0" cy="27940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93" name="Freeform 58"/>
          <p:cNvSpPr>
            <a:spLocks/>
          </p:cNvSpPr>
          <p:nvPr/>
        </p:nvSpPr>
        <p:spPr bwMode="auto">
          <a:xfrm>
            <a:off x="862012" y="2994026"/>
            <a:ext cx="176370" cy="220663"/>
          </a:xfrm>
          <a:custGeom>
            <a:avLst/>
            <a:gdLst>
              <a:gd name="T0" fmla="*/ 0 w 128"/>
              <a:gd name="T1" fmla="*/ 139 h 139"/>
              <a:gd name="T2" fmla="*/ 0 w 128"/>
              <a:gd name="T3" fmla="*/ 0 h 139"/>
              <a:gd name="T4" fmla="*/ 128 w 128"/>
              <a:gd name="T5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" h="139">
                <a:moveTo>
                  <a:pt x="0" y="139"/>
                </a:moveTo>
                <a:lnTo>
                  <a:pt x="0" y="0"/>
                </a:lnTo>
                <a:lnTo>
                  <a:pt x="12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94" name="Rectangle 59"/>
          <p:cNvSpPr>
            <a:spLocks noChangeArrowheads="1"/>
          </p:cNvSpPr>
          <p:nvPr/>
        </p:nvSpPr>
        <p:spPr bwMode="auto">
          <a:xfrm>
            <a:off x="2260569" y="3384551"/>
            <a:ext cx="21352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q6 </a:t>
            </a:r>
            <a:r>
              <a:rPr lang="en-US" sz="900" i="1" dirty="0" err="1" smtClean="0"/>
              <a:t>Ostreococcus</a:t>
            </a:r>
            <a:r>
              <a:rPr lang="en-US" sz="900" i="1" dirty="0" smtClean="0"/>
              <a:t> virus </a:t>
            </a:r>
            <a:r>
              <a:rPr lang="en-US" sz="900" dirty="0" smtClean="0"/>
              <a:t>OsV5</a:t>
            </a:r>
            <a:r>
              <a:rPr lang="en-US" sz="900" i="1" dirty="0" smtClean="0"/>
              <a:t> 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163955137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5" name="Freeform 60"/>
          <p:cNvSpPr>
            <a:spLocks/>
          </p:cNvSpPr>
          <p:nvPr/>
        </p:nvSpPr>
        <p:spPr bwMode="auto">
          <a:xfrm>
            <a:off x="862012" y="3221038"/>
            <a:ext cx="1395801" cy="222250"/>
          </a:xfrm>
          <a:custGeom>
            <a:avLst/>
            <a:gdLst>
              <a:gd name="T0" fmla="*/ 0 w 1013"/>
              <a:gd name="T1" fmla="*/ 0 h 140"/>
              <a:gd name="T2" fmla="*/ 0 w 1013"/>
              <a:gd name="T3" fmla="*/ 140 h 140"/>
              <a:gd name="T4" fmla="*/ 1013 w 1013"/>
              <a:gd name="T5" fmla="*/ 14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3" h="140">
                <a:moveTo>
                  <a:pt x="0" y="0"/>
                </a:moveTo>
                <a:lnTo>
                  <a:pt x="0" y="140"/>
                </a:lnTo>
                <a:lnTo>
                  <a:pt x="1013" y="14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2" name="Freeform 61"/>
          <p:cNvSpPr>
            <a:spLocks/>
          </p:cNvSpPr>
          <p:nvPr/>
        </p:nvSpPr>
        <p:spPr bwMode="auto">
          <a:xfrm>
            <a:off x="786228" y="3217863"/>
            <a:ext cx="75784" cy="228600"/>
          </a:xfrm>
          <a:custGeom>
            <a:avLst/>
            <a:gdLst>
              <a:gd name="T0" fmla="*/ 0 w 55"/>
              <a:gd name="T1" fmla="*/ 144 h 144"/>
              <a:gd name="T2" fmla="*/ 0 w 55"/>
              <a:gd name="T3" fmla="*/ 0 h 144"/>
              <a:gd name="T4" fmla="*/ 55 w 55"/>
              <a:gd name="T5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" h="144">
                <a:moveTo>
                  <a:pt x="0" y="144"/>
                </a:moveTo>
                <a:lnTo>
                  <a:pt x="0" y="0"/>
                </a:lnTo>
                <a:lnTo>
                  <a:pt x="5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3" name="Rectangle 62"/>
          <p:cNvSpPr>
            <a:spLocks noChangeArrowheads="1"/>
          </p:cNvSpPr>
          <p:nvPr/>
        </p:nvSpPr>
        <p:spPr bwMode="auto">
          <a:xfrm>
            <a:off x="2350131" y="3546476"/>
            <a:ext cx="194925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E8 </a:t>
            </a:r>
            <a:r>
              <a:rPr lang="en-US" sz="900" i="1" dirty="0" err="1" smtClean="0"/>
              <a:t>Ectocarpus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siliculosus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298715262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" name="Freeform 63"/>
          <p:cNvSpPr>
            <a:spLocks/>
          </p:cNvSpPr>
          <p:nvPr/>
        </p:nvSpPr>
        <p:spPr bwMode="auto">
          <a:xfrm>
            <a:off x="1322227" y="3603626"/>
            <a:ext cx="1025149" cy="77788"/>
          </a:xfrm>
          <a:custGeom>
            <a:avLst/>
            <a:gdLst>
              <a:gd name="T0" fmla="*/ 0 w 744"/>
              <a:gd name="T1" fmla="*/ 49 h 49"/>
              <a:gd name="T2" fmla="*/ 0 w 744"/>
              <a:gd name="T3" fmla="*/ 0 h 49"/>
              <a:gd name="T4" fmla="*/ 744 w 744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4" h="49">
                <a:moveTo>
                  <a:pt x="0" y="49"/>
                </a:moveTo>
                <a:lnTo>
                  <a:pt x="0" y="0"/>
                </a:lnTo>
                <a:lnTo>
                  <a:pt x="74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5" name="Rectangle 64"/>
          <p:cNvSpPr>
            <a:spLocks noChangeArrowheads="1"/>
          </p:cNvSpPr>
          <p:nvPr/>
        </p:nvSpPr>
        <p:spPr bwMode="auto">
          <a:xfrm>
            <a:off x="2818614" y="3706813"/>
            <a:ext cx="21480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Cafeteria </a:t>
            </a:r>
            <a:r>
              <a:rPr lang="en-US" sz="900" i="1" dirty="0" err="1" smtClean="0"/>
              <a:t>roenbergensis</a:t>
            </a:r>
            <a:r>
              <a:rPr lang="en-US" sz="900" i="1" dirty="0" smtClean="0"/>
              <a:t> </a:t>
            </a:r>
            <a:r>
              <a:rPr lang="en-US" sz="900" dirty="0" smtClean="0"/>
              <a:t>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310831061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Freeform 65"/>
          <p:cNvSpPr>
            <a:spLocks/>
          </p:cNvSpPr>
          <p:nvPr/>
        </p:nvSpPr>
        <p:spPr bwMode="auto">
          <a:xfrm>
            <a:off x="1322227" y="3687763"/>
            <a:ext cx="1492253" cy="76200"/>
          </a:xfrm>
          <a:custGeom>
            <a:avLst/>
            <a:gdLst>
              <a:gd name="T0" fmla="*/ 0 w 1083"/>
              <a:gd name="T1" fmla="*/ 0 h 48"/>
              <a:gd name="T2" fmla="*/ 0 w 1083"/>
              <a:gd name="T3" fmla="*/ 48 h 48"/>
              <a:gd name="T4" fmla="*/ 1083 w 1083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83" h="48">
                <a:moveTo>
                  <a:pt x="0" y="0"/>
                </a:moveTo>
                <a:lnTo>
                  <a:pt x="0" y="48"/>
                </a:lnTo>
                <a:lnTo>
                  <a:pt x="1083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7" name="Freeform 66"/>
          <p:cNvSpPr>
            <a:spLocks/>
          </p:cNvSpPr>
          <p:nvPr/>
        </p:nvSpPr>
        <p:spPr bwMode="auto">
          <a:xfrm>
            <a:off x="786228" y="3452813"/>
            <a:ext cx="535999" cy="231775"/>
          </a:xfrm>
          <a:custGeom>
            <a:avLst/>
            <a:gdLst>
              <a:gd name="T0" fmla="*/ 0 w 389"/>
              <a:gd name="T1" fmla="*/ 0 h 146"/>
              <a:gd name="T2" fmla="*/ 0 w 389"/>
              <a:gd name="T3" fmla="*/ 146 h 146"/>
              <a:gd name="T4" fmla="*/ 389 w 389"/>
              <a:gd name="T5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9" h="146">
                <a:moveTo>
                  <a:pt x="0" y="0"/>
                </a:moveTo>
                <a:lnTo>
                  <a:pt x="0" y="146"/>
                </a:lnTo>
                <a:lnTo>
                  <a:pt x="389" y="14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8" name="Freeform 67"/>
          <p:cNvSpPr>
            <a:spLocks/>
          </p:cNvSpPr>
          <p:nvPr/>
        </p:nvSpPr>
        <p:spPr bwMode="auto">
          <a:xfrm>
            <a:off x="620882" y="3449638"/>
            <a:ext cx="165347" cy="274638"/>
          </a:xfrm>
          <a:custGeom>
            <a:avLst/>
            <a:gdLst>
              <a:gd name="T0" fmla="*/ 0 w 120"/>
              <a:gd name="T1" fmla="*/ 173 h 173"/>
              <a:gd name="T2" fmla="*/ 0 w 120"/>
              <a:gd name="T3" fmla="*/ 0 h 173"/>
              <a:gd name="T4" fmla="*/ 120 w 120"/>
              <a:gd name="T5" fmla="*/ 0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0" h="173">
                <a:moveTo>
                  <a:pt x="0" y="173"/>
                </a:moveTo>
                <a:lnTo>
                  <a:pt x="0" y="0"/>
                </a:lnTo>
                <a:lnTo>
                  <a:pt x="12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99" name="Rectangle 68"/>
          <p:cNvSpPr>
            <a:spLocks noChangeArrowheads="1"/>
          </p:cNvSpPr>
          <p:nvPr/>
        </p:nvSpPr>
        <p:spPr bwMode="auto">
          <a:xfrm>
            <a:off x="2618820" y="3867151"/>
            <a:ext cx="134652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dirty="0" err="1" smtClean="0"/>
              <a:t>Marseillevirus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284504412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Freeform 69"/>
          <p:cNvSpPr>
            <a:spLocks/>
          </p:cNvSpPr>
          <p:nvPr/>
        </p:nvSpPr>
        <p:spPr bwMode="auto">
          <a:xfrm>
            <a:off x="2164117" y="3924301"/>
            <a:ext cx="451947" cy="77788"/>
          </a:xfrm>
          <a:custGeom>
            <a:avLst/>
            <a:gdLst>
              <a:gd name="T0" fmla="*/ 0 w 328"/>
              <a:gd name="T1" fmla="*/ 49 h 49"/>
              <a:gd name="T2" fmla="*/ 0 w 328"/>
              <a:gd name="T3" fmla="*/ 0 h 49"/>
              <a:gd name="T4" fmla="*/ 328 w 328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8" h="49">
                <a:moveTo>
                  <a:pt x="0" y="49"/>
                </a:moveTo>
                <a:lnTo>
                  <a:pt x="0" y="0"/>
                </a:lnTo>
                <a:lnTo>
                  <a:pt x="32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1" name="Rectangle 70"/>
          <p:cNvSpPr>
            <a:spLocks noChangeArrowheads="1"/>
          </p:cNvSpPr>
          <p:nvPr/>
        </p:nvSpPr>
        <p:spPr bwMode="auto">
          <a:xfrm>
            <a:off x="2774521" y="4027488"/>
            <a:ext cx="139140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dirty="0" err="1" smtClean="0"/>
              <a:t>Lausannevirus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327409943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Freeform 71"/>
          <p:cNvSpPr>
            <a:spLocks/>
          </p:cNvSpPr>
          <p:nvPr/>
        </p:nvSpPr>
        <p:spPr bwMode="auto">
          <a:xfrm>
            <a:off x="2164117" y="4008438"/>
            <a:ext cx="607649" cy="76200"/>
          </a:xfrm>
          <a:custGeom>
            <a:avLst/>
            <a:gdLst>
              <a:gd name="T0" fmla="*/ 0 w 441"/>
              <a:gd name="T1" fmla="*/ 0 h 48"/>
              <a:gd name="T2" fmla="*/ 0 w 441"/>
              <a:gd name="T3" fmla="*/ 48 h 48"/>
              <a:gd name="T4" fmla="*/ 441 w 441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1" h="48">
                <a:moveTo>
                  <a:pt x="0" y="0"/>
                </a:moveTo>
                <a:lnTo>
                  <a:pt x="0" y="48"/>
                </a:lnTo>
                <a:lnTo>
                  <a:pt x="441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3" name="Freeform 72"/>
          <p:cNvSpPr>
            <a:spLocks/>
          </p:cNvSpPr>
          <p:nvPr/>
        </p:nvSpPr>
        <p:spPr bwMode="auto">
          <a:xfrm>
            <a:off x="620882" y="3730626"/>
            <a:ext cx="1543235" cy="274638"/>
          </a:xfrm>
          <a:custGeom>
            <a:avLst/>
            <a:gdLst>
              <a:gd name="T0" fmla="*/ 0 w 1120"/>
              <a:gd name="T1" fmla="*/ 0 h 173"/>
              <a:gd name="T2" fmla="*/ 0 w 1120"/>
              <a:gd name="T3" fmla="*/ 173 h 173"/>
              <a:gd name="T4" fmla="*/ 1120 w 1120"/>
              <a:gd name="T5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0" h="173">
                <a:moveTo>
                  <a:pt x="0" y="0"/>
                </a:moveTo>
                <a:lnTo>
                  <a:pt x="0" y="173"/>
                </a:lnTo>
                <a:lnTo>
                  <a:pt x="1120" y="17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4" name="Freeform 73"/>
          <p:cNvSpPr>
            <a:spLocks/>
          </p:cNvSpPr>
          <p:nvPr/>
        </p:nvSpPr>
        <p:spPr bwMode="auto">
          <a:xfrm>
            <a:off x="484471" y="3727451"/>
            <a:ext cx="136411" cy="255588"/>
          </a:xfrm>
          <a:custGeom>
            <a:avLst/>
            <a:gdLst>
              <a:gd name="T0" fmla="*/ 0 w 99"/>
              <a:gd name="T1" fmla="*/ 161 h 161"/>
              <a:gd name="T2" fmla="*/ 0 w 99"/>
              <a:gd name="T3" fmla="*/ 0 h 161"/>
              <a:gd name="T4" fmla="*/ 99 w 99"/>
              <a:gd name="T5" fmla="*/ 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9" h="161">
                <a:moveTo>
                  <a:pt x="0" y="161"/>
                </a:moveTo>
                <a:lnTo>
                  <a:pt x="0" y="0"/>
                </a:lnTo>
                <a:lnTo>
                  <a:pt x="9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5" name="Rectangle 74"/>
          <p:cNvSpPr>
            <a:spLocks noChangeArrowheads="1"/>
          </p:cNvSpPr>
          <p:nvPr/>
        </p:nvSpPr>
        <p:spPr bwMode="auto">
          <a:xfrm>
            <a:off x="1635007" y="4187826"/>
            <a:ext cx="21480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Cafeteria </a:t>
            </a:r>
            <a:r>
              <a:rPr lang="en-US" sz="900" i="1" dirty="0" err="1" smtClean="0"/>
              <a:t>roenbergensis</a:t>
            </a:r>
            <a:r>
              <a:rPr lang="en-US" sz="900" i="1" dirty="0" smtClean="0"/>
              <a:t> </a:t>
            </a:r>
            <a:r>
              <a:rPr lang="en-US" sz="900" dirty="0" smtClean="0"/>
              <a:t>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310831392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" name="Freeform 75"/>
          <p:cNvSpPr>
            <a:spLocks/>
          </p:cNvSpPr>
          <p:nvPr/>
        </p:nvSpPr>
        <p:spPr bwMode="auto">
          <a:xfrm>
            <a:off x="484471" y="3989388"/>
            <a:ext cx="1147781" cy="257175"/>
          </a:xfrm>
          <a:custGeom>
            <a:avLst/>
            <a:gdLst>
              <a:gd name="T0" fmla="*/ 0 w 833"/>
              <a:gd name="T1" fmla="*/ 0 h 162"/>
              <a:gd name="T2" fmla="*/ 0 w 833"/>
              <a:gd name="T3" fmla="*/ 162 h 162"/>
              <a:gd name="T4" fmla="*/ 833 w 833"/>
              <a:gd name="T5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3" h="162">
                <a:moveTo>
                  <a:pt x="0" y="0"/>
                </a:moveTo>
                <a:lnTo>
                  <a:pt x="0" y="162"/>
                </a:lnTo>
                <a:lnTo>
                  <a:pt x="833" y="16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8" name="Freeform 76"/>
          <p:cNvSpPr>
            <a:spLocks/>
          </p:cNvSpPr>
          <p:nvPr/>
        </p:nvSpPr>
        <p:spPr bwMode="auto">
          <a:xfrm>
            <a:off x="389396" y="3986213"/>
            <a:ext cx="95074" cy="206375"/>
          </a:xfrm>
          <a:custGeom>
            <a:avLst/>
            <a:gdLst>
              <a:gd name="T0" fmla="*/ 0 w 69"/>
              <a:gd name="T1" fmla="*/ 130 h 130"/>
              <a:gd name="T2" fmla="*/ 0 w 69"/>
              <a:gd name="T3" fmla="*/ 0 h 130"/>
              <a:gd name="T4" fmla="*/ 69 w 69"/>
              <a:gd name="T5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130">
                <a:moveTo>
                  <a:pt x="0" y="130"/>
                </a:moveTo>
                <a:lnTo>
                  <a:pt x="0" y="0"/>
                </a:lnTo>
                <a:lnTo>
                  <a:pt x="6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09" name="Rectangle 77"/>
          <p:cNvSpPr>
            <a:spLocks noChangeArrowheads="1"/>
          </p:cNvSpPr>
          <p:nvPr/>
        </p:nvSpPr>
        <p:spPr bwMode="auto">
          <a:xfrm>
            <a:off x="2716650" y="4348163"/>
            <a:ext cx="21031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900" i="1" dirty="0" err="1" smtClean="0"/>
              <a:t>Feldmannia</a:t>
            </a:r>
            <a:r>
              <a:rPr lang="en-US" sz="900" i="1" dirty="0" smtClean="0"/>
              <a:t> species </a:t>
            </a:r>
            <a:r>
              <a:rPr lang="en-US" sz="900" dirty="0" smtClean="0"/>
              <a:t>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197322350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0" name="Freeform 78"/>
          <p:cNvSpPr>
            <a:spLocks/>
          </p:cNvSpPr>
          <p:nvPr/>
        </p:nvSpPr>
        <p:spPr bwMode="auto">
          <a:xfrm>
            <a:off x="389396" y="4198938"/>
            <a:ext cx="2324498" cy="207963"/>
          </a:xfrm>
          <a:custGeom>
            <a:avLst/>
            <a:gdLst>
              <a:gd name="T0" fmla="*/ 0 w 1687"/>
              <a:gd name="T1" fmla="*/ 0 h 131"/>
              <a:gd name="T2" fmla="*/ 0 w 1687"/>
              <a:gd name="T3" fmla="*/ 131 h 131"/>
              <a:gd name="T4" fmla="*/ 1687 w 1687"/>
              <a:gd name="T5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87" h="131">
                <a:moveTo>
                  <a:pt x="0" y="0"/>
                </a:moveTo>
                <a:lnTo>
                  <a:pt x="0" y="131"/>
                </a:lnTo>
                <a:lnTo>
                  <a:pt x="1687" y="13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1" name="Freeform 79"/>
          <p:cNvSpPr>
            <a:spLocks/>
          </p:cNvSpPr>
          <p:nvPr/>
        </p:nvSpPr>
        <p:spPr bwMode="auto">
          <a:xfrm>
            <a:off x="335659" y="4195763"/>
            <a:ext cx="53738" cy="182563"/>
          </a:xfrm>
          <a:custGeom>
            <a:avLst/>
            <a:gdLst>
              <a:gd name="T0" fmla="*/ 0 w 39"/>
              <a:gd name="T1" fmla="*/ 115 h 115"/>
              <a:gd name="T2" fmla="*/ 0 w 39"/>
              <a:gd name="T3" fmla="*/ 0 h 115"/>
              <a:gd name="T4" fmla="*/ 39 w 39"/>
              <a:gd name="T5" fmla="*/ 0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15">
                <a:moveTo>
                  <a:pt x="0" y="115"/>
                </a:moveTo>
                <a:lnTo>
                  <a:pt x="0" y="0"/>
                </a:lnTo>
                <a:lnTo>
                  <a:pt x="39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2" name="Rectangle 80"/>
          <p:cNvSpPr>
            <a:spLocks noChangeArrowheads="1"/>
          </p:cNvSpPr>
          <p:nvPr/>
        </p:nvSpPr>
        <p:spPr bwMode="auto">
          <a:xfrm>
            <a:off x="1895428" y="4508501"/>
            <a:ext cx="21031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q0 </a:t>
            </a:r>
            <a:r>
              <a:rPr lang="en-US" sz="900" i="1" dirty="0" err="1" smtClean="0"/>
              <a:t>Ostreococcus</a:t>
            </a:r>
            <a:r>
              <a:rPr lang="en-US" sz="900" i="1" dirty="0" smtClean="0"/>
              <a:t> virus OsV5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163954994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Freeform 81"/>
          <p:cNvSpPr>
            <a:spLocks/>
          </p:cNvSpPr>
          <p:nvPr/>
        </p:nvSpPr>
        <p:spPr bwMode="auto">
          <a:xfrm>
            <a:off x="335659" y="4384676"/>
            <a:ext cx="1557014" cy="182563"/>
          </a:xfrm>
          <a:custGeom>
            <a:avLst/>
            <a:gdLst>
              <a:gd name="T0" fmla="*/ 0 w 1130"/>
              <a:gd name="T1" fmla="*/ 0 h 115"/>
              <a:gd name="T2" fmla="*/ 0 w 1130"/>
              <a:gd name="T3" fmla="*/ 115 h 115"/>
              <a:gd name="T4" fmla="*/ 1130 w 1130"/>
              <a:gd name="T5" fmla="*/ 115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30" h="115">
                <a:moveTo>
                  <a:pt x="0" y="0"/>
                </a:moveTo>
                <a:lnTo>
                  <a:pt x="0" y="115"/>
                </a:lnTo>
                <a:lnTo>
                  <a:pt x="1130" y="11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4" name="Freeform 82"/>
          <p:cNvSpPr>
            <a:spLocks/>
          </p:cNvSpPr>
          <p:nvPr/>
        </p:nvSpPr>
        <p:spPr bwMode="auto">
          <a:xfrm>
            <a:off x="210271" y="4381501"/>
            <a:ext cx="125388" cy="708025"/>
          </a:xfrm>
          <a:custGeom>
            <a:avLst/>
            <a:gdLst>
              <a:gd name="T0" fmla="*/ 0 w 91"/>
              <a:gd name="T1" fmla="*/ 446 h 446"/>
              <a:gd name="T2" fmla="*/ 0 w 91"/>
              <a:gd name="T3" fmla="*/ 0 h 446"/>
              <a:gd name="T4" fmla="*/ 91 w 91"/>
              <a:gd name="T5" fmla="*/ 0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1" h="446">
                <a:moveTo>
                  <a:pt x="0" y="446"/>
                </a:moveTo>
                <a:lnTo>
                  <a:pt x="0" y="0"/>
                </a:lnTo>
                <a:lnTo>
                  <a:pt x="9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5" name="Rectangle 83"/>
          <p:cNvSpPr>
            <a:spLocks noChangeArrowheads="1"/>
          </p:cNvSpPr>
          <p:nvPr/>
        </p:nvSpPr>
        <p:spPr bwMode="auto">
          <a:xfrm>
            <a:off x="1730082" y="4668838"/>
            <a:ext cx="27571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u2 </a:t>
            </a:r>
            <a:r>
              <a:rPr lang="en-US" sz="900" i="1" dirty="0" err="1" smtClean="0"/>
              <a:t>Melanoplus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sanguinipes</a:t>
            </a:r>
            <a:r>
              <a:rPr lang="en-US" sz="900" i="1" dirty="0" smtClean="0"/>
              <a:t> </a:t>
            </a:r>
            <a:r>
              <a:rPr lang="en-US" sz="900" dirty="0" err="1" smtClean="0"/>
              <a:t>entomopoxvirus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9631532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6" name="Freeform 84"/>
          <p:cNvSpPr>
            <a:spLocks/>
          </p:cNvSpPr>
          <p:nvPr/>
        </p:nvSpPr>
        <p:spPr bwMode="auto">
          <a:xfrm>
            <a:off x="1017714" y="4727576"/>
            <a:ext cx="709612" cy="76200"/>
          </a:xfrm>
          <a:custGeom>
            <a:avLst/>
            <a:gdLst>
              <a:gd name="T0" fmla="*/ 0 w 515"/>
              <a:gd name="T1" fmla="*/ 48 h 48"/>
              <a:gd name="T2" fmla="*/ 0 w 515"/>
              <a:gd name="T3" fmla="*/ 0 h 48"/>
              <a:gd name="T4" fmla="*/ 515 w 515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5" h="48">
                <a:moveTo>
                  <a:pt x="0" y="48"/>
                </a:moveTo>
                <a:lnTo>
                  <a:pt x="0" y="0"/>
                </a:lnTo>
                <a:lnTo>
                  <a:pt x="51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7" name="Rectangle 85"/>
          <p:cNvSpPr>
            <a:spLocks noChangeArrowheads="1"/>
          </p:cNvSpPr>
          <p:nvPr/>
        </p:nvSpPr>
        <p:spPr bwMode="auto">
          <a:xfrm>
            <a:off x="1957433" y="4830764"/>
            <a:ext cx="27571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u2 </a:t>
            </a:r>
            <a:r>
              <a:rPr lang="en-US" sz="900" i="1" dirty="0" err="1" smtClean="0"/>
              <a:t>Melanoplus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sanguinipes</a:t>
            </a:r>
            <a:r>
              <a:rPr lang="en-US" sz="900" i="1" dirty="0" smtClean="0"/>
              <a:t> </a:t>
            </a:r>
            <a:r>
              <a:rPr lang="en-US" sz="900" dirty="0" err="1" smtClean="0"/>
              <a:t>entomopoxvirus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9631443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8" name="Freeform 86"/>
          <p:cNvSpPr>
            <a:spLocks/>
          </p:cNvSpPr>
          <p:nvPr/>
        </p:nvSpPr>
        <p:spPr bwMode="auto">
          <a:xfrm>
            <a:off x="1017714" y="4811714"/>
            <a:ext cx="936964" cy="76200"/>
          </a:xfrm>
          <a:custGeom>
            <a:avLst/>
            <a:gdLst>
              <a:gd name="T0" fmla="*/ 0 w 680"/>
              <a:gd name="T1" fmla="*/ 0 h 48"/>
              <a:gd name="T2" fmla="*/ 0 w 680"/>
              <a:gd name="T3" fmla="*/ 48 h 48"/>
              <a:gd name="T4" fmla="*/ 680 w 680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0" h="48">
                <a:moveTo>
                  <a:pt x="0" y="0"/>
                </a:moveTo>
                <a:lnTo>
                  <a:pt x="0" y="48"/>
                </a:lnTo>
                <a:lnTo>
                  <a:pt x="680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19" name="Freeform 87"/>
          <p:cNvSpPr>
            <a:spLocks/>
          </p:cNvSpPr>
          <p:nvPr/>
        </p:nvSpPr>
        <p:spPr bwMode="auto">
          <a:xfrm>
            <a:off x="1016336" y="4808539"/>
            <a:ext cx="1378" cy="115888"/>
          </a:xfrm>
          <a:custGeom>
            <a:avLst/>
            <a:gdLst>
              <a:gd name="T0" fmla="*/ 0 w 1"/>
              <a:gd name="T1" fmla="*/ 73 h 73"/>
              <a:gd name="T2" fmla="*/ 0 w 1"/>
              <a:gd name="T3" fmla="*/ 0 h 73"/>
              <a:gd name="T4" fmla="*/ 1 w 1"/>
              <a:gd name="T5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" h="73">
                <a:moveTo>
                  <a:pt x="0" y="73"/>
                </a:moveTo>
                <a:lnTo>
                  <a:pt x="0" y="0"/>
                </a:lnTo>
                <a:lnTo>
                  <a:pt x="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0" name="Rectangle 88"/>
          <p:cNvSpPr>
            <a:spLocks noChangeArrowheads="1"/>
          </p:cNvSpPr>
          <p:nvPr/>
        </p:nvSpPr>
        <p:spPr bwMode="auto">
          <a:xfrm>
            <a:off x="2594018" y="4991101"/>
            <a:ext cx="275716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u2 </a:t>
            </a:r>
            <a:r>
              <a:rPr lang="en-US" sz="900" i="1" dirty="0" err="1" smtClean="0"/>
              <a:t>Melanoplus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sanguinipes</a:t>
            </a:r>
            <a:r>
              <a:rPr lang="en-US" sz="900" i="1" dirty="0" smtClean="0"/>
              <a:t> </a:t>
            </a:r>
            <a:r>
              <a:rPr lang="en-US" sz="900" dirty="0" err="1" smtClean="0"/>
              <a:t>entomopoxvirus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9631449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1" name="Freeform 89"/>
          <p:cNvSpPr>
            <a:spLocks/>
          </p:cNvSpPr>
          <p:nvPr/>
        </p:nvSpPr>
        <p:spPr bwMode="auto">
          <a:xfrm>
            <a:off x="1016336" y="4932364"/>
            <a:ext cx="1574926" cy="115888"/>
          </a:xfrm>
          <a:custGeom>
            <a:avLst/>
            <a:gdLst>
              <a:gd name="T0" fmla="*/ 0 w 1143"/>
              <a:gd name="T1" fmla="*/ 0 h 73"/>
              <a:gd name="T2" fmla="*/ 0 w 1143"/>
              <a:gd name="T3" fmla="*/ 73 h 73"/>
              <a:gd name="T4" fmla="*/ 1143 w 1143"/>
              <a:gd name="T5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43" h="73">
                <a:moveTo>
                  <a:pt x="0" y="0"/>
                </a:moveTo>
                <a:lnTo>
                  <a:pt x="0" y="73"/>
                </a:lnTo>
                <a:lnTo>
                  <a:pt x="1143" y="7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2" name="Freeform 90"/>
          <p:cNvSpPr>
            <a:spLocks/>
          </p:cNvSpPr>
          <p:nvPr/>
        </p:nvSpPr>
        <p:spPr bwMode="auto">
          <a:xfrm>
            <a:off x="334281" y="4927601"/>
            <a:ext cx="682055" cy="177800"/>
          </a:xfrm>
          <a:custGeom>
            <a:avLst/>
            <a:gdLst>
              <a:gd name="T0" fmla="*/ 0 w 495"/>
              <a:gd name="T1" fmla="*/ 112 h 112"/>
              <a:gd name="T2" fmla="*/ 0 w 495"/>
              <a:gd name="T3" fmla="*/ 0 h 112"/>
              <a:gd name="T4" fmla="*/ 495 w 495"/>
              <a:gd name="T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5" h="112">
                <a:moveTo>
                  <a:pt x="0" y="112"/>
                </a:moveTo>
                <a:lnTo>
                  <a:pt x="0" y="0"/>
                </a:lnTo>
                <a:lnTo>
                  <a:pt x="495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223" name="Rectangle 91"/>
          <p:cNvSpPr>
            <a:spLocks noChangeArrowheads="1"/>
          </p:cNvSpPr>
          <p:nvPr/>
        </p:nvSpPr>
        <p:spPr bwMode="auto">
          <a:xfrm>
            <a:off x="2556815" y="5151439"/>
            <a:ext cx="21031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900" i="1" dirty="0" err="1" smtClean="0"/>
              <a:t>Feldmannia</a:t>
            </a:r>
            <a:r>
              <a:rPr lang="en-US" sz="900" i="1" dirty="0" smtClean="0"/>
              <a:t> species </a:t>
            </a:r>
            <a:r>
              <a:rPr lang="en-US" sz="900" dirty="0" smtClean="0"/>
              <a:t>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197322481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6" name="Freeform 92"/>
          <p:cNvSpPr>
            <a:spLocks/>
          </p:cNvSpPr>
          <p:nvPr/>
        </p:nvSpPr>
        <p:spPr bwMode="auto">
          <a:xfrm>
            <a:off x="782095" y="5208589"/>
            <a:ext cx="1771964" cy="77788"/>
          </a:xfrm>
          <a:custGeom>
            <a:avLst/>
            <a:gdLst>
              <a:gd name="T0" fmla="*/ 0 w 1286"/>
              <a:gd name="T1" fmla="*/ 49 h 49"/>
              <a:gd name="T2" fmla="*/ 0 w 1286"/>
              <a:gd name="T3" fmla="*/ 0 h 49"/>
              <a:gd name="T4" fmla="*/ 1286 w 1286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6" h="49">
                <a:moveTo>
                  <a:pt x="0" y="49"/>
                </a:moveTo>
                <a:lnTo>
                  <a:pt x="0" y="0"/>
                </a:lnTo>
                <a:lnTo>
                  <a:pt x="128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97" name="Rectangle 93"/>
          <p:cNvSpPr>
            <a:spLocks noChangeArrowheads="1"/>
          </p:cNvSpPr>
          <p:nvPr/>
        </p:nvSpPr>
        <p:spPr bwMode="auto">
          <a:xfrm>
            <a:off x="2847549" y="5311776"/>
            <a:ext cx="22442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900" i="1" dirty="0" err="1" smtClean="0"/>
              <a:t>Ectocarpus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siliculosus</a:t>
            </a:r>
            <a:r>
              <a:rPr lang="en-US" sz="900" i="1" dirty="0" smtClean="0"/>
              <a:t> </a:t>
            </a:r>
            <a:r>
              <a:rPr lang="en-US" sz="900" dirty="0" smtClean="0"/>
              <a:t>virus 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13242642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8" name="Freeform 94"/>
          <p:cNvSpPr>
            <a:spLocks/>
          </p:cNvSpPr>
          <p:nvPr/>
        </p:nvSpPr>
        <p:spPr bwMode="auto">
          <a:xfrm>
            <a:off x="782095" y="5292726"/>
            <a:ext cx="2061321" cy="76200"/>
          </a:xfrm>
          <a:custGeom>
            <a:avLst/>
            <a:gdLst>
              <a:gd name="T0" fmla="*/ 0 w 1496"/>
              <a:gd name="T1" fmla="*/ 0 h 48"/>
              <a:gd name="T2" fmla="*/ 0 w 1496"/>
              <a:gd name="T3" fmla="*/ 48 h 48"/>
              <a:gd name="T4" fmla="*/ 1496 w 1496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96" h="48">
                <a:moveTo>
                  <a:pt x="0" y="0"/>
                </a:moveTo>
                <a:lnTo>
                  <a:pt x="0" y="48"/>
                </a:lnTo>
                <a:lnTo>
                  <a:pt x="1496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299" name="Freeform 95"/>
          <p:cNvSpPr>
            <a:spLocks/>
          </p:cNvSpPr>
          <p:nvPr/>
        </p:nvSpPr>
        <p:spPr bwMode="auto">
          <a:xfrm>
            <a:off x="334281" y="5111751"/>
            <a:ext cx="447814" cy="177800"/>
          </a:xfrm>
          <a:custGeom>
            <a:avLst/>
            <a:gdLst>
              <a:gd name="T0" fmla="*/ 0 w 325"/>
              <a:gd name="T1" fmla="*/ 0 h 112"/>
              <a:gd name="T2" fmla="*/ 0 w 325"/>
              <a:gd name="T3" fmla="*/ 112 h 112"/>
              <a:gd name="T4" fmla="*/ 325 w 325"/>
              <a:gd name="T5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5" h="112">
                <a:moveTo>
                  <a:pt x="0" y="0"/>
                </a:moveTo>
                <a:lnTo>
                  <a:pt x="0" y="112"/>
                </a:lnTo>
                <a:lnTo>
                  <a:pt x="325" y="112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0" name="Rectangle 96"/>
          <p:cNvSpPr>
            <a:spLocks noChangeArrowheads="1"/>
          </p:cNvSpPr>
          <p:nvPr/>
        </p:nvSpPr>
        <p:spPr bwMode="auto">
          <a:xfrm>
            <a:off x="2632599" y="5472114"/>
            <a:ext cx="19556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u1 </a:t>
            </a:r>
            <a:r>
              <a:rPr lang="en-US" sz="900" i="1" dirty="0" smtClean="0"/>
              <a:t>Nile </a:t>
            </a:r>
            <a:r>
              <a:rPr lang="en-US" sz="900" i="1" dirty="0" err="1" smtClean="0"/>
              <a:t>crocodilepox</a:t>
            </a:r>
            <a:r>
              <a:rPr lang="en-US" sz="900" i="1" dirty="0" smtClean="0"/>
              <a:t> </a:t>
            </a:r>
            <a:r>
              <a:rPr lang="en-US" sz="900" dirty="0" smtClean="0"/>
              <a:t>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115531709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01" name="Freeform 97"/>
          <p:cNvSpPr>
            <a:spLocks/>
          </p:cNvSpPr>
          <p:nvPr/>
        </p:nvSpPr>
        <p:spPr bwMode="auto">
          <a:xfrm>
            <a:off x="574034" y="5530851"/>
            <a:ext cx="2055809" cy="76200"/>
          </a:xfrm>
          <a:custGeom>
            <a:avLst/>
            <a:gdLst>
              <a:gd name="T0" fmla="*/ 0 w 1492"/>
              <a:gd name="T1" fmla="*/ 48 h 48"/>
              <a:gd name="T2" fmla="*/ 0 w 1492"/>
              <a:gd name="T3" fmla="*/ 0 h 48"/>
              <a:gd name="T4" fmla="*/ 1492 w 1492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92" h="48">
                <a:moveTo>
                  <a:pt x="0" y="48"/>
                </a:moveTo>
                <a:lnTo>
                  <a:pt x="0" y="0"/>
                </a:lnTo>
                <a:lnTo>
                  <a:pt x="149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2" name="Rectangle 98"/>
          <p:cNvSpPr>
            <a:spLocks noChangeArrowheads="1"/>
          </p:cNvSpPr>
          <p:nvPr/>
        </p:nvSpPr>
        <p:spPr bwMode="auto">
          <a:xfrm>
            <a:off x="2698737" y="5632451"/>
            <a:ext cx="21480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Cafeteria </a:t>
            </a:r>
            <a:r>
              <a:rPr lang="en-US" sz="900" i="1" dirty="0" err="1" smtClean="0"/>
              <a:t>roenbergensis</a:t>
            </a:r>
            <a:r>
              <a:rPr lang="en-US" sz="900" i="1" dirty="0" smtClean="0"/>
              <a:t> </a:t>
            </a:r>
            <a:r>
              <a:rPr lang="en-US" sz="900" dirty="0" smtClean="0"/>
              <a:t>virus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310831496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03" name="Freeform 99"/>
          <p:cNvSpPr>
            <a:spLocks/>
          </p:cNvSpPr>
          <p:nvPr/>
        </p:nvSpPr>
        <p:spPr bwMode="auto">
          <a:xfrm>
            <a:off x="574034" y="5613401"/>
            <a:ext cx="2121948" cy="77788"/>
          </a:xfrm>
          <a:custGeom>
            <a:avLst/>
            <a:gdLst>
              <a:gd name="T0" fmla="*/ 0 w 1540"/>
              <a:gd name="T1" fmla="*/ 0 h 49"/>
              <a:gd name="T2" fmla="*/ 0 w 1540"/>
              <a:gd name="T3" fmla="*/ 49 h 49"/>
              <a:gd name="T4" fmla="*/ 1540 w 1540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40" h="49">
                <a:moveTo>
                  <a:pt x="0" y="0"/>
                </a:moveTo>
                <a:lnTo>
                  <a:pt x="0" y="49"/>
                </a:lnTo>
                <a:lnTo>
                  <a:pt x="1540" y="4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4" name="Freeform 100"/>
          <p:cNvSpPr>
            <a:spLocks/>
          </p:cNvSpPr>
          <p:nvPr/>
        </p:nvSpPr>
        <p:spPr bwMode="auto">
          <a:xfrm>
            <a:off x="334281" y="5272089"/>
            <a:ext cx="239753" cy="338138"/>
          </a:xfrm>
          <a:custGeom>
            <a:avLst/>
            <a:gdLst>
              <a:gd name="T0" fmla="*/ 0 w 174"/>
              <a:gd name="T1" fmla="*/ 0 h 213"/>
              <a:gd name="T2" fmla="*/ 0 w 174"/>
              <a:gd name="T3" fmla="*/ 213 h 213"/>
              <a:gd name="T4" fmla="*/ 174 w 174"/>
              <a:gd name="T5" fmla="*/ 213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4" h="213">
                <a:moveTo>
                  <a:pt x="0" y="0"/>
                </a:moveTo>
                <a:lnTo>
                  <a:pt x="0" y="213"/>
                </a:lnTo>
                <a:lnTo>
                  <a:pt x="174" y="21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5" name="Line 101"/>
          <p:cNvSpPr>
            <a:spLocks noChangeShapeType="1"/>
          </p:cNvSpPr>
          <p:nvPr/>
        </p:nvSpPr>
        <p:spPr bwMode="auto">
          <a:xfrm>
            <a:off x="334281" y="4927601"/>
            <a:ext cx="0" cy="338138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6" name="Freeform 102"/>
          <p:cNvSpPr>
            <a:spLocks/>
          </p:cNvSpPr>
          <p:nvPr/>
        </p:nvSpPr>
        <p:spPr bwMode="auto">
          <a:xfrm>
            <a:off x="222672" y="5268914"/>
            <a:ext cx="111609" cy="531813"/>
          </a:xfrm>
          <a:custGeom>
            <a:avLst/>
            <a:gdLst>
              <a:gd name="T0" fmla="*/ 0 w 81"/>
              <a:gd name="T1" fmla="*/ 335 h 335"/>
              <a:gd name="T2" fmla="*/ 0 w 81"/>
              <a:gd name="T3" fmla="*/ 0 h 335"/>
              <a:gd name="T4" fmla="*/ 81 w 81"/>
              <a:gd name="T5" fmla="*/ 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" h="335">
                <a:moveTo>
                  <a:pt x="0" y="335"/>
                </a:moveTo>
                <a:lnTo>
                  <a:pt x="0" y="0"/>
                </a:lnTo>
                <a:lnTo>
                  <a:pt x="8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7" name="Rectangle 103"/>
          <p:cNvSpPr>
            <a:spLocks noChangeArrowheads="1"/>
          </p:cNvSpPr>
          <p:nvPr/>
        </p:nvSpPr>
        <p:spPr bwMode="auto">
          <a:xfrm>
            <a:off x="1774174" y="5792789"/>
            <a:ext cx="213520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El </a:t>
            </a:r>
            <a:r>
              <a:rPr lang="en-US" sz="900" i="1" dirty="0" err="1" smtClean="0"/>
              <a:t>Dendroctonus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ponderosae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478254820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08" name="Freeform 104"/>
          <p:cNvSpPr>
            <a:spLocks/>
          </p:cNvSpPr>
          <p:nvPr/>
        </p:nvSpPr>
        <p:spPr bwMode="auto">
          <a:xfrm>
            <a:off x="853745" y="5851526"/>
            <a:ext cx="917674" cy="76200"/>
          </a:xfrm>
          <a:custGeom>
            <a:avLst/>
            <a:gdLst>
              <a:gd name="T0" fmla="*/ 0 w 666"/>
              <a:gd name="T1" fmla="*/ 48 h 48"/>
              <a:gd name="T2" fmla="*/ 0 w 666"/>
              <a:gd name="T3" fmla="*/ 0 h 48"/>
              <a:gd name="T4" fmla="*/ 666 w 666"/>
              <a:gd name="T5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6" h="48">
                <a:moveTo>
                  <a:pt x="0" y="48"/>
                </a:moveTo>
                <a:lnTo>
                  <a:pt x="0" y="0"/>
                </a:lnTo>
                <a:lnTo>
                  <a:pt x="66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09" name="Rectangle 105"/>
          <p:cNvSpPr>
            <a:spLocks noChangeArrowheads="1"/>
          </p:cNvSpPr>
          <p:nvPr/>
        </p:nvSpPr>
        <p:spPr bwMode="auto">
          <a:xfrm>
            <a:off x="2474141" y="5953126"/>
            <a:ext cx="20903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Dictyostelium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purpureum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330796230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0" name="Freeform 106"/>
          <p:cNvSpPr>
            <a:spLocks/>
          </p:cNvSpPr>
          <p:nvPr/>
        </p:nvSpPr>
        <p:spPr bwMode="auto">
          <a:xfrm>
            <a:off x="853745" y="5935664"/>
            <a:ext cx="1617641" cy="76200"/>
          </a:xfrm>
          <a:custGeom>
            <a:avLst/>
            <a:gdLst>
              <a:gd name="T0" fmla="*/ 0 w 1174"/>
              <a:gd name="T1" fmla="*/ 0 h 48"/>
              <a:gd name="T2" fmla="*/ 0 w 1174"/>
              <a:gd name="T3" fmla="*/ 48 h 48"/>
              <a:gd name="T4" fmla="*/ 1174 w 1174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4" h="48">
                <a:moveTo>
                  <a:pt x="0" y="0"/>
                </a:moveTo>
                <a:lnTo>
                  <a:pt x="0" y="48"/>
                </a:lnTo>
                <a:lnTo>
                  <a:pt x="1174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11" name="Freeform 107"/>
          <p:cNvSpPr>
            <a:spLocks/>
          </p:cNvSpPr>
          <p:nvPr/>
        </p:nvSpPr>
        <p:spPr bwMode="auto">
          <a:xfrm>
            <a:off x="462425" y="5930901"/>
            <a:ext cx="391320" cy="406400"/>
          </a:xfrm>
          <a:custGeom>
            <a:avLst/>
            <a:gdLst>
              <a:gd name="T0" fmla="*/ 0 w 284"/>
              <a:gd name="T1" fmla="*/ 256 h 256"/>
              <a:gd name="T2" fmla="*/ 0 w 284"/>
              <a:gd name="T3" fmla="*/ 0 h 256"/>
              <a:gd name="T4" fmla="*/ 284 w 284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4" h="256">
                <a:moveTo>
                  <a:pt x="0" y="256"/>
                </a:moveTo>
                <a:lnTo>
                  <a:pt x="0" y="0"/>
                </a:lnTo>
                <a:lnTo>
                  <a:pt x="28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12" name="Rectangle 108"/>
          <p:cNvSpPr>
            <a:spLocks noChangeArrowheads="1"/>
          </p:cNvSpPr>
          <p:nvPr/>
        </p:nvSpPr>
        <p:spPr bwMode="auto">
          <a:xfrm>
            <a:off x="2139315" y="6113464"/>
            <a:ext cx="262892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b1 </a:t>
            </a:r>
            <a:r>
              <a:rPr lang="en-US" sz="900" i="1" dirty="0" err="1" smtClean="0"/>
              <a:t>Spodoptera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frugiperda</a:t>
            </a:r>
            <a:r>
              <a:rPr lang="en-US" sz="900" i="1" dirty="0" smtClean="0"/>
              <a:t> </a:t>
            </a:r>
            <a:r>
              <a:rPr lang="en-US" sz="900" dirty="0" err="1" smtClean="0"/>
              <a:t>ascovirus</a:t>
            </a:r>
            <a:r>
              <a:rPr lang="en-US" sz="900" dirty="0" smtClean="0"/>
              <a:t> 1a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115298583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3" name="Freeform 109"/>
          <p:cNvSpPr>
            <a:spLocks/>
          </p:cNvSpPr>
          <p:nvPr/>
        </p:nvSpPr>
        <p:spPr bwMode="auto">
          <a:xfrm>
            <a:off x="2038729" y="6172201"/>
            <a:ext cx="97830" cy="77788"/>
          </a:xfrm>
          <a:custGeom>
            <a:avLst/>
            <a:gdLst>
              <a:gd name="T0" fmla="*/ 0 w 71"/>
              <a:gd name="T1" fmla="*/ 49 h 49"/>
              <a:gd name="T2" fmla="*/ 0 w 71"/>
              <a:gd name="T3" fmla="*/ 0 h 49"/>
              <a:gd name="T4" fmla="*/ 71 w 71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" h="49">
                <a:moveTo>
                  <a:pt x="0" y="49"/>
                </a:moveTo>
                <a:lnTo>
                  <a:pt x="0" y="0"/>
                </a:lnTo>
                <a:lnTo>
                  <a:pt x="7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14" name="Rectangle 110"/>
          <p:cNvSpPr>
            <a:spLocks noChangeArrowheads="1"/>
          </p:cNvSpPr>
          <p:nvPr/>
        </p:nvSpPr>
        <p:spPr bwMode="auto">
          <a:xfrm>
            <a:off x="2800701" y="6275389"/>
            <a:ext cx="244297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b1 </a:t>
            </a:r>
            <a:r>
              <a:rPr lang="en-US" sz="900" i="1" dirty="0" err="1" smtClean="0"/>
              <a:t>Heliothis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virescens</a:t>
            </a:r>
            <a:r>
              <a:rPr lang="en-US" sz="900" i="1" dirty="0" smtClean="0"/>
              <a:t> </a:t>
            </a:r>
            <a:r>
              <a:rPr lang="en-US" sz="900" dirty="0" err="1" smtClean="0"/>
              <a:t>ascovirus</a:t>
            </a:r>
            <a:r>
              <a:rPr lang="en-US" sz="900" dirty="0" smtClean="0"/>
              <a:t> 3e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134287324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5" name="Freeform 111"/>
          <p:cNvSpPr>
            <a:spLocks/>
          </p:cNvSpPr>
          <p:nvPr/>
        </p:nvSpPr>
        <p:spPr bwMode="auto">
          <a:xfrm>
            <a:off x="2038729" y="6256339"/>
            <a:ext cx="759216" cy="76200"/>
          </a:xfrm>
          <a:custGeom>
            <a:avLst/>
            <a:gdLst>
              <a:gd name="T0" fmla="*/ 0 w 551"/>
              <a:gd name="T1" fmla="*/ 0 h 48"/>
              <a:gd name="T2" fmla="*/ 0 w 551"/>
              <a:gd name="T3" fmla="*/ 48 h 48"/>
              <a:gd name="T4" fmla="*/ 551 w 551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51" h="48">
                <a:moveTo>
                  <a:pt x="0" y="0"/>
                </a:moveTo>
                <a:lnTo>
                  <a:pt x="0" y="48"/>
                </a:lnTo>
                <a:lnTo>
                  <a:pt x="551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16" name="Freeform 112"/>
          <p:cNvSpPr>
            <a:spLocks/>
          </p:cNvSpPr>
          <p:nvPr/>
        </p:nvSpPr>
        <p:spPr bwMode="auto">
          <a:xfrm>
            <a:off x="969487" y="6253164"/>
            <a:ext cx="1069241" cy="115888"/>
          </a:xfrm>
          <a:custGeom>
            <a:avLst/>
            <a:gdLst>
              <a:gd name="T0" fmla="*/ 0 w 776"/>
              <a:gd name="T1" fmla="*/ 73 h 73"/>
              <a:gd name="T2" fmla="*/ 0 w 776"/>
              <a:gd name="T3" fmla="*/ 0 h 73"/>
              <a:gd name="T4" fmla="*/ 776 w 776"/>
              <a:gd name="T5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6" h="73">
                <a:moveTo>
                  <a:pt x="0" y="73"/>
                </a:moveTo>
                <a:lnTo>
                  <a:pt x="0" y="0"/>
                </a:lnTo>
                <a:lnTo>
                  <a:pt x="776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17" name="Rectangle 113"/>
          <p:cNvSpPr>
            <a:spLocks noChangeArrowheads="1"/>
          </p:cNvSpPr>
          <p:nvPr/>
        </p:nvSpPr>
        <p:spPr bwMode="auto">
          <a:xfrm>
            <a:off x="1170659" y="6435726"/>
            <a:ext cx="2891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l4 </a:t>
            </a:r>
            <a:r>
              <a:rPr lang="en-US" sz="900" dirty="0" smtClean="0"/>
              <a:t>Infectious spleen and kidney necrosis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19881417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18" name="Freeform 114"/>
          <p:cNvSpPr>
            <a:spLocks/>
          </p:cNvSpPr>
          <p:nvPr/>
        </p:nvSpPr>
        <p:spPr bwMode="auto">
          <a:xfrm>
            <a:off x="969487" y="6376989"/>
            <a:ext cx="198416" cy="115888"/>
          </a:xfrm>
          <a:custGeom>
            <a:avLst/>
            <a:gdLst>
              <a:gd name="T0" fmla="*/ 0 w 144"/>
              <a:gd name="T1" fmla="*/ 0 h 73"/>
              <a:gd name="T2" fmla="*/ 0 w 144"/>
              <a:gd name="T3" fmla="*/ 73 h 73"/>
              <a:gd name="T4" fmla="*/ 144 w 144"/>
              <a:gd name="T5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4" h="73">
                <a:moveTo>
                  <a:pt x="0" y="0"/>
                </a:moveTo>
                <a:lnTo>
                  <a:pt x="0" y="73"/>
                </a:lnTo>
                <a:lnTo>
                  <a:pt x="144" y="7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19" name="Freeform 115"/>
          <p:cNvSpPr>
            <a:spLocks/>
          </p:cNvSpPr>
          <p:nvPr/>
        </p:nvSpPr>
        <p:spPr bwMode="auto">
          <a:xfrm>
            <a:off x="625015" y="6373814"/>
            <a:ext cx="344472" cy="376238"/>
          </a:xfrm>
          <a:custGeom>
            <a:avLst/>
            <a:gdLst>
              <a:gd name="T0" fmla="*/ 0 w 250"/>
              <a:gd name="T1" fmla="*/ 237 h 237"/>
              <a:gd name="T2" fmla="*/ 0 w 250"/>
              <a:gd name="T3" fmla="*/ 0 h 237"/>
              <a:gd name="T4" fmla="*/ 250 w 250"/>
              <a:gd name="T5" fmla="*/ 0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0" h="237">
                <a:moveTo>
                  <a:pt x="0" y="237"/>
                </a:moveTo>
                <a:lnTo>
                  <a:pt x="0" y="0"/>
                </a:lnTo>
                <a:lnTo>
                  <a:pt x="25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20" name="Rectangle 116"/>
          <p:cNvSpPr>
            <a:spLocks noChangeArrowheads="1"/>
          </p:cNvSpPr>
          <p:nvPr/>
        </p:nvSpPr>
        <p:spPr bwMode="auto">
          <a:xfrm>
            <a:off x="2904043" y="6596064"/>
            <a:ext cx="256480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Ea </a:t>
            </a:r>
            <a:r>
              <a:rPr lang="en-US" sz="900" i="1" dirty="0" err="1" smtClean="0"/>
              <a:t>Acanthamoeba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castellanii</a:t>
            </a:r>
            <a:r>
              <a:rPr lang="en-US" sz="900" i="1" dirty="0" smtClean="0"/>
              <a:t> </a:t>
            </a:r>
            <a:r>
              <a:rPr lang="en-US" sz="900" dirty="0" smtClean="0"/>
              <a:t>str. Neff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470510888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21" name="Freeform 117"/>
          <p:cNvSpPr>
            <a:spLocks/>
          </p:cNvSpPr>
          <p:nvPr/>
        </p:nvSpPr>
        <p:spPr bwMode="auto">
          <a:xfrm>
            <a:off x="1838935" y="6653214"/>
            <a:ext cx="1062352" cy="77788"/>
          </a:xfrm>
          <a:custGeom>
            <a:avLst/>
            <a:gdLst>
              <a:gd name="T0" fmla="*/ 0 w 771"/>
              <a:gd name="T1" fmla="*/ 49 h 49"/>
              <a:gd name="T2" fmla="*/ 0 w 771"/>
              <a:gd name="T3" fmla="*/ 0 h 49"/>
              <a:gd name="T4" fmla="*/ 771 w 771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71" h="49">
                <a:moveTo>
                  <a:pt x="0" y="49"/>
                </a:moveTo>
                <a:lnTo>
                  <a:pt x="0" y="0"/>
                </a:lnTo>
                <a:lnTo>
                  <a:pt x="771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22" name="Rectangle 118"/>
          <p:cNvSpPr>
            <a:spLocks noChangeArrowheads="1"/>
          </p:cNvSpPr>
          <p:nvPr/>
        </p:nvSpPr>
        <p:spPr bwMode="auto">
          <a:xfrm>
            <a:off x="2924711" y="6756401"/>
            <a:ext cx="159017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E9 </a:t>
            </a:r>
            <a:r>
              <a:rPr lang="en-US" sz="900" i="1" dirty="0" err="1" smtClean="0"/>
              <a:t>Cicer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arietinum</a:t>
            </a:r>
            <a:r>
              <a:rPr lang="en-US" sz="900" i="1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502113145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23" name="Freeform 119"/>
          <p:cNvSpPr>
            <a:spLocks/>
          </p:cNvSpPr>
          <p:nvPr/>
        </p:nvSpPr>
        <p:spPr bwMode="auto">
          <a:xfrm>
            <a:off x="1838935" y="6737351"/>
            <a:ext cx="1083020" cy="77788"/>
          </a:xfrm>
          <a:custGeom>
            <a:avLst/>
            <a:gdLst>
              <a:gd name="T0" fmla="*/ 0 w 786"/>
              <a:gd name="T1" fmla="*/ 0 h 49"/>
              <a:gd name="T2" fmla="*/ 0 w 786"/>
              <a:gd name="T3" fmla="*/ 49 h 49"/>
              <a:gd name="T4" fmla="*/ 786 w 786"/>
              <a:gd name="T5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6" h="49">
                <a:moveTo>
                  <a:pt x="0" y="0"/>
                </a:moveTo>
                <a:lnTo>
                  <a:pt x="0" y="49"/>
                </a:lnTo>
                <a:lnTo>
                  <a:pt x="786" y="49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24" name="Freeform 120"/>
          <p:cNvSpPr>
            <a:spLocks/>
          </p:cNvSpPr>
          <p:nvPr/>
        </p:nvSpPr>
        <p:spPr bwMode="auto">
          <a:xfrm>
            <a:off x="691154" y="6734176"/>
            <a:ext cx="1147781" cy="396875"/>
          </a:xfrm>
          <a:custGeom>
            <a:avLst/>
            <a:gdLst>
              <a:gd name="T0" fmla="*/ 0 w 833"/>
              <a:gd name="T1" fmla="*/ 250 h 250"/>
              <a:gd name="T2" fmla="*/ 0 w 833"/>
              <a:gd name="T3" fmla="*/ 0 h 250"/>
              <a:gd name="T4" fmla="*/ 833 w 833"/>
              <a:gd name="T5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3" h="250">
                <a:moveTo>
                  <a:pt x="0" y="250"/>
                </a:moveTo>
                <a:lnTo>
                  <a:pt x="0" y="0"/>
                </a:lnTo>
                <a:lnTo>
                  <a:pt x="833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25" name="Rectangle 121"/>
          <p:cNvSpPr>
            <a:spLocks noChangeArrowheads="1"/>
          </p:cNvSpPr>
          <p:nvPr/>
        </p:nvSpPr>
        <p:spPr bwMode="auto">
          <a:xfrm>
            <a:off x="2114513" y="6937376"/>
            <a:ext cx="812954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Chordopoxviridae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26" name="Freeform 122"/>
          <p:cNvSpPr>
            <a:spLocks/>
          </p:cNvSpPr>
          <p:nvPr/>
        </p:nvSpPr>
        <p:spPr bwMode="auto">
          <a:xfrm>
            <a:off x="1334628" y="6954839"/>
            <a:ext cx="777129" cy="53975"/>
          </a:xfrm>
          <a:custGeom>
            <a:avLst/>
            <a:gdLst>
              <a:gd name="T0" fmla="*/ 0 w 564"/>
              <a:gd name="T1" fmla="*/ 18 h 34"/>
              <a:gd name="T2" fmla="*/ 0 w 564"/>
              <a:gd name="T3" fmla="*/ 16 h 34"/>
              <a:gd name="T4" fmla="*/ 564 w 564"/>
              <a:gd name="T5" fmla="*/ 0 h 34"/>
              <a:gd name="T6" fmla="*/ 564 w 564"/>
              <a:gd name="T7" fmla="*/ 34 h 34"/>
              <a:gd name="T8" fmla="*/ 0 w 564"/>
              <a:gd name="T9" fmla="*/ 18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4" h="34">
                <a:moveTo>
                  <a:pt x="0" y="18"/>
                </a:moveTo>
                <a:lnTo>
                  <a:pt x="0" y="16"/>
                </a:lnTo>
                <a:lnTo>
                  <a:pt x="564" y="0"/>
                </a:lnTo>
                <a:lnTo>
                  <a:pt x="564" y="34"/>
                </a:lnTo>
                <a:lnTo>
                  <a:pt x="0" y="18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27" name="Line 123"/>
          <p:cNvSpPr>
            <a:spLocks noChangeShapeType="1"/>
          </p:cNvSpPr>
          <p:nvPr/>
        </p:nvSpPr>
        <p:spPr bwMode="auto">
          <a:xfrm>
            <a:off x="819298" y="6981826"/>
            <a:ext cx="512574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28" name="Rectangle 124"/>
          <p:cNvSpPr>
            <a:spLocks noChangeArrowheads="1"/>
          </p:cNvSpPr>
          <p:nvPr/>
        </p:nvSpPr>
        <p:spPr bwMode="auto">
          <a:xfrm>
            <a:off x="4050446" y="7112001"/>
            <a:ext cx="534621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29" name="Freeform 125"/>
          <p:cNvSpPr>
            <a:spLocks/>
          </p:cNvSpPr>
          <p:nvPr/>
        </p:nvSpPr>
        <p:spPr bwMode="auto">
          <a:xfrm>
            <a:off x="3726642" y="7121526"/>
            <a:ext cx="319670" cy="68263"/>
          </a:xfrm>
          <a:custGeom>
            <a:avLst/>
            <a:gdLst>
              <a:gd name="T0" fmla="*/ 0 w 232"/>
              <a:gd name="T1" fmla="*/ 23 h 43"/>
              <a:gd name="T2" fmla="*/ 0 w 232"/>
              <a:gd name="T3" fmla="*/ 20 h 43"/>
              <a:gd name="T4" fmla="*/ 232 w 232"/>
              <a:gd name="T5" fmla="*/ 0 h 43"/>
              <a:gd name="T6" fmla="*/ 232 w 232"/>
              <a:gd name="T7" fmla="*/ 43 h 43"/>
              <a:gd name="T8" fmla="*/ 0 w 232"/>
              <a:gd name="T9" fmla="*/ 2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2" h="43">
                <a:moveTo>
                  <a:pt x="0" y="23"/>
                </a:moveTo>
                <a:lnTo>
                  <a:pt x="0" y="20"/>
                </a:lnTo>
                <a:lnTo>
                  <a:pt x="232" y="0"/>
                </a:lnTo>
                <a:lnTo>
                  <a:pt x="232" y="43"/>
                </a:lnTo>
                <a:lnTo>
                  <a:pt x="0" y="23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0" name="Line 126"/>
          <p:cNvSpPr>
            <a:spLocks noChangeShapeType="1"/>
          </p:cNvSpPr>
          <p:nvPr/>
        </p:nvSpPr>
        <p:spPr bwMode="auto">
          <a:xfrm>
            <a:off x="2215098" y="7154864"/>
            <a:ext cx="1508788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1" name="Rectangle 127"/>
          <p:cNvSpPr>
            <a:spLocks noChangeArrowheads="1"/>
          </p:cNvSpPr>
          <p:nvPr/>
        </p:nvSpPr>
        <p:spPr bwMode="auto">
          <a:xfrm>
            <a:off x="3124505" y="7264401"/>
            <a:ext cx="2891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l4 </a:t>
            </a:r>
            <a:r>
              <a:rPr lang="en-US" sz="900" dirty="0" smtClean="0"/>
              <a:t>Infectious spleen and kidney necrosis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19881525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32" name="Freeform 128"/>
          <p:cNvSpPr>
            <a:spLocks/>
          </p:cNvSpPr>
          <p:nvPr/>
        </p:nvSpPr>
        <p:spPr bwMode="auto">
          <a:xfrm>
            <a:off x="2212343" y="7242176"/>
            <a:ext cx="909406" cy="80963"/>
          </a:xfrm>
          <a:custGeom>
            <a:avLst/>
            <a:gdLst>
              <a:gd name="T0" fmla="*/ 0 w 660"/>
              <a:gd name="T1" fmla="*/ 0 h 51"/>
              <a:gd name="T2" fmla="*/ 0 w 660"/>
              <a:gd name="T3" fmla="*/ 51 h 51"/>
              <a:gd name="T4" fmla="*/ 660 w 660"/>
              <a:gd name="T5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0" h="51">
                <a:moveTo>
                  <a:pt x="0" y="0"/>
                </a:moveTo>
                <a:lnTo>
                  <a:pt x="0" y="51"/>
                </a:lnTo>
                <a:lnTo>
                  <a:pt x="660" y="5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3" name="Line 129"/>
          <p:cNvSpPr>
            <a:spLocks noChangeShapeType="1"/>
          </p:cNvSpPr>
          <p:nvPr/>
        </p:nvSpPr>
        <p:spPr bwMode="auto">
          <a:xfrm>
            <a:off x="2212343" y="7154864"/>
            <a:ext cx="0" cy="80963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4" name="Freeform 130"/>
          <p:cNvSpPr>
            <a:spLocks/>
          </p:cNvSpPr>
          <p:nvPr/>
        </p:nvSpPr>
        <p:spPr bwMode="auto">
          <a:xfrm>
            <a:off x="1972590" y="7239001"/>
            <a:ext cx="239753" cy="119063"/>
          </a:xfrm>
          <a:custGeom>
            <a:avLst/>
            <a:gdLst>
              <a:gd name="T0" fmla="*/ 0 w 174"/>
              <a:gd name="T1" fmla="*/ 75 h 75"/>
              <a:gd name="T2" fmla="*/ 0 w 174"/>
              <a:gd name="T3" fmla="*/ 0 h 75"/>
              <a:gd name="T4" fmla="*/ 174 w 174"/>
              <a:gd name="T5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4" h="75">
                <a:moveTo>
                  <a:pt x="0" y="75"/>
                </a:moveTo>
                <a:lnTo>
                  <a:pt x="0" y="0"/>
                </a:lnTo>
                <a:lnTo>
                  <a:pt x="174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5" name="Rectangle 131"/>
          <p:cNvSpPr>
            <a:spLocks noChangeArrowheads="1"/>
          </p:cNvSpPr>
          <p:nvPr/>
        </p:nvSpPr>
        <p:spPr bwMode="auto">
          <a:xfrm>
            <a:off x="3006006" y="7424739"/>
            <a:ext cx="2891817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l4 </a:t>
            </a:r>
            <a:r>
              <a:rPr lang="en-US" sz="900" dirty="0" smtClean="0"/>
              <a:t>Infectious spleen and kidney necrosis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19881504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36" name="Freeform 132"/>
          <p:cNvSpPr>
            <a:spLocks/>
          </p:cNvSpPr>
          <p:nvPr/>
        </p:nvSpPr>
        <p:spPr bwMode="auto">
          <a:xfrm>
            <a:off x="1972590" y="7364414"/>
            <a:ext cx="1030660" cy="119063"/>
          </a:xfrm>
          <a:custGeom>
            <a:avLst/>
            <a:gdLst>
              <a:gd name="T0" fmla="*/ 0 w 748"/>
              <a:gd name="T1" fmla="*/ 0 h 75"/>
              <a:gd name="T2" fmla="*/ 0 w 748"/>
              <a:gd name="T3" fmla="*/ 75 h 75"/>
              <a:gd name="T4" fmla="*/ 748 w 748"/>
              <a:gd name="T5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8" h="75">
                <a:moveTo>
                  <a:pt x="0" y="0"/>
                </a:moveTo>
                <a:lnTo>
                  <a:pt x="0" y="75"/>
                </a:lnTo>
                <a:lnTo>
                  <a:pt x="748" y="75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7" name="Freeform 133"/>
          <p:cNvSpPr>
            <a:spLocks/>
          </p:cNvSpPr>
          <p:nvPr/>
        </p:nvSpPr>
        <p:spPr bwMode="auto">
          <a:xfrm>
            <a:off x="1107276" y="7361239"/>
            <a:ext cx="865314" cy="177800"/>
          </a:xfrm>
          <a:custGeom>
            <a:avLst/>
            <a:gdLst>
              <a:gd name="T0" fmla="*/ 0 w 628"/>
              <a:gd name="T1" fmla="*/ 112 h 112"/>
              <a:gd name="T2" fmla="*/ 0 w 628"/>
              <a:gd name="T3" fmla="*/ 0 h 112"/>
              <a:gd name="T4" fmla="*/ 628 w 628"/>
              <a:gd name="T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8" h="112">
                <a:moveTo>
                  <a:pt x="0" y="112"/>
                </a:moveTo>
                <a:lnTo>
                  <a:pt x="0" y="0"/>
                </a:lnTo>
                <a:lnTo>
                  <a:pt x="62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38" name="Rectangle 134"/>
          <p:cNvSpPr>
            <a:spLocks noChangeArrowheads="1"/>
          </p:cNvSpPr>
          <p:nvPr/>
        </p:nvSpPr>
        <p:spPr bwMode="auto">
          <a:xfrm>
            <a:off x="1896806" y="7585076"/>
            <a:ext cx="818466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u1 Fowvi9634820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39" name="Freeform 135"/>
          <p:cNvSpPr>
            <a:spLocks/>
          </p:cNvSpPr>
          <p:nvPr/>
        </p:nvSpPr>
        <p:spPr bwMode="auto">
          <a:xfrm>
            <a:off x="1301559" y="7643814"/>
            <a:ext cx="592492" cy="77788"/>
          </a:xfrm>
          <a:custGeom>
            <a:avLst/>
            <a:gdLst>
              <a:gd name="T0" fmla="*/ 0 w 430"/>
              <a:gd name="T1" fmla="*/ 49 h 49"/>
              <a:gd name="T2" fmla="*/ 0 w 430"/>
              <a:gd name="T3" fmla="*/ 0 h 49"/>
              <a:gd name="T4" fmla="*/ 430 w 430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0" h="49">
                <a:moveTo>
                  <a:pt x="0" y="49"/>
                </a:moveTo>
                <a:lnTo>
                  <a:pt x="0" y="0"/>
                </a:lnTo>
                <a:lnTo>
                  <a:pt x="430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0" name="Rectangle 136"/>
          <p:cNvSpPr>
            <a:spLocks noChangeArrowheads="1"/>
          </p:cNvSpPr>
          <p:nvPr/>
        </p:nvSpPr>
        <p:spPr bwMode="auto">
          <a:xfrm>
            <a:off x="1847202" y="7747001"/>
            <a:ext cx="89562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u1_Canvi40556135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41" name="Freeform 137"/>
          <p:cNvSpPr>
            <a:spLocks/>
          </p:cNvSpPr>
          <p:nvPr/>
        </p:nvSpPr>
        <p:spPr bwMode="auto">
          <a:xfrm>
            <a:off x="1301559" y="7727951"/>
            <a:ext cx="542888" cy="76200"/>
          </a:xfrm>
          <a:custGeom>
            <a:avLst/>
            <a:gdLst>
              <a:gd name="T0" fmla="*/ 0 w 394"/>
              <a:gd name="T1" fmla="*/ 0 h 48"/>
              <a:gd name="T2" fmla="*/ 0 w 394"/>
              <a:gd name="T3" fmla="*/ 48 h 48"/>
              <a:gd name="T4" fmla="*/ 394 w 394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4" h="48">
                <a:moveTo>
                  <a:pt x="0" y="0"/>
                </a:moveTo>
                <a:lnTo>
                  <a:pt x="0" y="48"/>
                </a:lnTo>
                <a:lnTo>
                  <a:pt x="394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2" name="Freeform 138"/>
          <p:cNvSpPr>
            <a:spLocks/>
          </p:cNvSpPr>
          <p:nvPr/>
        </p:nvSpPr>
        <p:spPr bwMode="auto">
          <a:xfrm>
            <a:off x="1107276" y="7545389"/>
            <a:ext cx="194282" cy="179388"/>
          </a:xfrm>
          <a:custGeom>
            <a:avLst/>
            <a:gdLst>
              <a:gd name="T0" fmla="*/ 0 w 141"/>
              <a:gd name="T1" fmla="*/ 0 h 113"/>
              <a:gd name="T2" fmla="*/ 0 w 141"/>
              <a:gd name="T3" fmla="*/ 113 h 113"/>
              <a:gd name="T4" fmla="*/ 141 w 141"/>
              <a:gd name="T5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1" h="113">
                <a:moveTo>
                  <a:pt x="0" y="0"/>
                </a:moveTo>
                <a:lnTo>
                  <a:pt x="0" y="113"/>
                </a:lnTo>
                <a:lnTo>
                  <a:pt x="141" y="113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3" name="Freeform 139"/>
          <p:cNvSpPr>
            <a:spLocks/>
          </p:cNvSpPr>
          <p:nvPr/>
        </p:nvSpPr>
        <p:spPr bwMode="auto">
          <a:xfrm>
            <a:off x="999801" y="7542214"/>
            <a:ext cx="107475" cy="247650"/>
          </a:xfrm>
          <a:custGeom>
            <a:avLst/>
            <a:gdLst>
              <a:gd name="T0" fmla="*/ 0 w 78"/>
              <a:gd name="T1" fmla="*/ 156 h 156"/>
              <a:gd name="T2" fmla="*/ 0 w 78"/>
              <a:gd name="T3" fmla="*/ 0 h 156"/>
              <a:gd name="T4" fmla="*/ 78 w 78"/>
              <a:gd name="T5" fmla="*/ 0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8" h="156">
                <a:moveTo>
                  <a:pt x="0" y="156"/>
                </a:moveTo>
                <a:lnTo>
                  <a:pt x="0" y="0"/>
                </a:lnTo>
                <a:lnTo>
                  <a:pt x="78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4" name="Rectangle 140"/>
          <p:cNvSpPr>
            <a:spLocks noChangeArrowheads="1"/>
          </p:cNvSpPr>
          <p:nvPr/>
        </p:nvSpPr>
        <p:spPr bwMode="auto">
          <a:xfrm>
            <a:off x="1579892" y="7907339"/>
            <a:ext cx="895627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u1_Canvi40556143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45" name="Freeform 141"/>
          <p:cNvSpPr>
            <a:spLocks/>
          </p:cNvSpPr>
          <p:nvPr/>
        </p:nvSpPr>
        <p:spPr bwMode="auto">
          <a:xfrm>
            <a:off x="1567491" y="7964489"/>
            <a:ext cx="9645" cy="77788"/>
          </a:xfrm>
          <a:custGeom>
            <a:avLst/>
            <a:gdLst>
              <a:gd name="T0" fmla="*/ 0 w 7"/>
              <a:gd name="T1" fmla="*/ 49 h 49"/>
              <a:gd name="T2" fmla="*/ 0 w 7"/>
              <a:gd name="T3" fmla="*/ 0 h 49"/>
              <a:gd name="T4" fmla="*/ 7 w 7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49">
                <a:moveTo>
                  <a:pt x="0" y="49"/>
                </a:moveTo>
                <a:lnTo>
                  <a:pt x="0" y="0"/>
                </a:lnTo>
                <a:lnTo>
                  <a:pt x="7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6" name="Rectangle 142"/>
          <p:cNvSpPr>
            <a:spLocks noChangeArrowheads="1"/>
          </p:cNvSpPr>
          <p:nvPr/>
        </p:nvSpPr>
        <p:spPr bwMode="auto">
          <a:xfrm>
            <a:off x="1639141" y="8067676"/>
            <a:ext cx="86807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u1 Canvi40556143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347" name="Freeform 143"/>
          <p:cNvSpPr>
            <a:spLocks/>
          </p:cNvSpPr>
          <p:nvPr/>
        </p:nvSpPr>
        <p:spPr bwMode="auto">
          <a:xfrm>
            <a:off x="1567491" y="8048626"/>
            <a:ext cx="68894" cy="76200"/>
          </a:xfrm>
          <a:custGeom>
            <a:avLst/>
            <a:gdLst>
              <a:gd name="T0" fmla="*/ 0 w 50"/>
              <a:gd name="T1" fmla="*/ 0 h 48"/>
              <a:gd name="T2" fmla="*/ 0 w 50"/>
              <a:gd name="T3" fmla="*/ 48 h 48"/>
              <a:gd name="T4" fmla="*/ 50 w 50"/>
              <a:gd name="T5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" h="48">
                <a:moveTo>
                  <a:pt x="0" y="0"/>
                </a:moveTo>
                <a:lnTo>
                  <a:pt x="0" y="48"/>
                </a:lnTo>
                <a:lnTo>
                  <a:pt x="50" y="4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8" name="Freeform 144"/>
          <p:cNvSpPr>
            <a:spLocks/>
          </p:cNvSpPr>
          <p:nvPr/>
        </p:nvSpPr>
        <p:spPr bwMode="auto">
          <a:xfrm>
            <a:off x="999801" y="7796214"/>
            <a:ext cx="567690" cy="249238"/>
          </a:xfrm>
          <a:custGeom>
            <a:avLst/>
            <a:gdLst>
              <a:gd name="T0" fmla="*/ 0 w 412"/>
              <a:gd name="T1" fmla="*/ 0 h 157"/>
              <a:gd name="T2" fmla="*/ 0 w 412"/>
              <a:gd name="T3" fmla="*/ 157 h 157"/>
              <a:gd name="T4" fmla="*/ 412 w 412"/>
              <a:gd name="T5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2" h="157">
                <a:moveTo>
                  <a:pt x="0" y="0"/>
                </a:moveTo>
                <a:lnTo>
                  <a:pt x="0" y="157"/>
                </a:lnTo>
                <a:lnTo>
                  <a:pt x="412" y="15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49" name="Freeform 145"/>
          <p:cNvSpPr>
            <a:spLocks/>
          </p:cNvSpPr>
          <p:nvPr/>
        </p:nvSpPr>
        <p:spPr bwMode="auto">
          <a:xfrm>
            <a:off x="914372" y="7793039"/>
            <a:ext cx="85429" cy="292100"/>
          </a:xfrm>
          <a:custGeom>
            <a:avLst/>
            <a:gdLst>
              <a:gd name="T0" fmla="*/ 0 w 62"/>
              <a:gd name="T1" fmla="*/ 184 h 184"/>
              <a:gd name="T2" fmla="*/ 0 w 62"/>
              <a:gd name="T3" fmla="*/ 0 h 184"/>
              <a:gd name="T4" fmla="*/ 62 w 62"/>
              <a:gd name="T5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" h="184">
                <a:moveTo>
                  <a:pt x="0" y="184"/>
                </a:moveTo>
                <a:lnTo>
                  <a:pt x="0" y="0"/>
                </a:lnTo>
                <a:lnTo>
                  <a:pt x="62" y="0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0" name="Rectangle 146"/>
          <p:cNvSpPr>
            <a:spLocks noChangeArrowheads="1"/>
          </p:cNvSpPr>
          <p:nvPr/>
        </p:nvSpPr>
        <p:spPr bwMode="auto">
          <a:xfrm>
            <a:off x="1924364" y="8342314"/>
            <a:ext cx="529109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51" name="Freeform 147"/>
          <p:cNvSpPr>
            <a:spLocks/>
          </p:cNvSpPr>
          <p:nvPr/>
        </p:nvSpPr>
        <p:spPr bwMode="auto">
          <a:xfrm>
            <a:off x="1052161" y="8212139"/>
            <a:ext cx="869448" cy="347663"/>
          </a:xfrm>
          <a:custGeom>
            <a:avLst/>
            <a:gdLst>
              <a:gd name="T0" fmla="*/ 0 w 631"/>
              <a:gd name="T1" fmla="*/ 111 h 219"/>
              <a:gd name="T2" fmla="*/ 0 w 631"/>
              <a:gd name="T3" fmla="*/ 109 h 219"/>
              <a:gd name="T4" fmla="*/ 631 w 631"/>
              <a:gd name="T5" fmla="*/ 0 h 219"/>
              <a:gd name="T6" fmla="*/ 631 w 631"/>
              <a:gd name="T7" fmla="*/ 219 h 219"/>
              <a:gd name="T8" fmla="*/ 0 w 631"/>
              <a:gd name="T9" fmla="*/ 11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1" h="219">
                <a:moveTo>
                  <a:pt x="0" y="111"/>
                </a:moveTo>
                <a:lnTo>
                  <a:pt x="0" y="109"/>
                </a:lnTo>
                <a:lnTo>
                  <a:pt x="631" y="0"/>
                </a:lnTo>
                <a:lnTo>
                  <a:pt x="631" y="219"/>
                </a:lnTo>
                <a:lnTo>
                  <a:pt x="0" y="11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2" name="Line 148"/>
          <p:cNvSpPr>
            <a:spLocks noChangeShapeType="1"/>
          </p:cNvSpPr>
          <p:nvPr/>
        </p:nvSpPr>
        <p:spPr bwMode="auto">
          <a:xfrm>
            <a:off x="917128" y="8386764"/>
            <a:ext cx="132277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3" name="Line 149"/>
          <p:cNvSpPr>
            <a:spLocks noChangeShapeType="1"/>
          </p:cNvSpPr>
          <p:nvPr/>
        </p:nvSpPr>
        <p:spPr bwMode="auto">
          <a:xfrm>
            <a:off x="914372" y="8091489"/>
            <a:ext cx="0" cy="295275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4" name="Freeform 150"/>
          <p:cNvSpPr>
            <a:spLocks/>
          </p:cNvSpPr>
          <p:nvPr/>
        </p:nvSpPr>
        <p:spPr bwMode="auto">
          <a:xfrm>
            <a:off x="816542" y="7539039"/>
            <a:ext cx="97830" cy="549275"/>
          </a:xfrm>
          <a:custGeom>
            <a:avLst/>
            <a:gdLst>
              <a:gd name="T0" fmla="*/ 0 w 71"/>
              <a:gd name="T1" fmla="*/ 0 h 346"/>
              <a:gd name="T2" fmla="*/ 0 w 71"/>
              <a:gd name="T3" fmla="*/ 346 h 346"/>
              <a:gd name="T4" fmla="*/ 71 w 71"/>
              <a:gd name="T5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1" h="346">
                <a:moveTo>
                  <a:pt x="0" y="0"/>
                </a:moveTo>
                <a:lnTo>
                  <a:pt x="0" y="346"/>
                </a:lnTo>
                <a:lnTo>
                  <a:pt x="71" y="34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5" name="Line 151"/>
          <p:cNvSpPr>
            <a:spLocks noChangeShapeType="1"/>
          </p:cNvSpPr>
          <p:nvPr/>
        </p:nvSpPr>
        <p:spPr bwMode="auto">
          <a:xfrm>
            <a:off x="816542" y="6981826"/>
            <a:ext cx="0" cy="549275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6" name="Freeform 152"/>
          <p:cNvSpPr>
            <a:spLocks/>
          </p:cNvSpPr>
          <p:nvPr/>
        </p:nvSpPr>
        <p:spPr bwMode="auto">
          <a:xfrm>
            <a:off x="691154" y="7137401"/>
            <a:ext cx="125388" cy="398463"/>
          </a:xfrm>
          <a:custGeom>
            <a:avLst/>
            <a:gdLst>
              <a:gd name="T0" fmla="*/ 0 w 91"/>
              <a:gd name="T1" fmla="*/ 0 h 251"/>
              <a:gd name="T2" fmla="*/ 0 w 91"/>
              <a:gd name="T3" fmla="*/ 251 h 251"/>
              <a:gd name="T4" fmla="*/ 91 w 91"/>
              <a:gd name="T5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1" h="251">
                <a:moveTo>
                  <a:pt x="0" y="0"/>
                </a:moveTo>
                <a:lnTo>
                  <a:pt x="0" y="251"/>
                </a:lnTo>
                <a:lnTo>
                  <a:pt x="91" y="251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7" name="Freeform 153"/>
          <p:cNvSpPr>
            <a:spLocks/>
          </p:cNvSpPr>
          <p:nvPr/>
        </p:nvSpPr>
        <p:spPr bwMode="auto">
          <a:xfrm>
            <a:off x="625015" y="6756401"/>
            <a:ext cx="66139" cy="377825"/>
          </a:xfrm>
          <a:custGeom>
            <a:avLst/>
            <a:gdLst>
              <a:gd name="T0" fmla="*/ 0 w 48"/>
              <a:gd name="T1" fmla="*/ 0 h 238"/>
              <a:gd name="T2" fmla="*/ 0 w 48"/>
              <a:gd name="T3" fmla="*/ 238 h 238"/>
              <a:gd name="T4" fmla="*/ 48 w 48"/>
              <a:gd name="T5" fmla="*/ 23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238">
                <a:moveTo>
                  <a:pt x="0" y="0"/>
                </a:moveTo>
                <a:lnTo>
                  <a:pt x="0" y="238"/>
                </a:lnTo>
                <a:lnTo>
                  <a:pt x="48" y="238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8" name="Freeform 154"/>
          <p:cNvSpPr>
            <a:spLocks/>
          </p:cNvSpPr>
          <p:nvPr/>
        </p:nvSpPr>
        <p:spPr bwMode="auto">
          <a:xfrm>
            <a:off x="462425" y="6345239"/>
            <a:ext cx="162591" cy="407988"/>
          </a:xfrm>
          <a:custGeom>
            <a:avLst/>
            <a:gdLst>
              <a:gd name="T0" fmla="*/ 0 w 118"/>
              <a:gd name="T1" fmla="*/ 0 h 257"/>
              <a:gd name="T2" fmla="*/ 0 w 118"/>
              <a:gd name="T3" fmla="*/ 257 h 257"/>
              <a:gd name="T4" fmla="*/ 118 w 118"/>
              <a:gd name="T5" fmla="*/ 257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8" h="257">
                <a:moveTo>
                  <a:pt x="0" y="0"/>
                </a:moveTo>
                <a:lnTo>
                  <a:pt x="0" y="257"/>
                </a:lnTo>
                <a:lnTo>
                  <a:pt x="118" y="257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59" name="Freeform 155"/>
          <p:cNvSpPr>
            <a:spLocks/>
          </p:cNvSpPr>
          <p:nvPr/>
        </p:nvSpPr>
        <p:spPr bwMode="auto">
          <a:xfrm>
            <a:off x="222672" y="5807076"/>
            <a:ext cx="239753" cy="533400"/>
          </a:xfrm>
          <a:custGeom>
            <a:avLst/>
            <a:gdLst>
              <a:gd name="T0" fmla="*/ 0 w 174"/>
              <a:gd name="T1" fmla="*/ 0 h 336"/>
              <a:gd name="T2" fmla="*/ 0 w 174"/>
              <a:gd name="T3" fmla="*/ 336 h 336"/>
              <a:gd name="T4" fmla="*/ 174 w 174"/>
              <a:gd name="T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4" h="336">
                <a:moveTo>
                  <a:pt x="0" y="0"/>
                </a:moveTo>
                <a:lnTo>
                  <a:pt x="0" y="336"/>
                </a:lnTo>
                <a:lnTo>
                  <a:pt x="174" y="33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60" name="Freeform 156"/>
          <p:cNvSpPr>
            <a:spLocks/>
          </p:cNvSpPr>
          <p:nvPr/>
        </p:nvSpPr>
        <p:spPr bwMode="auto">
          <a:xfrm>
            <a:off x="210271" y="5095876"/>
            <a:ext cx="12401" cy="708025"/>
          </a:xfrm>
          <a:custGeom>
            <a:avLst/>
            <a:gdLst>
              <a:gd name="T0" fmla="*/ 0 w 9"/>
              <a:gd name="T1" fmla="*/ 0 h 446"/>
              <a:gd name="T2" fmla="*/ 0 w 9"/>
              <a:gd name="T3" fmla="*/ 446 h 446"/>
              <a:gd name="T4" fmla="*/ 9 w 9"/>
              <a:gd name="T5" fmla="*/ 44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446">
                <a:moveTo>
                  <a:pt x="0" y="0"/>
                </a:moveTo>
                <a:lnTo>
                  <a:pt x="0" y="446"/>
                </a:lnTo>
                <a:lnTo>
                  <a:pt x="9" y="446"/>
                </a:lnTo>
              </a:path>
            </a:pathLst>
          </a:custGeom>
          <a:noFill/>
          <a:ln w="6350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1361" name="Rectangle 157"/>
          <p:cNvSpPr>
            <a:spLocks noChangeArrowheads="1"/>
          </p:cNvSpPr>
          <p:nvPr/>
        </p:nvSpPr>
        <p:spPr bwMode="auto">
          <a:xfrm>
            <a:off x="1097174" y="36877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2" name="Rectangle 158"/>
          <p:cNvSpPr>
            <a:spLocks noChangeArrowheads="1"/>
          </p:cNvSpPr>
          <p:nvPr/>
        </p:nvSpPr>
        <p:spPr bwMode="auto">
          <a:xfrm>
            <a:off x="1723192" y="279558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3" name="Rectangle 159"/>
          <p:cNvSpPr>
            <a:spLocks noChangeArrowheads="1"/>
          </p:cNvSpPr>
          <p:nvPr/>
        </p:nvSpPr>
        <p:spPr bwMode="auto">
          <a:xfrm>
            <a:off x="2267239" y="190817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4" name="Rectangle 160"/>
          <p:cNvSpPr>
            <a:spLocks noChangeArrowheads="1"/>
          </p:cNvSpPr>
          <p:nvPr/>
        </p:nvSpPr>
        <p:spPr bwMode="auto">
          <a:xfrm>
            <a:off x="1955836" y="202723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5" name="Rectangle 161"/>
          <p:cNvSpPr>
            <a:spLocks noChangeArrowheads="1"/>
          </p:cNvSpPr>
          <p:nvPr/>
        </p:nvSpPr>
        <p:spPr bwMode="auto">
          <a:xfrm>
            <a:off x="1635057" y="250507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6" name="Rectangle 162"/>
          <p:cNvSpPr>
            <a:spLocks noChangeArrowheads="1"/>
          </p:cNvSpPr>
          <p:nvPr/>
        </p:nvSpPr>
        <p:spPr bwMode="auto">
          <a:xfrm>
            <a:off x="1502286" y="220345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7" name="Rectangle 163"/>
          <p:cNvSpPr>
            <a:spLocks noChangeArrowheads="1"/>
          </p:cNvSpPr>
          <p:nvPr/>
        </p:nvSpPr>
        <p:spPr bwMode="auto">
          <a:xfrm>
            <a:off x="1328149" y="253840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8" name="Rectangle 164"/>
          <p:cNvSpPr>
            <a:spLocks noChangeArrowheads="1"/>
          </p:cNvSpPr>
          <p:nvPr/>
        </p:nvSpPr>
        <p:spPr bwMode="auto">
          <a:xfrm>
            <a:off x="1442904" y="15954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69" name="Rectangle 165"/>
          <p:cNvSpPr>
            <a:spLocks noChangeArrowheads="1"/>
          </p:cNvSpPr>
          <p:nvPr/>
        </p:nvSpPr>
        <p:spPr bwMode="auto">
          <a:xfrm>
            <a:off x="1410107" y="201136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0" name="Rectangle 166"/>
          <p:cNvSpPr>
            <a:spLocks noChangeArrowheads="1"/>
          </p:cNvSpPr>
          <p:nvPr/>
        </p:nvSpPr>
        <p:spPr bwMode="auto">
          <a:xfrm>
            <a:off x="1675887" y="78898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1" name="Rectangle 167"/>
          <p:cNvSpPr>
            <a:spLocks noChangeArrowheads="1"/>
          </p:cNvSpPr>
          <p:nvPr/>
        </p:nvSpPr>
        <p:spPr bwMode="auto">
          <a:xfrm>
            <a:off x="1367240" y="90963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2" name="Rectangle 168"/>
          <p:cNvSpPr>
            <a:spLocks noChangeArrowheads="1"/>
          </p:cNvSpPr>
          <p:nvPr/>
        </p:nvSpPr>
        <p:spPr bwMode="auto">
          <a:xfrm>
            <a:off x="1174335" y="11302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3" name="Rectangle 169"/>
          <p:cNvSpPr>
            <a:spLocks noChangeArrowheads="1"/>
          </p:cNvSpPr>
          <p:nvPr/>
        </p:nvSpPr>
        <p:spPr bwMode="auto">
          <a:xfrm>
            <a:off x="1106700" y="15747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4" name="Rectangle 170"/>
          <p:cNvSpPr>
            <a:spLocks noChangeArrowheads="1"/>
          </p:cNvSpPr>
          <p:nvPr/>
        </p:nvSpPr>
        <p:spPr bwMode="auto">
          <a:xfrm>
            <a:off x="1364941" y="296862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5" name="Rectangle 171"/>
          <p:cNvSpPr>
            <a:spLocks noChangeArrowheads="1"/>
          </p:cNvSpPr>
          <p:nvPr/>
        </p:nvSpPr>
        <p:spPr bwMode="auto">
          <a:xfrm>
            <a:off x="1047060" y="218757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6" name="Rectangle 172"/>
          <p:cNvSpPr>
            <a:spLocks noChangeArrowheads="1"/>
          </p:cNvSpPr>
          <p:nvPr/>
        </p:nvSpPr>
        <p:spPr bwMode="auto">
          <a:xfrm>
            <a:off x="912027" y="258127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7" name="Rectangle 173"/>
          <p:cNvSpPr>
            <a:spLocks noChangeArrowheads="1"/>
          </p:cNvSpPr>
          <p:nvPr/>
        </p:nvSpPr>
        <p:spPr bwMode="auto">
          <a:xfrm>
            <a:off x="1192705" y="330358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8" name="Rectangle 174"/>
          <p:cNvSpPr>
            <a:spLocks noChangeArrowheads="1"/>
          </p:cNvSpPr>
          <p:nvPr/>
        </p:nvSpPr>
        <p:spPr bwMode="auto">
          <a:xfrm>
            <a:off x="800418" y="286226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79" name="Rectangle 175"/>
          <p:cNvSpPr>
            <a:spLocks noChangeArrowheads="1"/>
          </p:cNvSpPr>
          <p:nvPr/>
        </p:nvSpPr>
        <p:spPr bwMode="auto">
          <a:xfrm>
            <a:off x="622670" y="308609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0" name="Rectangle 176"/>
          <p:cNvSpPr>
            <a:spLocks noChangeArrowheads="1"/>
          </p:cNvSpPr>
          <p:nvPr/>
        </p:nvSpPr>
        <p:spPr bwMode="auto">
          <a:xfrm>
            <a:off x="548264" y="331946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1" name="Rectangle 177"/>
          <p:cNvSpPr>
            <a:spLocks noChangeArrowheads="1"/>
          </p:cNvSpPr>
          <p:nvPr/>
        </p:nvSpPr>
        <p:spPr bwMode="auto">
          <a:xfrm>
            <a:off x="1939063" y="400843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2" name="Rectangle 178"/>
          <p:cNvSpPr>
            <a:spLocks noChangeArrowheads="1"/>
          </p:cNvSpPr>
          <p:nvPr/>
        </p:nvSpPr>
        <p:spPr bwMode="auto">
          <a:xfrm>
            <a:off x="397206" y="36067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3" name="Rectangle 179"/>
          <p:cNvSpPr>
            <a:spLocks noChangeArrowheads="1"/>
          </p:cNvSpPr>
          <p:nvPr/>
        </p:nvSpPr>
        <p:spPr bwMode="auto">
          <a:xfrm>
            <a:off x="260795" y="38655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4" name="Rectangle 180"/>
          <p:cNvSpPr>
            <a:spLocks noChangeArrowheads="1"/>
          </p:cNvSpPr>
          <p:nvPr/>
        </p:nvSpPr>
        <p:spPr bwMode="auto">
          <a:xfrm>
            <a:off x="350358" y="561498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5" name="Rectangle 181"/>
          <p:cNvSpPr>
            <a:spLocks noChangeArrowheads="1"/>
          </p:cNvSpPr>
          <p:nvPr/>
        </p:nvSpPr>
        <p:spPr bwMode="auto">
          <a:xfrm>
            <a:off x="558419" y="529272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6" name="Rectangle 182"/>
          <p:cNvSpPr>
            <a:spLocks noChangeArrowheads="1"/>
          </p:cNvSpPr>
          <p:nvPr/>
        </p:nvSpPr>
        <p:spPr bwMode="auto">
          <a:xfrm>
            <a:off x="814707" y="468629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7" name="Rectangle 183"/>
          <p:cNvSpPr>
            <a:spLocks noChangeArrowheads="1"/>
          </p:cNvSpPr>
          <p:nvPr/>
        </p:nvSpPr>
        <p:spPr bwMode="auto">
          <a:xfrm>
            <a:off x="791282" y="480694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8" name="Rectangle 184"/>
          <p:cNvSpPr>
            <a:spLocks noChangeArrowheads="1"/>
          </p:cNvSpPr>
          <p:nvPr/>
        </p:nvSpPr>
        <p:spPr bwMode="auto">
          <a:xfrm>
            <a:off x="109228" y="51482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89" name="Rectangle 185"/>
          <p:cNvSpPr>
            <a:spLocks noChangeArrowheads="1"/>
          </p:cNvSpPr>
          <p:nvPr/>
        </p:nvSpPr>
        <p:spPr bwMode="auto">
          <a:xfrm>
            <a:off x="822345" y="839469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0" name="Rectangle 186"/>
          <p:cNvSpPr>
            <a:spLocks noChangeArrowheads="1"/>
          </p:cNvSpPr>
          <p:nvPr/>
        </p:nvSpPr>
        <p:spPr bwMode="auto">
          <a:xfrm>
            <a:off x="3496826" y="703897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1" name="Rectangle 187"/>
          <p:cNvSpPr>
            <a:spLocks noChangeArrowheads="1"/>
          </p:cNvSpPr>
          <p:nvPr/>
        </p:nvSpPr>
        <p:spPr bwMode="auto">
          <a:xfrm>
            <a:off x="1983904" y="712311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2" name="Rectangle 188"/>
          <p:cNvSpPr>
            <a:spLocks noChangeArrowheads="1"/>
          </p:cNvSpPr>
          <p:nvPr/>
        </p:nvSpPr>
        <p:spPr bwMode="auto">
          <a:xfrm>
            <a:off x="1742774" y="724534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3" name="Rectangle 189"/>
          <p:cNvSpPr>
            <a:spLocks noChangeArrowheads="1"/>
          </p:cNvSpPr>
          <p:nvPr/>
        </p:nvSpPr>
        <p:spPr bwMode="auto">
          <a:xfrm>
            <a:off x="1073120" y="773271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4" name="Rectangle 190"/>
          <p:cNvSpPr>
            <a:spLocks noChangeArrowheads="1"/>
          </p:cNvSpPr>
          <p:nvPr/>
        </p:nvSpPr>
        <p:spPr bwMode="auto">
          <a:xfrm>
            <a:off x="877460" y="74247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5" name="Rectangle 191"/>
          <p:cNvSpPr>
            <a:spLocks noChangeArrowheads="1"/>
          </p:cNvSpPr>
          <p:nvPr/>
        </p:nvSpPr>
        <p:spPr bwMode="auto">
          <a:xfrm>
            <a:off x="1337675" y="805338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6" name="Rectangle 192"/>
          <p:cNvSpPr>
            <a:spLocks noChangeArrowheads="1"/>
          </p:cNvSpPr>
          <p:nvPr/>
        </p:nvSpPr>
        <p:spPr bwMode="auto">
          <a:xfrm>
            <a:off x="771363" y="76755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7" name="Rectangle 193"/>
          <p:cNvSpPr>
            <a:spLocks noChangeArrowheads="1"/>
          </p:cNvSpPr>
          <p:nvPr/>
        </p:nvSpPr>
        <p:spPr bwMode="auto">
          <a:xfrm>
            <a:off x="684556" y="80978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8" name="Rectangle 194"/>
          <p:cNvSpPr>
            <a:spLocks noChangeArrowheads="1"/>
          </p:cNvSpPr>
          <p:nvPr/>
        </p:nvSpPr>
        <p:spPr bwMode="auto">
          <a:xfrm>
            <a:off x="1106190" y="686434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399" name="Rectangle 195"/>
          <p:cNvSpPr>
            <a:spLocks noChangeArrowheads="1"/>
          </p:cNvSpPr>
          <p:nvPr/>
        </p:nvSpPr>
        <p:spPr bwMode="auto">
          <a:xfrm>
            <a:off x="588104" y="754379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0" name="Rectangle 196"/>
          <p:cNvSpPr>
            <a:spLocks noChangeArrowheads="1"/>
          </p:cNvSpPr>
          <p:nvPr/>
        </p:nvSpPr>
        <p:spPr bwMode="auto">
          <a:xfrm>
            <a:off x="1609119" y="661828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1" name="Rectangle 197"/>
          <p:cNvSpPr>
            <a:spLocks noChangeArrowheads="1"/>
          </p:cNvSpPr>
          <p:nvPr/>
        </p:nvSpPr>
        <p:spPr bwMode="auto">
          <a:xfrm>
            <a:off x="461338" y="71421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2" name="Rectangle 198"/>
          <p:cNvSpPr>
            <a:spLocks noChangeArrowheads="1"/>
          </p:cNvSpPr>
          <p:nvPr/>
        </p:nvSpPr>
        <p:spPr bwMode="auto">
          <a:xfrm>
            <a:off x="1943654" y="615473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3" name="Rectangle 199"/>
          <p:cNvSpPr>
            <a:spLocks noChangeArrowheads="1"/>
          </p:cNvSpPr>
          <p:nvPr/>
        </p:nvSpPr>
        <p:spPr bwMode="auto">
          <a:xfrm>
            <a:off x="739671" y="625633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4" name="Rectangle 200"/>
          <p:cNvSpPr>
            <a:spLocks noChangeArrowheads="1"/>
          </p:cNvSpPr>
          <p:nvPr/>
        </p:nvSpPr>
        <p:spPr bwMode="auto">
          <a:xfrm>
            <a:off x="396577" y="676116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5" name="Rectangle 201"/>
          <p:cNvSpPr>
            <a:spLocks noChangeArrowheads="1"/>
          </p:cNvSpPr>
          <p:nvPr/>
        </p:nvSpPr>
        <p:spPr bwMode="auto">
          <a:xfrm>
            <a:off x="619181" y="579120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6" name="Rectangle 202"/>
          <p:cNvSpPr>
            <a:spLocks noChangeArrowheads="1"/>
          </p:cNvSpPr>
          <p:nvPr/>
        </p:nvSpPr>
        <p:spPr bwMode="auto">
          <a:xfrm>
            <a:off x="233986" y="634999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7" name="Rectangle 203"/>
          <p:cNvSpPr>
            <a:spLocks noChangeArrowheads="1"/>
          </p:cNvSpPr>
          <p:nvPr/>
        </p:nvSpPr>
        <p:spPr bwMode="auto">
          <a:xfrm>
            <a:off x="110606" y="42592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8" name="Rectangle 204"/>
          <p:cNvSpPr>
            <a:spLocks noChangeArrowheads="1"/>
          </p:cNvSpPr>
          <p:nvPr/>
        </p:nvSpPr>
        <p:spPr bwMode="auto">
          <a:xfrm>
            <a:off x="164343" y="407352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409" name="Line 205"/>
          <p:cNvSpPr>
            <a:spLocks noChangeShapeType="1"/>
          </p:cNvSpPr>
          <p:nvPr/>
        </p:nvSpPr>
        <p:spPr bwMode="auto">
          <a:xfrm>
            <a:off x="501005" y="8786814"/>
            <a:ext cx="750949" cy="0"/>
          </a:xfrm>
          <a:prstGeom prst="line">
            <a:avLst/>
          </a:prstGeom>
          <a:noFill/>
          <a:ln w="6350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grpSp>
        <p:nvGrpSpPr>
          <p:cNvPr id="2" name="Group 11410"/>
          <p:cNvGrpSpPr/>
          <p:nvPr/>
        </p:nvGrpSpPr>
        <p:grpSpPr>
          <a:xfrm>
            <a:off x="501006" y="8759826"/>
            <a:ext cx="750949" cy="198438"/>
            <a:chOff x="501006" y="8759826"/>
            <a:chExt cx="750949" cy="198438"/>
          </a:xfrm>
        </p:grpSpPr>
        <p:sp>
          <p:nvSpPr>
            <p:cNvPr id="5" name="Line 207"/>
            <p:cNvSpPr>
              <a:spLocks noChangeShapeType="1"/>
            </p:cNvSpPr>
            <p:nvPr/>
          </p:nvSpPr>
          <p:spPr bwMode="auto">
            <a:xfrm>
              <a:off x="501006" y="8759826"/>
              <a:ext cx="0" cy="52388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Line 208"/>
            <p:cNvSpPr>
              <a:spLocks noChangeShapeType="1"/>
            </p:cNvSpPr>
            <p:nvPr/>
          </p:nvSpPr>
          <p:spPr bwMode="auto">
            <a:xfrm>
              <a:off x="1251955" y="8759826"/>
              <a:ext cx="0" cy="52388"/>
            </a:xfrm>
            <a:prstGeom prst="line">
              <a:avLst/>
            </a:prstGeom>
            <a:noFill/>
            <a:ln w="6350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Rectangle 209"/>
            <p:cNvSpPr>
              <a:spLocks noChangeArrowheads="1"/>
            </p:cNvSpPr>
            <p:nvPr/>
          </p:nvSpPr>
          <p:spPr bwMode="auto">
            <a:xfrm>
              <a:off x="833077" y="8820151"/>
              <a:ext cx="139167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11410" name="Rectangle 11409"/>
          <p:cNvSpPr/>
          <p:nvPr/>
        </p:nvSpPr>
        <p:spPr>
          <a:xfrm>
            <a:off x="2130135" y="165207"/>
            <a:ext cx="48941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RING-finger-containing E3 ubiquitin ligase</a:t>
            </a:r>
          </a:p>
        </p:txBody>
      </p:sp>
      <p:sp>
        <p:nvSpPr>
          <p:cNvPr id="225" name="Rectangle 8"/>
          <p:cNvSpPr>
            <a:spLocks noChangeArrowheads="1"/>
          </p:cNvSpPr>
          <p:nvPr/>
        </p:nvSpPr>
        <p:spPr bwMode="auto">
          <a:xfrm>
            <a:off x="3013068" y="2044436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516302773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04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225136" y="2078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NCVOG0052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6552" name="AutoShape 232"/>
          <p:cNvSpPr>
            <a:spLocks noChangeAspect="1" noChangeArrowheads="1" noTextEdit="1"/>
          </p:cNvSpPr>
          <p:nvPr/>
        </p:nvSpPr>
        <p:spPr bwMode="auto">
          <a:xfrm>
            <a:off x="311727" y="1215737"/>
            <a:ext cx="3943350" cy="731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60" name="Rectangle 241"/>
          <p:cNvSpPr>
            <a:spLocks noChangeArrowheads="1"/>
          </p:cNvSpPr>
          <p:nvPr/>
        </p:nvSpPr>
        <p:spPr bwMode="auto">
          <a:xfrm>
            <a:off x="1794452" y="1979259"/>
            <a:ext cx="236603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q5 </a:t>
            </a:r>
            <a:r>
              <a:rPr lang="en-US" sz="900" i="1" dirty="0" err="1" smtClean="0"/>
              <a:t>Phaeocystis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globosa</a:t>
            </a:r>
            <a:r>
              <a:rPr lang="en-US" sz="900" i="1" dirty="0" smtClean="0"/>
              <a:t> </a:t>
            </a:r>
            <a:r>
              <a:rPr lang="en-US" sz="900" dirty="0" smtClean="0"/>
              <a:t>virus 12T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508181919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64" name="Rectangle 245"/>
          <p:cNvSpPr>
            <a:spLocks noChangeArrowheads="1"/>
          </p:cNvSpPr>
          <p:nvPr/>
        </p:nvSpPr>
        <p:spPr bwMode="auto">
          <a:xfrm>
            <a:off x="1516640" y="2191668"/>
            <a:ext cx="214802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900" i="1" dirty="0" smtClean="0"/>
              <a:t>Cafeteria </a:t>
            </a:r>
            <a:r>
              <a:rPr lang="en-US" sz="900" i="1" dirty="0" err="1" smtClean="0"/>
              <a:t>roenbergensis</a:t>
            </a:r>
            <a:r>
              <a:rPr lang="en-US" sz="900" i="1" dirty="0" smtClean="0"/>
              <a:t> </a:t>
            </a:r>
            <a:r>
              <a:rPr lang="en-US" sz="900" dirty="0" smtClean="0"/>
              <a:t>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310831132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65" name="Freeform 246"/>
          <p:cNvSpPr>
            <a:spLocks/>
          </p:cNvSpPr>
          <p:nvPr/>
        </p:nvSpPr>
        <p:spPr bwMode="auto">
          <a:xfrm>
            <a:off x="1337252" y="2002222"/>
            <a:ext cx="174625" cy="261205"/>
          </a:xfrm>
          <a:custGeom>
            <a:avLst/>
            <a:gdLst>
              <a:gd name="T0" fmla="*/ 0 w 110"/>
              <a:gd name="T1" fmla="*/ 0 h 182"/>
              <a:gd name="T2" fmla="*/ 0 w 110"/>
              <a:gd name="T3" fmla="*/ 182 h 182"/>
              <a:gd name="T4" fmla="*/ 110 w 110"/>
              <a:gd name="T5" fmla="*/ 182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0" h="182">
                <a:moveTo>
                  <a:pt x="0" y="0"/>
                </a:moveTo>
                <a:lnTo>
                  <a:pt x="0" y="182"/>
                </a:lnTo>
                <a:lnTo>
                  <a:pt x="110" y="18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66" name="Freeform 247"/>
          <p:cNvSpPr>
            <a:spLocks/>
          </p:cNvSpPr>
          <p:nvPr/>
        </p:nvSpPr>
        <p:spPr bwMode="auto">
          <a:xfrm>
            <a:off x="1094365" y="2124075"/>
            <a:ext cx="242888" cy="337409"/>
          </a:xfrm>
          <a:custGeom>
            <a:avLst/>
            <a:gdLst>
              <a:gd name="T0" fmla="*/ 0 w 153"/>
              <a:gd name="T1" fmla="*/ 323 h 323"/>
              <a:gd name="T2" fmla="*/ 0 w 153"/>
              <a:gd name="T3" fmla="*/ 0 h 323"/>
              <a:gd name="T4" fmla="*/ 153 w 153"/>
              <a:gd name="T5" fmla="*/ 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3" h="323">
                <a:moveTo>
                  <a:pt x="0" y="323"/>
                </a:moveTo>
                <a:lnTo>
                  <a:pt x="0" y="0"/>
                </a:lnTo>
                <a:lnTo>
                  <a:pt x="15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67" name="Rectangle 248"/>
          <p:cNvSpPr>
            <a:spLocks noChangeArrowheads="1"/>
          </p:cNvSpPr>
          <p:nvPr/>
        </p:nvSpPr>
        <p:spPr bwMode="auto">
          <a:xfrm>
            <a:off x="1883352" y="2404076"/>
            <a:ext cx="210314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900" i="1" dirty="0" err="1" smtClean="0"/>
              <a:t>Feldmannia</a:t>
            </a:r>
            <a:r>
              <a:rPr lang="en-US" sz="900" i="1" dirty="0" smtClean="0"/>
              <a:t> species </a:t>
            </a:r>
            <a:r>
              <a:rPr lang="en-US" sz="900" dirty="0" smtClean="0"/>
              <a:t>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197322406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68" name="Freeform 249"/>
          <p:cNvSpPr>
            <a:spLocks/>
          </p:cNvSpPr>
          <p:nvPr/>
        </p:nvSpPr>
        <p:spPr bwMode="auto">
          <a:xfrm>
            <a:off x="1645227" y="2475836"/>
            <a:ext cx="233363" cy="101899"/>
          </a:xfrm>
          <a:custGeom>
            <a:avLst/>
            <a:gdLst>
              <a:gd name="T0" fmla="*/ 0 w 147"/>
              <a:gd name="T1" fmla="*/ 71 h 71"/>
              <a:gd name="T2" fmla="*/ 0 w 147"/>
              <a:gd name="T3" fmla="*/ 0 h 71"/>
              <a:gd name="T4" fmla="*/ 147 w 147"/>
              <a:gd name="T5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7" h="71">
                <a:moveTo>
                  <a:pt x="0" y="71"/>
                </a:moveTo>
                <a:lnTo>
                  <a:pt x="0" y="0"/>
                </a:lnTo>
                <a:lnTo>
                  <a:pt x="14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69" name="Rectangle 250"/>
          <p:cNvSpPr>
            <a:spLocks noChangeArrowheads="1"/>
          </p:cNvSpPr>
          <p:nvPr/>
        </p:nvSpPr>
        <p:spPr bwMode="auto">
          <a:xfrm>
            <a:off x="2140527" y="2617920"/>
            <a:ext cx="2250616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900" i="1" dirty="0" err="1" smtClean="0"/>
              <a:t>Feldmannia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irregularis</a:t>
            </a:r>
            <a:r>
              <a:rPr lang="en-US" sz="900" i="1" dirty="0" smtClean="0"/>
              <a:t> </a:t>
            </a:r>
            <a:r>
              <a:rPr lang="en-US" sz="900" dirty="0" smtClean="0"/>
              <a:t>virus a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38683747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70" name="Freeform 251"/>
          <p:cNvSpPr>
            <a:spLocks/>
          </p:cNvSpPr>
          <p:nvPr/>
        </p:nvSpPr>
        <p:spPr bwMode="auto">
          <a:xfrm>
            <a:off x="1645227" y="2587781"/>
            <a:ext cx="490538" cy="101899"/>
          </a:xfrm>
          <a:custGeom>
            <a:avLst/>
            <a:gdLst>
              <a:gd name="T0" fmla="*/ 0 w 309"/>
              <a:gd name="T1" fmla="*/ 0 h 71"/>
              <a:gd name="T2" fmla="*/ 0 w 309"/>
              <a:gd name="T3" fmla="*/ 71 h 71"/>
              <a:gd name="T4" fmla="*/ 309 w 309"/>
              <a:gd name="T5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9" h="71">
                <a:moveTo>
                  <a:pt x="0" y="0"/>
                </a:moveTo>
                <a:lnTo>
                  <a:pt x="0" y="71"/>
                </a:lnTo>
                <a:lnTo>
                  <a:pt x="309" y="7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71" name="Freeform 252"/>
          <p:cNvSpPr>
            <a:spLocks/>
          </p:cNvSpPr>
          <p:nvPr/>
        </p:nvSpPr>
        <p:spPr bwMode="auto">
          <a:xfrm>
            <a:off x="1389640" y="2582040"/>
            <a:ext cx="255588" cy="155001"/>
          </a:xfrm>
          <a:custGeom>
            <a:avLst/>
            <a:gdLst>
              <a:gd name="T0" fmla="*/ 0 w 161"/>
              <a:gd name="T1" fmla="*/ 108 h 108"/>
              <a:gd name="T2" fmla="*/ 0 w 161"/>
              <a:gd name="T3" fmla="*/ 0 h 108"/>
              <a:gd name="T4" fmla="*/ 161 w 161"/>
              <a:gd name="T5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1" h="108">
                <a:moveTo>
                  <a:pt x="0" y="108"/>
                </a:moveTo>
                <a:lnTo>
                  <a:pt x="0" y="0"/>
                </a:lnTo>
                <a:lnTo>
                  <a:pt x="16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72" name="Rectangle 253"/>
          <p:cNvSpPr>
            <a:spLocks noChangeArrowheads="1"/>
          </p:cNvSpPr>
          <p:nvPr/>
        </p:nvSpPr>
        <p:spPr bwMode="auto">
          <a:xfrm>
            <a:off x="2165927" y="2830328"/>
            <a:ext cx="224420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q3 </a:t>
            </a:r>
            <a:r>
              <a:rPr lang="en-US" sz="900" i="1" dirty="0" err="1" smtClean="0"/>
              <a:t>Ectocarpus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siliculosus</a:t>
            </a:r>
            <a:r>
              <a:rPr lang="en-US" sz="900" i="1" dirty="0" smtClean="0"/>
              <a:t> </a:t>
            </a:r>
            <a:r>
              <a:rPr lang="en-US" sz="900" dirty="0" smtClean="0"/>
              <a:t>virus 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13242631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73" name="Freeform 254"/>
          <p:cNvSpPr>
            <a:spLocks/>
          </p:cNvSpPr>
          <p:nvPr/>
        </p:nvSpPr>
        <p:spPr bwMode="auto">
          <a:xfrm>
            <a:off x="1389640" y="2747087"/>
            <a:ext cx="771525" cy="155001"/>
          </a:xfrm>
          <a:custGeom>
            <a:avLst/>
            <a:gdLst>
              <a:gd name="T0" fmla="*/ 0 w 486"/>
              <a:gd name="T1" fmla="*/ 0 h 108"/>
              <a:gd name="T2" fmla="*/ 0 w 486"/>
              <a:gd name="T3" fmla="*/ 108 h 108"/>
              <a:gd name="T4" fmla="*/ 486 w 486"/>
              <a:gd name="T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6" h="108">
                <a:moveTo>
                  <a:pt x="0" y="0"/>
                </a:moveTo>
                <a:lnTo>
                  <a:pt x="0" y="108"/>
                </a:lnTo>
                <a:lnTo>
                  <a:pt x="486" y="10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74" name="Freeform 255"/>
          <p:cNvSpPr>
            <a:spLocks/>
          </p:cNvSpPr>
          <p:nvPr/>
        </p:nvSpPr>
        <p:spPr bwMode="auto">
          <a:xfrm>
            <a:off x="1283277" y="2742781"/>
            <a:ext cx="106363" cy="185140"/>
          </a:xfrm>
          <a:custGeom>
            <a:avLst/>
            <a:gdLst>
              <a:gd name="T0" fmla="*/ 0 w 67"/>
              <a:gd name="T1" fmla="*/ 129 h 129"/>
              <a:gd name="T2" fmla="*/ 0 w 67"/>
              <a:gd name="T3" fmla="*/ 0 h 129"/>
              <a:gd name="T4" fmla="*/ 67 w 67"/>
              <a:gd name="T5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129">
                <a:moveTo>
                  <a:pt x="0" y="129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75" name="Rectangle 256"/>
          <p:cNvSpPr>
            <a:spLocks noChangeArrowheads="1"/>
          </p:cNvSpPr>
          <p:nvPr/>
        </p:nvSpPr>
        <p:spPr bwMode="auto">
          <a:xfrm>
            <a:off x="1735715" y="3057089"/>
            <a:ext cx="615950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Mimiviridae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08" name="Freeform 257"/>
          <p:cNvSpPr>
            <a:spLocks/>
          </p:cNvSpPr>
          <p:nvPr/>
        </p:nvSpPr>
        <p:spPr bwMode="auto">
          <a:xfrm>
            <a:off x="1589665" y="3097274"/>
            <a:ext cx="141288" cy="53102"/>
          </a:xfrm>
          <a:custGeom>
            <a:avLst/>
            <a:gdLst>
              <a:gd name="T0" fmla="*/ 0 w 89"/>
              <a:gd name="T1" fmla="*/ 20 h 37"/>
              <a:gd name="T2" fmla="*/ 0 w 89"/>
              <a:gd name="T3" fmla="*/ 17 h 37"/>
              <a:gd name="T4" fmla="*/ 89 w 89"/>
              <a:gd name="T5" fmla="*/ 0 h 37"/>
              <a:gd name="T6" fmla="*/ 89 w 89"/>
              <a:gd name="T7" fmla="*/ 37 h 37"/>
              <a:gd name="T8" fmla="*/ 0 w 89"/>
              <a:gd name="T9" fmla="*/ 2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37">
                <a:moveTo>
                  <a:pt x="0" y="20"/>
                </a:moveTo>
                <a:lnTo>
                  <a:pt x="0" y="17"/>
                </a:lnTo>
                <a:lnTo>
                  <a:pt x="89" y="0"/>
                </a:lnTo>
                <a:lnTo>
                  <a:pt x="89" y="37"/>
                </a:lnTo>
                <a:lnTo>
                  <a:pt x="0" y="2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09" name="Line 258"/>
          <p:cNvSpPr>
            <a:spLocks noChangeShapeType="1"/>
          </p:cNvSpPr>
          <p:nvPr/>
        </p:nvSpPr>
        <p:spPr bwMode="auto">
          <a:xfrm>
            <a:off x="1288040" y="3123107"/>
            <a:ext cx="29686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0" name="Line 259"/>
          <p:cNvSpPr>
            <a:spLocks noChangeShapeType="1"/>
          </p:cNvSpPr>
          <p:nvPr/>
        </p:nvSpPr>
        <p:spPr bwMode="auto">
          <a:xfrm>
            <a:off x="1283277" y="2936532"/>
            <a:ext cx="0" cy="186575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1" name="Freeform 260"/>
          <p:cNvSpPr>
            <a:spLocks/>
          </p:cNvSpPr>
          <p:nvPr/>
        </p:nvSpPr>
        <p:spPr bwMode="auto">
          <a:xfrm>
            <a:off x="1094365" y="2470095"/>
            <a:ext cx="188913" cy="462132"/>
          </a:xfrm>
          <a:custGeom>
            <a:avLst/>
            <a:gdLst>
              <a:gd name="T0" fmla="*/ 0 w 119"/>
              <a:gd name="T1" fmla="*/ 0 h 322"/>
              <a:gd name="T2" fmla="*/ 0 w 119"/>
              <a:gd name="T3" fmla="*/ 322 h 322"/>
              <a:gd name="T4" fmla="*/ 119 w 119"/>
              <a:gd name="T5" fmla="*/ 322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9" h="322">
                <a:moveTo>
                  <a:pt x="0" y="0"/>
                </a:moveTo>
                <a:lnTo>
                  <a:pt x="0" y="322"/>
                </a:lnTo>
                <a:lnTo>
                  <a:pt x="119" y="32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2" name="Freeform 261"/>
          <p:cNvSpPr>
            <a:spLocks/>
          </p:cNvSpPr>
          <p:nvPr/>
        </p:nvSpPr>
        <p:spPr bwMode="auto">
          <a:xfrm>
            <a:off x="1003877" y="2465789"/>
            <a:ext cx="90488" cy="746300"/>
          </a:xfrm>
          <a:custGeom>
            <a:avLst/>
            <a:gdLst>
              <a:gd name="T0" fmla="*/ 0 w 57"/>
              <a:gd name="T1" fmla="*/ 520 h 520"/>
              <a:gd name="T2" fmla="*/ 0 w 57"/>
              <a:gd name="T3" fmla="*/ 0 h 520"/>
              <a:gd name="T4" fmla="*/ 57 w 57"/>
              <a:gd name="T5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520">
                <a:moveTo>
                  <a:pt x="0" y="520"/>
                </a:moveTo>
                <a:lnTo>
                  <a:pt x="0" y="0"/>
                </a:lnTo>
                <a:lnTo>
                  <a:pt x="5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3" name="Rectangle 262"/>
          <p:cNvSpPr>
            <a:spLocks noChangeArrowheads="1"/>
          </p:cNvSpPr>
          <p:nvPr/>
        </p:nvSpPr>
        <p:spPr bwMode="auto">
          <a:xfrm>
            <a:off x="2246890" y="3273803"/>
            <a:ext cx="216084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q2 </a:t>
            </a:r>
            <a:r>
              <a:rPr lang="en-US" sz="900" i="1" dirty="0" err="1" smtClean="0"/>
              <a:t>Emiliania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huxleyi</a:t>
            </a:r>
            <a:r>
              <a:rPr lang="en-US" sz="900" i="1" dirty="0" smtClean="0"/>
              <a:t> </a:t>
            </a:r>
            <a:r>
              <a:rPr lang="en-US" sz="900" dirty="0" smtClean="0"/>
              <a:t>virus 203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347482153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15" name="Freeform 263"/>
          <p:cNvSpPr>
            <a:spLocks/>
          </p:cNvSpPr>
          <p:nvPr/>
        </p:nvSpPr>
        <p:spPr bwMode="auto">
          <a:xfrm>
            <a:off x="2242127" y="3344127"/>
            <a:ext cx="0" cy="101899"/>
          </a:xfrm>
          <a:custGeom>
            <a:avLst/>
            <a:gdLst>
              <a:gd name="T0" fmla="*/ 71 h 71"/>
              <a:gd name="T1" fmla="*/ 0 h 71"/>
              <a:gd name="T2" fmla="*/ 0 h 7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1">
                <a:moveTo>
                  <a:pt x="0" y="71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6" name="Rectangle 264"/>
          <p:cNvSpPr>
            <a:spLocks noChangeArrowheads="1"/>
          </p:cNvSpPr>
          <p:nvPr/>
        </p:nvSpPr>
        <p:spPr bwMode="auto">
          <a:xfrm>
            <a:off x="2246890" y="3486211"/>
            <a:ext cx="20326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q2 </a:t>
            </a:r>
            <a:r>
              <a:rPr lang="en-US" sz="900" i="1" dirty="0" err="1" smtClean="0"/>
              <a:t>Emiliania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huxleyi</a:t>
            </a:r>
            <a:r>
              <a:rPr lang="en-US" sz="900" i="1" dirty="0" smtClean="0"/>
              <a:t> </a:t>
            </a:r>
            <a:r>
              <a:rPr lang="en-US" sz="900" dirty="0" smtClean="0"/>
              <a:t>virus 86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73852597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17" name="Freeform 265"/>
          <p:cNvSpPr>
            <a:spLocks/>
          </p:cNvSpPr>
          <p:nvPr/>
        </p:nvSpPr>
        <p:spPr bwMode="auto">
          <a:xfrm>
            <a:off x="2242127" y="3456072"/>
            <a:ext cx="0" cy="101899"/>
          </a:xfrm>
          <a:custGeom>
            <a:avLst/>
            <a:gdLst>
              <a:gd name="T0" fmla="*/ 0 h 71"/>
              <a:gd name="T1" fmla="*/ 71 h 71"/>
              <a:gd name="T2" fmla="*/ 71 h 7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1">
                <a:moveTo>
                  <a:pt x="0" y="0"/>
                </a:moveTo>
                <a:lnTo>
                  <a:pt x="0" y="71"/>
                </a:lnTo>
                <a:lnTo>
                  <a:pt x="0" y="7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8" name="Freeform 266"/>
          <p:cNvSpPr>
            <a:spLocks/>
          </p:cNvSpPr>
          <p:nvPr/>
        </p:nvSpPr>
        <p:spPr bwMode="auto">
          <a:xfrm>
            <a:off x="1064202" y="3451766"/>
            <a:ext cx="1177925" cy="510928"/>
          </a:xfrm>
          <a:custGeom>
            <a:avLst/>
            <a:gdLst>
              <a:gd name="T0" fmla="*/ 0 w 742"/>
              <a:gd name="T1" fmla="*/ 356 h 356"/>
              <a:gd name="T2" fmla="*/ 0 w 742"/>
              <a:gd name="T3" fmla="*/ 0 h 356"/>
              <a:gd name="T4" fmla="*/ 742 w 742"/>
              <a:gd name="T5" fmla="*/ 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2" h="356">
                <a:moveTo>
                  <a:pt x="0" y="356"/>
                </a:moveTo>
                <a:lnTo>
                  <a:pt x="0" y="0"/>
                </a:lnTo>
                <a:lnTo>
                  <a:pt x="74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19" name="Rectangle 267"/>
          <p:cNvSpPr>
            <a:spLocks noChangeArrowheads="1"/>
          </p:cNvSpPr>
          <p:nvPr/>
        </p:nvSpPr>
        <p:spPr bwMode="auto">
          <a:xfrm>
            <a:off x="1551565" y="3698619"/>
            <a:ext cx="27379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i="1" dirty="0" err="1" smtClean="0"/>
              <a:t>Acanthamoeba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polyphaga</a:t>
            </a:r>
            <a:r>
              <a:rPr lang="en-US" sz="900" i="1" dirty="0" smtClean="0"/>
              <a:t> </a:t>
            </a:r>
            <a:r>
              <a:rPr lang="en-US" sz="900" dirty="0" err="1" smtClean="0"/>
              <a:t>moumouvirus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441432384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20" name="Freeform 268"/>
          <p:cNvSpPr>
            <a:spLocks/>
          </p:cNvSpPr>
          <p:nvPr/>
        </p:nvSpPr>
        <p:spPr bwMode="auto">
          <a:xfrm>
            <a:off x="1502352" y="3770379"/>
            <a:ext cx="44450" cy="101899"/>
          </a:xfrm>
          <a:custGeom>
            <a:avLst/>
            <a:gdLst>
              <a:gd name="T0" fmla="*/ 0 w 28"/>
              <a:gd name="T1" fmla="*/ 71 h 71"/>
              <a:gd name="T2" fmla="*/ 0 w 28"/>
              <a:gd name="T3" fmla="*/ 0 h 71"/>
              <a:gd name="T4" fmla="*/ 28 w 28"/>
              <a:gd name="T5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71">
                <a:moveTo>
                  <a:pt x="0" y="71"/>
                </a:moveTo>
                <a:lnTo>
                  <a:pt x="0" y="0"/>
                </a:lnTo>
                <a:lnTo>
                  <a:pt x="2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21" name="Rectangle 269"/>
          <p:cNvSpPr>
            <a:spLocks noChangeArrowheads="1"/>
          </p:cNvSpPr>
          <p:nvPr/>
        </p:nvSpPr>
        <p:spPr bwMode="auto">
          <a:xfrm>
            <a:off x="1584902" y="3911028"/>
            <a:ext cx="1705595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en-US" sz="900" dirty="0" err="1" smtClean="0"/>
              <a:t>Megavirus</a:t>
            </a:r>
            <a:r>
              <a:rPr lang="en-US" sz="900" dirty="0" smtClean="0"/>
              <a:t> </a:t>
            </a:r>
            <a:r>
              <a:rPr lang="en-US" sz="900" dirty="0" err="1" smtClean="0"/>
              <a:t>chiliensis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363540773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22" name="Freeform 270"/>
          <p:cNvSpPr>
            <a:spLocks/>
          </p:cNvSpPr>
          <p:nvPr/>
        </p:nvSpPr>
        <p:spPr bwMode="auto">
          <a:xfrm>
            <a:off x="1502352" y="3880889"/>
            <a:ext cx="77788" cy="101899"/>
          </a:xfrm>
          <a:custGeom>
            <a:avLst/>
            <a:gdLst>
              <a:gd name="T0" fmla="*/ 0 w 49"/>
              <a:gd name="T1" fmla="*/ 0 h 71"/>
              <a:gd name="T2" fmla="*/ 0 w 49"/>
              <a:gd name="T3" fmla="*/ 71 h 71"/>
              <a:gd name="T4" fmla="*/ 49 w 49"/>
              <a:gd name="T5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" h="71">
                <a:moveTo>
                  <a:pt x="0" y="0"/>
                </a:moveTo>
                <a:lnTo>
                  <a:pt x="0" y="71"/>
                </a:lnTo>
                <a:lnTo>
                  <a:pt x="49" y="7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23" name="Freeform 271"/>
          <p:cNvSpPr>
            <a:spLocks/>
          </p:cNvSpPr>
          <p:nvPr/>
        </p:nvSpPr>
        <p:spPr bwMode="auto">
          <a:xfrm>
            <a:off x="1326140" y="3876583"/>
            <a:ext cx="176213" cy="155001"/>
          </a:xfrm>
          <a:custGeom>
            <a:avLst/>
            <a:gdLst>
              <a:gd name="T0" fmla="*/ 0 w 111"/>
              <a:gd name="T1" fmla="*/ 108 h 108"/>
              <a:gd name="T2" fmla="*/ 0 w 111"/>
              <a:gd name="T3" fmla="*/ 0 h 108"/>
              <a:gd name="T4" fmla="*/ 111 w 111"/>
              <a:gd name="T5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1" h="108">
                <a:moveTo>
                  <a:pt x="0" y="108"/>
                </a:moveTo>
                <a:lnTo>
                  <a:pt x="0" y="0"/>
                </a:lnTo>
                <a:lnTo>
                  <a:pt x="11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24" name="Rectangle 272"/>
          <p:cNvSpPr>
            <a:spLocks noChangeArrowheads="1"/>
          </p:cNvSpPr>
          <p:nvPr/>
        </p:nvSpPr>
        <p:spPr bwMode="auto">
          <a:xfrm>
            <a:off x="1603952" y="4123436"/>
            <a:ext cx="2737929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en-US" sz="900" i="1" dirty="0" err="1" smtClean="0"/>
              <a:t>Acanthamoeba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polyphaga</a:t>
            </a:r>
            <a:r>
              <a:rPr lang="en-US" sz="900" i="1" dirty="0" smtClean="0"/>
              <a:t> </a:t>
            </a:r>
            <a:r>
              <a:rPr lang="en-US" sz="900" dirty="0" err="1" smtClean="0"/>
              <a:t>moumouvirus</a:t>
            </a:r>
            <a:r>
              <a:rPr lang="en-US" sz="900" dirty="0" smtClean="0"/>
              <a:t>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311977753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25" name="Freeform 273"/>
          <p:cNvSpPr>
            <a:spLocks/>
          </p:cNvSpPr>
          <p:nvPr/>
        </p:nvSpPr>
        <p:spPr bwMode="auto">
          <a:xfrm>
            <a:off x="1326140" y="4040195"/>
            <a:ext cx="273050" cy="155001"/>
          </a:xfrm>
          <a:custGeom>
            <a:avLst/>
            <a:gdLst>
              <a:gd name="T0" fmla="*/ 0 w 172"/>
              <a:gd name="T1" fmla="*/ 0 h 108"/>
              <a:gd name="T2" fmla="*/ 0 w 172"/>
              <a:gd name="T3" fmla="*/ 108 h 108"/>
              <a:gd name="T4" fmla="*/ 172 w 172"/>
              <a:gd name="T5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" h="108">
                <a:moveTo>
                  <a:pt x="0" y="0"/>
                </a:moveTo>
                <a:lnTo>
                  <a:pt x="0" y="108"/>
                </a:lnTo>
                <a:lnTo>
                  <a:pt x="172" y="10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26" name="Freeform 274"/>
          <p:cNvSpPr>
            <a:spLocks/>
          </p:cNvSpPr>
          <p:nvPr/>
        </p:nvSpPr>
        <p:spPr bwMode="auto">
          <a:xfrm>
            <a:off x="1278515" y="4035890"/>
            <a:ext cx="47625" cy="182269"/>
          </a:xfrm>
          <a:custGeom>
            <a:avLst/>
            <a:gdLst>
              <a:gd name="T0" fmla="*/ 0 w 30"/>
              <a:gd name="T1" fmla="*/ 127 h 127"/>
              <a:gd name="T2" fmla="*/ 0 w 30"/>
              <a:gd name="T3" fmla="*/ 0 h 127"/>
              <a:gd name="T4" fmla="*/ 30 w 30"/>
              <a:gd name="T5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" h="127">
                <a:moveTo>
                  <a:pt x="0" y="127"/>
                </a:moveTo>
                <a:lnTo>
                  <a:pt x="0" y="0"/>
                </a:lnTo>
                <a:lnTo>
                  <a:pt x="3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27" name="Rectangle 275"/>
          <p:cNvSpPr>
            <a:spLocks noChangeArrowheads="1"/>
          </p:cNvSpPr>
          <p:nvPr/>
        </p:nvSpPr>
        <p:spPr bwMode="auto">
          <a:xfrm>
            <a:off x="2183390" y="4337280"/>
            <a:ext cx="218008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en-US" sz="900" i="1" dirty="0" smtClean="0"/>
              <a:t>Cafeteria </a:t>
            </a:r>
            <a:r>
              <a:rPr lang="en-US" sz="900" i="1" dirty="0" err="1" smtClean="0"/>
              <a:t>roenbergensis</a:t>
            </a:r>
            <a:r>
              <a:rPr lang="en-US" sz="900" i="1" dirty="0" smtClean="0"/>
              <a:t> </a:t>
            </a:r>
            <a:r>
              <a:rPr lang="en-US" sz="900" dirty="0" smtClean="0"/>
              <a:t>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310831434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28" name="Freeform 276"/>
          <p:cNvSpPr>
            <a:spLocks/>
          </p:cNvSpPr>
          <p:nvPr/>
        </p:nvSpPr>
        <p:spPr bwMode="auto">
          <a:xfrm>
            <a:off x="1278515" y="4226770"/>
            <a:ext cx="900113" cy="180834"/>
          </a:xfrm>
          <a:custGeom>
            <a:avLst/>
            <a:gdLst>
              <a:gd name="T0" fmla="*/ 0 w 567"/>
              <a:gd name="T1" fmla="*/ 0 h 126"/>
              <a:gd name="T2" fmla="*/ 0 w 567"/>
              <a:gd name="T3" fmla="*/ 126 h 126"/>
              <a:gd name="T4" fmla="*/ 567 w 567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7" h="126">
                <a:moveTo>
                  <a:pt x="0" y="0"/>
                </a:moveTo>
                <a:lnTo>
                  <a:pt x="0" y="126"/>
                </a:lnTo>
                <a:lnTo>
                  <a:pt x="567" y="126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29" name="Freeform 277"/>
          <p:cNvSpPr>
            <a:spLocks/>
          </p:cNvSpPr>
          <p:nvPr/>
        </p:nvSpPr>
        <p:spPr bwMode="auto">
          <a:xfrm>
            <a:off x="1168977" y="4222465"/>
            <a:ext cx="109538" cy="256899"/>
          </a:xfrm>
          <a:custGeom>
            <a:avLst/>
            <a:gdLst>
              <a:gd name="T0" fmla="*/ 0 w 69"/>
              <a:gd name="T1" fmla="*/ 179 h 179"/>
              <a:gd name="T2" fmla="*/ 0 w 69"/>
              <a:gd name="T3" fmla="*/ 0 h 179"/>
              <a:gd name="T4" fmla="*/ 69 w 69"/>
              <a:gd name="T5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9" h="179">
                <a:moveTo>
                  <a:pt x="0" y="179"/>
                </a:moveTo>
                <a:lnTo>
                  <a:pt x="0" y="0"/>
                </a:lnTo>
                <a:lnTo>
                  <a:pt x="69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0" name="Rectangle 278"/>
          <p:cNvSpPr>
            <a:spLocks noChangeArrowheads="1"/>
          </p:cNvSpPr>
          <p:nvPr/>
        </p:nvSpPr>
        <p:spPr bwMode="auto">
          <a:xfrm>
            <a:off x="2335790" y="4564040"/>
            <a:ext cx="736600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Chloroviruses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31" name="Freeform 279"/>
          <p:cNvSpPr>
            <a:spLocks/>
          </p:cNvSpPr>
          <p:nvPr/>
        </p:nvSpPr>
        <p:spPr bwMode="auto">
          <a:xfrm>
            <a:off x="2151640" y="4585568"/>
            <a:ext cx="179388" cy="88982"/>
          </a:xfrm>
          <a:custGeom>
            <a:avLst/>
            <a:gdLst>
              <a:gd name="T0" fmla="*/ 0 w 113"/>
              <a:gd name="T1" fmla="*/ 32 h 62"/>
              <a:gd name="T2" fmla="*/ 0 w 113"/>
              <a:gd name="T3" fmla="*/ 29 h 62"/>
              <a:gd name="T4" fmla="*/ 113 w 113"/>
              <a:gd name="T5" fmla="*/ 0 h 62"/>
              <a:gd name="T6" fmla="*/ 113 w 113"/>
              <a:gd name="T7" fmla="*/ 62 h 62"/>
              <a:gd name="T8" fmla="*/ 0 w 113"/>
              <a:gd name="T9" fmla="*/ 3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62">
                <a:moveTo>
                  <a:pt x="0" y="32"/>
                </a:moveTo>
                <a:lnTo>
                  <a:pt x="0" y="29"/>
                </a:lnTo>
                <a:lnTo>
                  <a:pt x="113" y="0"/>
                </a:lnTo>
                <a:lnTo>
                  <a:pt x="113" y="62"/>
                </a:lnTo>
                <a:lnTo>
                  <a:pt x="0" y="32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2" name="Line 280"/>
          <p:cNvSpPr>
            <a:spLocks noChangeShapeType="1"/>
          </p:cNvSpPr>
          <p:nvPr/>
        </p:nvSpPr>
        <p:spPr bwMode="auto">
          <a:xfrm>
            <a:off x="1526165" y="4630059"/>
            <a:ext cx="62071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3" name="Rectangle 281"/>
          <p:cNvSpPr>
            <a:spLocks noChangeArrowheads="1"/>
          </p:cNvSpPr>
          <p:nvPr/>
        </p:nvSpPr>
        <p:spPr bwMode="auto">
          <a:xfrm>
            <a:off x="2689802" y="4793671"/>
            <a:ext cx="622300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Iridoviruses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34" name="Freeform 282"/>
          <p:cNvSpPr>
            <a:spLocks/>
          </p:cNvSpPr>
          <p:nvPr/>
        </p:nvSpPr>
        <p:spPr bwMode="auto">
          <a:xfrm>
            <a:off x="2059565" y="4806588"/>
            <a:ext cx="625475" cy="106204"/>
          </a:xfrm>
          <a:custGeom>
            <a:avLst/>
            <a:gdLst>
              <a:gd name="T0" fmla="*/ 0 w 394"/>
              <a:gd name="T1" fmla="*/ 39 h 74"/>
              <a:gd name="T2" fmla="*/ 0 w 394"/>
              <a:gd name="T3" fmla="*/ 36 h 74"/>
              <a:gd name="T4" fmla="*/ 394 w 394"/>
              <a:gd name="T5" fmla="*/ 0 h 74"/>
              <a:gd name="T6" fmla="*/ 394 w 394"/>
              <a:gd name="T7" fmla="*/ 74 h 74"/>
              <a:gd name="T8" fmla="*/ 0 w 394"/>
              <a:gd name="T9" fmla="*/ 39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4" h="74">
                <a:moveTo>
                  <a:pt x="0" y="39"/>
                </a:moveTo>
                <a:lnTo>
                  <a:pt x="0" y="36"/>
                </a:lnTo>
                <a:lnTo>
                  <a:pt x="394" y="0"/>
                </a:lnTo>
                <a:lnTo>
                  <a:pt x="394" y="74"/>
                </a:lnTo>
                <a:lnTo>
                  <a:pt x="0" y="3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5" name="Line 283"/>
          <p:cNvSpPr>
            <a:spLocks noChangeShapeType="1"/>
          </p:cNvSpPr>
          <p:nvPr/>
        </p:nvSpPr>
        <p:spPr bwMode="auto">
          <a:xfrm>
            <a:off x="1526165" y="4859690"/>
            <a:ext cx="528638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6" name="Line 284"/>
          <p:cNvSpPr>
            <a:spLocks noChangeShapeType="1"/>
          </p:cNvSpPr>
          <p:nvPr/>
        </p:nvSpPr>
        <p:spPr bwMode="auto">
          <a:xfrm>
            <a:off x="1521402" y="4630059"/>
            <a:ext cx="0" cy="11051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7" name="Line 285"/>
          <p:cNvSpPr>
            <a:spLocks noChangeShapeType="1"/>
          </p:cNvSpPr>
          <p:nvPr/>
        </p:nvSpPr>
        <p:spPr bwMode="auto">
          <a:xfrm>
            <a:off x="1521402" y="4749180"/>
            <a:ext cx="0" cy="11051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8" name="Freeform 286"/>
          <p:cNvSpPr>
            <a:spLocks/>
          </p:cNvSpPr>
          <p:nvPr/>
        </p:nvSpPr>
        <p:spPr bwMode="auto">
          <a:xfrm>
            <a:off x="1168977" y="4487975"/>
            <a:ext cx="352425" cy="256899"/>
          </a:xfrm>
          <a:custGeom>
            <a:avLst/>
            <a:gdLst>
              <a:gd name="T0" fmla="*/ 0 w 222"/>
              <a:gd name="T1" fmla="*/ 0 h 179"/>
              <a:gd name="T2" fmla="*/ 0 w 222"/>
              <a:gd name="T3" fmla="*/ 179 h 179"/>
              <a:gd name="T4" fmla="*/ 222 w 222"/>
              <a:gd name="T5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2" h="179">
                <a:moveTo>
                  <a:pt x="0" y="0"/>
                </a:moveTo>
                <a:lnTo>
                  <a:pt x="0" y="179"/>
                </a:lnTo>
                <a:lnTo>
                  <a:pt x="222" y="17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39" name="Freeform 287"/>
          <p:cNvSpPr>
            <a:spLocks/>
          </p:cNvSpPr>
          <p:nvPr/>
        </p:nvSpPr>
        <p:spPr bwMode="auto">
          <a:xfrm>
            <a:off x="1064202" y="3971306"/>
            <a:ext cx="104775" cy="512364"/>
          </a:xfrm>
          <a:custGeom>
            <a:avLst/>
            <a:gdLst>
              <a:gd name="T0" fmla="*/ 0 w 66"/>
              <a:gd name="T1" fmla="*/ 0 h 357"/>
              <a:gd name="T2" fmla="*/ 0 w 66"/>
              <a:gd name="T3" fmla="*/ 357 h 357"/>
              <a:gd name="T4" fmla="*/ 66 w 66"/>
              <a:gd name="T5" fmla="*/ 357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" h="357">
                <a:moveTo>
                  <a:pt x="0" y="0"/>
                </a:moveTo>
                <a:lnTo>
                  <a:pt x="0" y="357"/>
                </a:lnTo>
                <a:lnTo>
                  <a:pt x="66" y="35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0" name="Freeform 288"/>
          <p:cNvSpPr>
            <a:spLocks/>
          </p:cNvSpPr>
          <p:nvPr/>
        </p:nvSpPr>
        <p:spPr bwMode="auto">
          <a:xfrm>
            <a:off x="1003877" y="3220700"/>
            <a:ext cx="60325" cy="746300"/>
          </a:xfrm>
          <a:custGeom>
            <a:avLst/>
            <a:gdLst>
              <a:gd name="T0" fmla="*/ 0 w 38"/>
              <a:gd name="T1" fmla="*/ 0 h 520"/>
              <a:gd name="T2" fmla="*/ 0 w 38"/>
              <a:gd name="T3" fmla="*/ 520 h 520"/>
              <a:gd name="T4" fmla="*/ 38 w 38"/>
              <a:gd name="T5" fmla="*/ 52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520">
                <a:moveTo>
                  <a:pt x="0" y="0"/>
                </a:moveTo>
                <a:lnTo>
                  <a:pt x="0" y="520"/>
                </a:lnTo>
                <a:lnTo>
                  <a:pt x="38" y="52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1" name="Freeform 289"/>
          <p:cNvSpPr>
            <a:spLocks/>
          </p:cNvSpPr>
          <p:nvPr/>
        </p:nvSpPr>
        <p:spPr bwMode="auto">
          <a:xfrm>
            <a:off x="854652" y="3216395"/>
            <a:ext cx="149225" cy="928569"/>
          </a:xfrm>
          <a:custGeom>
            <a:avLst/>
            <a:gdLst>
              <a:gd name="T0" fmla="*/ 0 w 94"/>
              <a:gd name="T1" fmla="*/ 647 h 647"/>
              <a:gd name="T2" fmla="*/ 0 w 94"/>
              <a:gd name="T3" fmla="*/ 0 h 647"/>
              <a:gd name="T4" fmla="*/ 94 w 94"/>
              <a:gd name="T5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4" h="647">
                <a:moveTo>
                  <a:pt x="0" y="647"/>
                </a:moveTo>
                <a:lnTo>
                  <a:pt x="0" y="0"/>
                </a:lnTo>
                <a:lnTo>
                  <a:pt x="9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2" name="Rectangle 290"/>
          <p:cNvSpPr>
            <a:spLocks noChangeArrowheads="1"/>
          </p:cNvSpPr>
          <p:nvPr/>
        </p:nvSpPr>
        <p:spPr bwMode="auto">
          <a:xfrm>
            <a:off x="1940502" y="5010385"/>
            <a:ext cx="236603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q5 </a:t>
            </a:r>
            <a:r>
              <a:rPr lang="en-US" sz="900" i="1" dirty="0" err="1" smtClean="0"/>
              <a:t>Phaeocystis</a:t>
            </a:r>
            <a:r>
              <a:rPr lang="en-US" sz="900" i="1" dirty="0" smtClean="0"/>
              <a:t> </a:t>
            </a:r>
            <a:r>
              <a:rPr lang="en-US" sz="900" i="1" dirty="0" err="1" smtClean="0"/>
              <a:t>globosa</a:t>
            </a:r>
            <a:r>
              <a:rPr lang="en-US" sz="900" i="1" dirty="0" smtClean="0"/>
              <a:t> </a:t>
            </a:r>
            <a:r>
              <a:rPr lang="en-US" sz="900" dirty="0" smtClean="0"/>
              <a:t>virus 12T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508182041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43" name="Freeform 291"/>
          <p:cNvSpPr>
            <a:spLocks/>
          </p:cNvSpPr>
          <p:nvPr/>
        </p:nvSpPr>
        <p:spPr bwMode="auto">
          <a:xfrm>
            <a:off x="854652" y="4153575"/>
            <a:ext cx="1081088" cy="928569"/>
          </a:xfrm>
          <a:custGeom>
            <a:avLst/>
            <a:gdLst>
              <a:gd name="T0" fmla="*/ 0 w 681"/>
              <a:gd name="T1" fmla="*/ 0 h 647"/>
              <a:gd name="T2" fmla="*/ 0 w 681"/>
              <a:gd name="T3" fmla="*/ 647 h 647"/>
              <a:gd name="T4" fmla="*/ 681 w 681"/>
              <a:gd name="T5" fmla="*/ 647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1" h="647">
                <a:moveTo>
                  <a:pt x="0" y="0"/>
                </a:moveTo>
                <a:lnTo>
                  <a:pt x="0" y="647"/>
                </a:lnTo>
                <a:lnTo>
                  <a:pt x="681" y="647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4" name="Freeform 292"/>
          <p:cNvSpPr>
            <a:spLocks/>
          </p:cNvSpPr>
          <p:nvPr/>
        </p:nvSpPr>
        <p:spPr bwMode="auto">
          <a:xfrm>
            <a:off x="764165" y="4149270"/>
            <a:ext cx="90488" cy="571206"/>
          </a:xfrm>
          <a:custGeom>
            <a:avLst/>
            <a:gdLst>
              <a:gd name="T0" fmla="*/ 0 w 57"/>
              <a:gd name="T1" fmla="*/ 398 h 398"/>
              <a:gd name="T2" fmla="*/ 0 w 57"/>
              <a:gd name="T3" fmla="*/ 0 h 398"/>
              <a:gd name="T4" fmla="*/ 57 w 57"/>
              <a:gd name="T5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398">
                <a:moveTo>
                  <a:pt x="0" y="398"/>
                </a:moveTo>
                <a:lnTo>
                  <a:pt x="0" y="0"/>
                </a:lnTo>
                <a:lnTo>
                  <a:pt x="5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5" name="Rectangle 293"/>
          <p:cNvSpPr>
            <a:spLocks noChangeArrowheads="1"/>
          </p:cNvSpPr>
          <p:nvPr/>
        </p:nvSpPr>
        <p:spPr bwMode="auto">
          <a:xfrm>
            <a:off x="1630940" y="5237146"/>
            <a:ext cx="1071563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Marseillevirus family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46" name="Freeform 294"/>
          <p:cNvSpPr>
            <a:spLocks/>
          </p:cNvSpPr>
          <p:nvPr/>
        </p:nvSpPr>
        <p:spPr bwMode="auto">
          <a:xfrm>
            <a:off x="1518227" y="5285942"/>
            <a:ext cx="107950" cy="34445"/>
          </a:xfrm>
          <a:custGeom>
            <a:avLst/>
            <a:gdLst>
              <a:gd name="T0" fmla="*/ 0 w 68"/>
              <a:gd name="T1" fmla="*/ 14 h 24"/>
              <a:gd name="T2" fmla="*/ 0 w 68"/>
              <a:gd name="T3" fmla="*/ 10 h 24"/>
              <a:gd name="T4" fmla="*/ 68 w 68"/>
              <a:gd name="T5" fmla="*/ 0 h 24"/>
              <a:gd name="T6" fmla="*/ 68 w 68"/>
              <a:gd name="T7" fmla="*/ 24 h 24"/>
              <a:gd name="T8" fmla="*/ 0 w 68"/>
              <a:gd name="T9" fmla="*/ 1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24">
                <a:moveTo>
                  <a:pt x="0" y="14"/>
                </a:moveTo>
                <a:lnTo>
                  <a:pt x="0" y="10"/>
                </a:lnTo>
                <a:lnTo>
                  <a:pt x="68" y="0"/>
                </a:lnTo>
                <a:lnTo>
                  <a:pt x="68" y="24"/>
                </a:lnTo>
                <a:lnTo>
                  <a:pt x="0" y="14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7" name="Line 295"/>
          <p:cNvSpPr>
            <a:spLocks noChangeShapeType="1"/>
          </p:cNvSpPr>
          <p:nvPr/>
        </p:nvSpPr>
        <p:spPr bwMode="auto">
          <a:xfrm>
            <a:off x="768927" y="5303164"/>
            <a:ext cx="744538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8" name="Line 296"/>
          <p:cNvSpPr>
            <a:spLocks noChangeShapeType="1"/>
          </p:cNvSpPr>
          <p:nvPr/>
        </p:nvSpPr>
        <p:spPr bwMode="auto">
          <a:xfrm>
            <a:off x="764165" y="4729087"/>
            <a:ext cx="0" cy="574077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49" name="Freeform 297"/>
          <p:cNvSpPr>
            <a:spLocks/>
          </p:cNvSpPr>
          <p:nvPr/>
        </p:nvSpPr>
        <p:spPr bwMode="auto">
          <a:xfrm>
            <a:off x="678440" y="4724782"/>
            <a:ext cx="85725" cy="627179"/>
          </a:xfrm>
          <a:custGeom>
            <a:avLst/>
            <a:gdLst>
              <a:gd name="T0" fmla="*/ 0 w 54"/>
              <a:gd name="T1" fmla="*/ 437 h 437"/>
              <a:gd name="T2" fmla="*/ 0 w 54"/>
              <a:gd name="T3" fmla="*/ 0 h 437"/>
              <a:gd name="T4" fmla="*/ 54 w 54"/>
              <a:gd name="T5" fmla="*/ 0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" h="437">
                <a:moveTo>
                  <a:pt x="0" y="437"/>
                </a:moveTo>
                <a:lnTo>
                  <a:pt x="0" y="0"/>
                </a:lnTo>
                <a:lnTo>
                  <a:pt x="5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0" name="Rectangle 298"/>
          <p:cNvSpPr>
            <a:spLocks noChangeArrowheads="1"/>
          </p:cNvSpPr>
          <p:nvPr/>
        </p:nvSpPr>
        <p:spPr bwMode="auto">
          <a:xfrm>
            <a:off x="1769052" y="5661962"/>
            <a:ext cx="609600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Eukaryotes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51" name="Freeform 299"/>
          <p:cNvSpPr>
            <a:spLocks/>
          </p:cNvSpPr>
          <p:nvPr/>
        </p:nvSpPr>
        <p:spPr bwMode="auto">
          <a:xfrm>
            <a:off x="884815" y="5426591"/>
            <a:ext cx="879475" cy="602781"/>
          </a:xfrm>
          <a:custGeom>
            <a:avLst/>
            <a:gdLst>
              <a:gd name="T0" fmla="*/ 0 w 554"/>
              <a:gd name="T1" fmla="*/ 212 h 420"/>
              <a:gd name="T2" fmla="*/ 0 w 554"/>
              <a:gd name="T3" fmla="*/ 209 h 420"/>
              <a:gd name="T4" fmla="*/ 554 w 554"/>
              <a:gd name="T5" fmla="*/ 0 h 420"/>
              <a:gd name="T6" fmla="*/ 554 w 554"/>
              <a:gd name="T7" fmla="*/ 420 h 420"/>
              <a:gd name="T8" fmla="*/ 0 w 554"/>
              <a:gd name="T9" fmla="*/ 212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4" h="420">
                <a:moveTo>
                  <a:pt x="0" y="212"/>
                </a:moveTo>
                <a:lnTo>
                  <a:pt x="0" y="209"/>
                </a:lnTo>
                <a:lnTo>
                  <a:pt x="554" y="0"/>
                </a:lnTo>
                <a:lnTo>
                  <a:pt x="554" y="420"/>
                </a:lnTo>
                <a:lnTo>
                  <a:pt x="0" y="21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2" name="Line 300"/>
          <p:cNvSpPr>
            <a:spLocks noChangeShapeType="1"/>
          </p:cNvSpPr>
          <p:nvPr/>
        </p:nvSpPr>
        <p:spPr bwMode="auto">
          <a:xfrm>
            <a:off x="754640" y="5727981"/>
            <a:ext cx="125413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4" name="Freeform 302"/>
          <p:cNvSpPr>
            <a:spLocks/>
          </p:cNvSpPr>
          <p:nvPr/>
        </p:nvSpPr>
        <p:spPr bwMode="auto">
          <a:xfrm>
            <a:off x="1837315" y="6145622"/>
            <a:ext cx="4763" cy="101899"/>
          </a:xfrm>
          <a:custGeom>
            <a:avLst/>
            <a:gdLst>
              <a:gd name="T0" fmla="*/ 0 w 3"/>
              <a:gd name="T1" fmla="*/ 71 h 71"/>
              <a:gd name="T2" fmla="*/ 0 w 3"/>
              <a:gd name="T3" fmla="*/ 0 h 71"/>
              <a:gd name="T4" fmla="*/ 3 w 3"/>
              <a:gd name="T5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71">
                <a:moveTo>
                  <a:pt x="0" y="71"/>
                </a:moveTo>
                <a:lnTo>
                  <a:pt x="0" y="0"/>
                </a:lnTo>
                <a:lnTo>
                  <a:pt x="3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6" name="Freeform 304"/>
          <p:cNvSpPr>
            <a:spLocks/>
          </p:cNvSpPr>
          <p:nvPr/>
        </p:nvSpPr>
        <p:spPr bwMode="auto">
          <a:xfrm>
            <a:off x="1837315" y="6256132"/>
            <a:ext cx="95250" cy="101899"/>
          </a:xfrm>
          <a:custGeom>
            <a:avLst/>
            <a:gdLst>
              <a:gd name="T0" fmla="*/ 0 w 60"/>
              <a:gd name="T1" fmla="*/ 0 h 71"/>
              <a:gd name="T2" fmla="*/ 0 w 60"/>
              <a:gd name="T3" fmla="*/ 71 h 71"/>
              <a:gd name="T4" fmla="*/ 60 w 60"/>
              <a:gd name="T5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0" h="71">
                <a:moveTo>
                  <a:pt x="0" y="0"/>
                </a:moveTo>
                <a:lnTo>
                  <a:pt x="0" y="71"/>
                </a:lnTo>
                <a:lnTo>
                  <a:pt x="60" y="7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7" name="Freeform 305"/>
          <p:cNvSpPr>
            <a:spLocks/>
          </p:cNvSpPr>
          <p:nvPr/>
        </p:nvSpPr>
        <p:spPr bwMode="auto">
          <a:xfrm>
            <a:off x="749877" y="5994927"/>
            <a:ext cx="1087438" cy="256899"/>
          </a:xfrm>
          <a:custGeom>
            <a:avLst/>
            <a:gdLst>
              <a:gd name="T0" fmla="*/ 0 w 685"/>
              <a:gd name="T1" fmla="*/ 0 h 179"/>
              <a:gd name="T2" fmla="*/ 0 w 685"/>
              <a:gd name="T3" fmla="*/ 179 h 179"/>
              <a:gd name="T4" fmla="*/ 685 w 685"/>
              <a:gd name="T5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5" h="179">
                <a:moveTo>
                  <a:pt x="0" y="0"/>
                </a:moveTo>
                <a:lnTo>
                  <a:pt x="0" y="179"/>
                </a:lnTo>
                <a:lnTo>
                  <a:pt x="685" y="17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8" name="Line 306"/>
          <p:cNvSpPr>
            <a:spLocks noChangeShapeType="1"/>
          </p:cNvSpPr>
          <p:nvPr/>
        </p:nvSpPr>
        <p:spPr bwMode="auto">
          <a:xfrm>
            <a:off x="749877" y="5727981"/>
            <a:ext cx="0" cy="256899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59" name="Freeform 307"/>
          <p:cNvSpPr>
            <a:spLocks/>
          </p:cNvSpPr>
          <p:nvPr/>
        </p:nvSpPr>
        <p:spPr bwMode="auto">
          <a:xfrm>
            <a:off x="678440" y="5360572"/>
            <a:ext cx="71438" cy="630049"/>
          </a:xfrm>
          <a:custGeom>
            <a:avLst/>
            <a:gdLst>
              <a:gd name="T0" fmla="*/ 0 w 45"/>
              <a:gd name="T1" fmla="*/ 0 h 439"/>
              <a:gd name="T2" fmla="*/ 0 w 45"/>
              <a:gd name="T3" fmla="*/ 439 h 439"/>
              <a:gd name="T4" fmla="*/ 45 w 45"/>
              <a:gd name="T5" fmla="*/ 439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439">
                <a:moveTo>
                  <a:pt x="0" y="0"/>
                </a:moveTo>
                <a:lnTo>
                  <a:pt x="0" y="439"/>
                </a:lnTo>
                <a:lnTo>
                  <a:pt x="45" y="43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0" name="Freeform 308"/>
          <p:cNvSpPr>
            <a:spLocks/>
          </p:cNvSpPr>
          <p:nvPr/>
        </p:nvSpPr>
        <p:spPr bwMode="auto">
          <a:xfrm>
            <a:off x="406977" y="5356266"/>
            <a:ext cx="271463" cy="1103663"/>
          </a:xfrm>
          <a:custGeom>
            <a:avLst/>
            <a:gdLst>
              <a:gd name="T0" fmla="*/ 0 w 171"/>
              <a:gd name="T1" fmla="*/ 769 h 769"/>
              <a:gd name="T2" fmla="*/ 0 w 171"/>
              <a:gd name="T3" fmla="*/ 0 h 769"/>
              <a:gd name="T4" fmla="*/ 171 w 171"/>
              <a:gd name="T5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1" h="769">
                <a:moveTo>
                  <a:pt x="0" y="769"/>
                </a:moveTo>
                <a:lnTo>
                  <a:pt x="0" y="0"/>
                </a:lnTo>
                <a:lnTo>
                  <a:pt x="171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1" name="Rectangle 309"/>
          <p:cNvSpPr>
            <a:spLocks noChangeArrowheads="1"/>
          </p:cNvSpPr>
          <p:nvPr/>
        </p:nvSpPr>
        <p:spPr bwMode="auto">
          <a:xfrm>
            <a:off x="3645477" y="6584791"/>
            <a:ext cx="596900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Poxviruses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62" name="Freeform 310"/>
          <p:cNvSpPr>
            <a:spLocks/>
          </p:cNvSpPr>
          <p:nvPr/>
        </p:nvSpPr>
        <p:spPr bwMode="auto">
          <a:xfrm>
            <a:off x="2907290" y="6472846"/>
            <a:ext cx="733425" cy="354492"/>
          </a:xfrm>
          <a:custGeom>
            <a:avLst/>
            <a:gdLst>
              <a:gd name="T0" fmla="*/ 0 w 462"/>
              <a:gd name="T1" fmla="*/ 125 h 247"/>
              <a:gd name="T2" fmla="*/ 0 w 462"/>
              <a:gd name="T3" fmla="*/ 122 h 247"/>
              <a:gd name="T4" fmla="*/ 462 w 462"/>
              <a:gd name="T5" fmla="*/ 0 h 247"/>
              <a:gd name="T6" fmla="*/ 462 w 462"/>
              <a:gd name="T7" fmla="*/ 247 h 247"/>
              <a:gd name="T8" fmla="*/ 0 w 462"/>
              <a:gd name="T9" fmla="*/ 125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247">
                <a:moveTo>
                  <a:pt x="0" y="125"/>
                </a:moveTo>
                <a:lnTo>
                  <a:pt x="0" y="122"/>
                </a:lnTo>
                <a:lnTo>
                  <a:pt x="462" y="0"/>
                </a:lnTo>
                <a:lnTo>
                  <a:pt x="462" y="247"/>
                </a:lnTo>
                <a:lnTo>
                  <a:pt x="0" y="125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3" name="Line 311"/>
          <p:cNvSpPr>
            <a:spLocks noChangeShapeType="1"/>
          </p:cNvSpPr>
          <p:nvPr/>
        </p:nvSpPr>
        <p:spPr bwMode="auto">
          <a:xfrm>
            <a:off x="1180090" y="6650810"/>
            <a:ext cx="1722438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4" name="Rectangle 312"/>
          <p:cNvSpPr>
            <a:spLocks noChangeArrowheads="1"/>
          </p:cNvSpPr>
          <p:nvPr/>
        </p:nvSpPr>
        <p:spPr bwMode="auto">
          <a:xfrm>
            <a:off x="1407102" y="6870394"/>
            <a:ext cx="227626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l1 </a:t>
            </a:r>
            <a:r>
              <a:rPr lang="en-US" sz="900" dirty="0" smtClean="0"/>
              <a:t>Invertebrate iridescent virus 3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109287974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65" name="Freeform 313"/>
          <p:cNvSpPr>
            <a:spLocks/>
          </p:cNvSpPr>
          <p:nvPr/>
        </p:nvSpPr>
        <p:spPr bwMode="auto">
          <a:xfrm>
            <a:off x="1175327" y="6801505"/>
            <a:ext cx="227013" cy="140649"/>
          </a:xfrm>
          <a:custGeom>
            <a:avLst/>
            <a:gdLst>
              <a:gd name="T0" fmla="*/ 0 w 143"/>
              <a:gd name="T1" fmla="*/ 0 h 98"/>
              <a:gd name="T2" fmla="*/ 0 w 143"/>
              <a:gd name="T3" fmla="*/ 98 h 98"/>
              <a:gd name="T4" fmla="*/ 143 w 143"/>
              <a:gd name="T5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3" h="98">
                <a:moveTo>
                  <a:pt x="0" y="0"/>
                </a:moveTo>
                <a:lnTo>
                  <a:pt x="0" y="98"/>
                </a:lnTo>
                <a:lnTo>
                  <a:pt x="143" y="9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6" name="Line 314"/>
          <p:cNvSpPr>
            <a:spLocks noChangeShapeType="1"/>
          </p:cNvSpPr>
          <p:nvPr/>
        </p:nvSpPr>
        <p:spPr bwMode="auto">
          <a:xfrm>
            <a:off x="1175327" y="6650810"/>
            <a:ext cx="0" cy="140649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7" name="Freeform 315"/>
          <p:cNvSpPr>
            <a:spLocks/>
          </p:cNvSpPr>
          <p:nvPr/>
        </p:nvSpPr>
        <p:spPr bwMode="auto">
          <a:xfrm>
            <a:off x="1137227" y="6795764"/>
            <a:ext cx="38100" cy="175093"/>
          </a:xfrm>
          <a:custGeom>
            <a:avLst/>
            <a:gdLst>
              <a:gd name="T0" fmla="*/ 0 w 24"/>
              <a:gd name="T1" fmla="*/ 122 h 122"/>
              <a:gd name="T2" fmla="*/ 0 w 24"/>
              <a:gd name="T3" fmla="*/ 0 h 122"/>
              <a:gd name="T4" fmla="*/ 24 w 24"/>
              <a:gd name="T5" fmla="*/ 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" h="122">
                <a:moveTo>
                  <a:pt x="0" y="122"/>
                </a:moveTo>
                <a:lnTo>
                  <a:pt x="0" y="0"/>
                </a:lnTo>
                <a:lnTo>
                  <a:pt x="24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68" name="Rectangle 316"/>
          <p:cNvSpPr>
            <a:spLocks noChangeArrowheads="1"/>
          </p:cNvSpPr>
          <p:nvPr/>
        </p:nvSpPr>
        <p:spPr bwMode="auto">
          <a:xfrm>
            <a:off x="1654752" y="7084238"/>
            <a:ext cx="2032608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l2 </a:t>
            </a:r>
            <a:r>
              <a:rPr lang="en-US" sz="900" dirty="0" smtClean="0"/>
              <a:t>Invertebrate </a:t>
            </a:r>
            <a:r>
              <a:rPr lang="en-US" sz="900" dirty="0" err="1" smtClean="0"/>
              <a:t>iridovirus</a:t>
            </a:r>
            <a:r>
              <a:rPr lang="en-US" sz="900" dirty="0" smtClean="0"/>
              <a:t> 22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527333530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69" name="Freeform 317"/>
          <p:cNvSpPr>
            <a:spLocks/>
          </p:cNvSpPr>
          <p:nvPr/>
        </p:nvSpPr>
        <p:spPr bwMode="auto">
          <a:xfrm>
            <a:off x="1137227" y="6980904"/>
            <a:ext cx="512763" cy="175093"/>
          </a:xfrm>
          <a:custGeom>
            <a:avLst/>
            <a:gdLst>
              <a:gd name="T0" fmla="*/ 0 w 323"/>
              <a:gd name="T1" fmla="*/ 0 h 122"/>
              <a:gd name="T2" fmla="*/ 0 w 323"/>
              <a:gd name="T3" fmla="*/ 122 h 122"/>
              <a:gd name="T4" fmla="*/ 323 w 323"/>
              <a:gd name="T5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23" h="122">
                <a:moveTo>
                  <a:pt x="0" y="0"/>
                </a:moveTo>
                <a:lnTo>
                  <a:pt x="0" y="122"/>
                </a:lnTo>
                <a:lnTo>
                  <a:pt x="323" y="122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0" name="Freeform 318"/>
          <p:cNvSpPr>
            <a:spLocks/>
          </p:cNvSpPr>
          <p:nvPr/>
        </p:nvSpPr>
        <p:spPr bwMode="auto">
          <a:xfrm>
            <a:off x="880052" y="6975163"/>
            <a:ext cx="257175" cy="246853"/>
          </a:xfrm>
          <a:custGeom>
            <a:avLst/>
            <a:gdLst>
              <a:gd name="T0" fmla="*/ 0 w 162"/>
              <a:gd name="T1" fmla="*/ 172 h 172"/>
              <a:gd name="T2" fmla="*/ 0 w 162"/>
              <a:gd name="T3" fmla="*/ 0 h 172"/>
              <a:gd name="T4" fmla="*/ 162 w 162"/>
              <a:gd name="T5" fmla="*/ 0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2" h="172">
                <a:moveTo>
                  <a:pt x="0" y="172"/>
                </a:moveTo>
                <a:lnTo>
                  <a:pt x="0" y="0"/>
                </a:lnTo>
                <a:lnTo>
                  <a:pt x="16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1" name="Rectangle 319"/>
          <p:cNvSpPr>
            <a:spLocks noChangeArrowheads="1"/>
          </p:cNvSpPr>
          <p:nvPr/>
        </p:nvSpPr>
        <p:spPr bwMode="auto">
          <a:xfrm>
            <a:off x="1584902" y="7296646"/>
            <a:ext cx="221214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l2 </a:t>
            </a:r>
            <a:r>
              <a:rPr lang="en-US" sz="900" dirty="0" smtClean="0"/>
              <a:t>Invertebrate iridescent virus 6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15079059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72" name="Freeform 320"/>
          <p:cNvSpPr>
            <a:spLocks/>
          </p:cNvSpPr>
          <p:nvPr/>
        </p:nvSpPr>
        <p:spPr bwMode="auto">
          <a:xfrm>
            <a:off x="1021340" y="7368406"/>
            <a:ext cx="558800" cy="106204"/>
          </a:xfrm>
          <a:custGeom>
            <a:avLst/>
            <a:gdLst>
              <a:gd name="T0" fmla="*/ 0 w 352"/>
              <a:gd name="T1" fmla="*/ 74 h 74"/>
              <a:gd name="T2" fmla="*/ 0 w 352"/>
              <a:gd name="T3" fmla="*/ 0 h 74"/>
              <a:gd name="T4" fmla="*/ 352 w 352"/>
              <a:gd name="T5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2" h="74">
                <a:moveTo>
                  <a:pt x="0" y="74"/>
                </a:moveTo>
                <a:lnTo>
                  <a:pt x="0" y="0"/>
                </a:lnTo>
                <a:lnTo>
                  <a:pt x="352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3" name="Rectangle 321"/>
          <p:cNvSpPr>
            <a:spLocks noChangeArrowheads="1"/>
          </p:cNvSpPr>
          <p:nvPr/>
        </p:nvSpPr>
        <p:spPr bwMode="auto">
          <a:xfrm>
            <a:off x="2231015" y="7523407"/>
            <a:ext cx="628650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 Ascoviridae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74" name="Freeform 322"/>
          <p:cNvSpPr>
            <a:spLocks/>
          </p:cNvSpPr>
          <p:nvPr/>
        </p:nvSpPr>
        <p:spPr bwMode="auto">
          <a:xfrm>
            <a:off x="1284865" y="7553546"/>
            <a:ext cx="941388" cy="71760"/>
          </a:xfrm>
          <a:custGeom>
            <a:avLst/>
            <a:gdLst>
              <a:gd name="T0" fmla="*/ 0 w 593"/>
              <a:gd name="T1" fmla="*/ 27 h 50"/>
              <a:gd name="T2" fmla="*/ 0 w 593"/>
              <a:gd name="T3" fmla="*/ 24 h 50"/>
              <a:gd name="T4" fmla="*/ 593 w 593"/>
              <a:gd name="T5" fmla="*/ 0 h 50"/>
              <a:gd name="T6" fmla="*/ 593 w 593"/>
              <a:gd name="T7" fmla="*/ 50 h 50"/>
              <a:gd name="T8" fmla="*/ 0 w 593"/>
              <a:gd name="T9" fmla="*/ 27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3" h="50">
                <a:moveTo>
                  <a:pt x="0" y="27"/>
                </a:moveTo>
                <a:lnTo>
                  <a:pt x="0" y="24"/>
                </a:lnTo>
                <a:lnTo>
                  <a:pt x="593" y="0"/>
                </a:lnTo>
                <a:lnTo>
                  <a:pt x="593" y="50"/>
                </a:lnTo>
                <a:lnTo>
                  <a:pt x="0" y="27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4763" cap="sq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5" name="Line 323"/>
          <p:cNvSpPr>
            <a:spLocks noChangeShapeType="1"/>
          </p:cNvSpPr>
          <p:nvPr/>
        </p:nvSpPr>
        <p:spPr bwMode="auto">
          <a:xfrm>
            <a:off x="1026102" y="7589426"/>
            <a:ext cx="254000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6" name="Line 324"/>
          <p:cNvSpPr>
            <a:spLocks noChangeShapeType="1"/>
          </p:cNvSpPr>
          <p:nvPr/>
        </p:nvSpPr>
        <p:spPr bwMode="auto">
          <a:xfrm>
            <a:off x="1021340" y="7483221"/>
            <a:ext cx="0" cy="106204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7" name="Freeform 325"/>
          <p:cNvSpPr>
            <a:spLocks/>
          </p:cNvSpPr>
          <p:nvPr/>
        </p:nvSpPr>
        <p:spPr bwMode="auto">
          <a:xfrm>
            <a:off x="880052" y="7230627"/>
            <a:ext cx="141288" cy="248288"/>
          </a:xfrm>
          <a:custGeom>
            <a:avLst/>
            <a:gdLst>
              <a:gd name="T0" fmla="*/ 0 w 89"/>
              <a:gd name="T1" fmla="*/ 0 h 173"/>
              <a:gd name="T2" fmla="*/ 0 w 89"/>
              <a:gd name="T3" fmla="*/ 173 h 173"/>
              <a:gd name="T4" fmla="*/ 89 w 89"/>
              <a:gd name="T5" fmla="*/ 17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9" h="173">
                <a:moveTo>
                  <a:pt x="0" y="0"/>
                </a:moveTo>
                <a:lnTo>
                  <a:pt x="0" y="173"/>
                </a:lnTo>
                <a:lnTo>
                  <a:pt x="89" y="173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8" name="Freeform 326"/>
          <p:cNvSpPr>
            <a:spLocks/>
          </p:cNvSpPr>
          <p:nvPr/>
        </p:nvSpPr>
        <p:spPr bwMode="auto">
          <a:xfrm>
            <a:off x="584777" y="7226322"/>
            <a:ext cx="295275" cy="341576"/>
          </a:xfrm>
          <a:custGeom>
            <a:avLst/>
            <a:gdLst>
              <a:gd name="T0" fmla="*/ 0 w 186"/>
              <a:gd name="T1" fmla="*/ 238 h 238"/>
              <a:gd name="T2" fmla="*/ 0 w 186"/>
              <a:gd name="T3" fmla="*/ 0 h 238"/>
              <a:gd name="T4" fmla="*/ 186 w 186"/>
              <a:gd name="T5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" h="238">
                <a:moveTo>
                  <a:pt x="0" y="238"/>
                </a:moveTo>
                <a:lnTo>
                  <a:pt x="0" y="0"/>
                </a:lnTo>
                <a:lnTo>
                  <a:pt x="186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79" name="Rectangle 327"/>
          <p:cNvSpPr>
            <a:spLocks noChangeArrowheads="1"/>
          </p:cNvSpPr>
          <p:nvPr/>
        </p:nvSpPr>
        <p:spPr bwMode="auto">
          <a:xfrm>
            <a:off x="1489652" y="7740121"/>
            <a:ext cx="19171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c1 </a:t>
            </a:r>
            <a:r>
              <a:rPr lang="en-US" sz="900" dirty="0" smtClean="0"/>
              <a:t>African swine fever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9628181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80" name="Freeform 328"/>
          <p:cNvSpPr>
            <a:spLocks/>
          </p:cNvSpPr>
          <p:nvPr/>
        </p:nvSpPr>
        <p:spPr bwMode="auto">
          <a:xfrm>
            <a:off x="1484890" y="7810445"/>
            <a:ext cx="0" cy="101899"/>
          </a:xfrm>
          <a:custGeom>
            <a:avLst/>
            <a:gdLst>
              <a:gd name="T0" fmla="*/ 71 h 71"/>
              <a:gd name="T1" fmla="*/ 0 h 71"/>
              <a:gd name="T2" fmla="*/ 0 h 7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1">
                <a:moveTo>
                  <a:pt x="0" y="71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81" name="Rectangle 329"/>
          <p:cNvSpPr>
            <a:spLocks noChangeArrowheads="1"/>
          </p:cNvSpPr>
          <p:nvPr/>
        </p:nvSpPr>
        <p:spPr bwMode="auto">
          <a:xfrm>
            <a:off x="1508702" y="7952529"/>
            <a:ext cx="1917192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c1 </a:t>
            </a:r>
            <a:r>
              <a:rPr lang="en-US" sz="900" dirty="0" smtClean="0"/>
              <a:t>African swine fever virus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6759621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682" name="Freeform 330"/>
          <p:cNvSpPr>
            <a:spLocks/>
          </p:cNvSpPr>
          <p:nvPr/>
        </p:nvSpPr>
        <p:spPr bwMode="auto">
          <a:xfrm>
            <a:off x="1484890" y="7922390"/>
            <a:ext cx="19050" cy="101899"/>
          </a:xfrm>
          <a:custGeom>
            <a:avLst/>
            <a:gdLst>
              <a:gd name="T0" fmla="*/ 0 w 12"/>
              <a:gd name="T1" fmla="*/ 0 h 71"/>
              <a:gd name="T2" fmla="*/ 0 w 12"/>
              <a:gd name="T3" fmla="*/ 71 h 71"/>
              <a:gd name="T4" fmla="*/ 12 w 12"/>
              <a:gd name="T5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71">
                <a:moveTo>
                  <a:pt x="0" y="0"/>
                </a:moveTo>
                <a:lnTo>
                  <a:pt x="0" y="71"/>
                </a:lnTo>
                <a:lnTo>
                  <a:pt x="12" y="7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83" name="Freeform 331"/>
          <p:cNvSpPr>
            <a:spLocks/>
          </p:cNvSpPr>
          <p:nvPr/>
        </p:nvSpPr>
        <p:spPr bwMode="auto">
          <a:xfrm>
            <a:off x="584777" y="7576509"/>
            <a:ext cx="900113" cy="341576"/>
          </a:xfrm>
          <a:custGeom>
            <a:avLst/>
            <a:gdLst>
              <a:gd name="T0" fmla="*/ 0 w 567"/>
              <a:gd name="T1" fmla="*/ 0 h 238"/>
              <a:gd name="T2" fmla="*/ 0 w 567"/>
              <a:gd name="T3" fmla="*/ 238 h 238"/>
              <a:gd name="T4" fmla="*/ 567 w 567"/>
              <a:gd name="T5" fmla="*/ 23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67" h="238">
                <a:moveTo>
                  <a:pt x="0" y="0"/>
                </a:moveTo>
                <a:lnTo>
                  <a:pt x="0" y="238"/>
                </a:lnTo>
                <a:lnTo>
                  <a:pt x="567" y="238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84" name="Freeform 332"/>
          <p:cNvSpPr>
            <a:spLocks/>
          </p:cNvSpPr>
          <p:nvPr/>
        </p:nvSpPr>
        <p:spPr bwMode="auto">
          <a:xfrm>
            <a:off x="406977" y="6468540"/>
            <a:ext cx="177800" cy="1103663"/>
          </a:xfrm>
          <a:custGeom>
            <a:avLst/>
            <a:gdLst>
              <a:gd name="T0" fmla="*/ 0 w 112"/>
              <a:gd name="T1" fmla="*/ 0 h 769"/>
              <a:gd name="T2" fmla="*/ 0 w 112"/>
              <a:gd name="T3" fmla="*/ 769 h 769"/>
              <a:gd name="T4" fmla="*/ 112 w 112"/>
              <a:gd name="T5" fmla="*/ 769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2" h="769">
                <a:moveTo>
                  <a:pt x="0" y="0"/>
                </a:moveTo>
                <a:lnTo>
                  <a:pt x="0" y="769"/>
                </a:lnTo>
                <a:lnTo>
                  <a:pt x="112" y="769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685" name="Rectangle 333"/>
          <p:cNvSpPr>
            <a:spLocks noChangeArrowheads="1"/>
          </p:cNvSpPr>
          <p:nvPr/>
        </p:nvSpPr>
        <p:spPr bwMode="auto">
          <a:xfrm>
            <a:off x="722890" y="558733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0.72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86" name="Rectangle 334"/>
          <p:cNvSpPr>
            <a:spLocks noChangeArrowheads="1"/>
          </p:cNvSpPr>
          <p:nvPr/>
        </p:nvSpPr>
        <p:spPr bwMode="auto">
          <a:xfrm>
            <a:off x="1589665" y="625626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87" name="Rectangle 335"/>
          <p:cNvSpPr>
            <a:spLocks noChangeArrowheads="1"/>
          </p:cNvSpPr>
          <p:nvPr/>
        </p:nvSpPr>
        <p:spPr bwMode="auto">
          <a:xfrm>
            <a:off x="502227" y="600458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88" name="Rectangle 336"/>
          <p:cNvSpPr>
            <a:spLocks noChangeArrowheads="1"/>
          </p:cNvSpPr>
          <p:nvPr/>
        </p:nvSpPr>
        <p:spPr bwMode="auto">
          <a:xfrm>
            <a:off x="1897640" y="489413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89" name="Rectangle 337"/>
          <p:cNvSpPr>
            <a:spLocks noChangeArrowheads="1"/>
          </p:cNvSpPr>
          <p:nvPr/>
        </p:nvSpPr>
        <p:spPr bwMode="auto">
          <a:xfrm>
            <a:off x="1989715" y="448797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0" name="Rectangle 338"/>
          <p:cNvSpPr>
            <a:spLocks noChangeArrowheads="1"/>
          </p:cNvSpPr>
          <p:nvPr/>
        </p:nvSpPr>
        <p:spPr bwMode="auto">
          <a:xfrm>
            <a:off x="1283277" y="474930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1" name="Rectangle 339"/>
          <p:cNvSpPr>
            <a:spLocks noChangeArrowheads="1"/>
          </p:cNvSpPr>
          <p:nvPr/>
        </p:nvSpPr>
        <p:spPr bwMode="auto">
          <a:xfrm>
            <a:off x="1259456" y="374878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2" name="Rectangle 340"/>
          <p:cNvSpPr>
            <a:spLocks noChangeArrowheads="1"/>
          </p:cNvSpPr>
          <p:nvPr/>
        </p:nvSpPr>
        <p:spPr bwMode="auto">
          <a:xfrm>
            <a:off x="1083244" y="390953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3" name="Rectangle 341"/>
          <p:cNvSpPr>
            <a:spLocks noChangeArrowheads="1"/>
          </p:cNvSpPr>
          <p:nvPr/>
        </p:nvSpPr>
        <p:spPr bwMode="auto">
          <a:xfrm>
            <a:off x="1035619" y="409467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4" name="Rectangle 342"/>
          <p:cNvSpPr>
            <a:spLocks noChangeArrowheads="1"/>
          </p:cNvSpPr>
          <p:nvPr/>
        </p:nvSpPr>
        <p:spPr bwMode="auto">
          <a:xfrm>
            <a:off x="926081" y="449763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5" name="Rectangle 343"/>
          <p:cNvSpPr>
            <a:spLocks noChangeArrowheads="1"/>
          </p:cNvSpPr>
          <p:nvPr/>
        </p:nvSpPr>
        <p:spPr bwMode="auto">
          <a:xfrm>
            <a:off x="2023052" y="3309682"/>
            <a:ext cx="192088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100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6" name="Rectangle 344"/>
          <p:cNvSpPr>
            <a:spLocks noChangeArrowheads="1"/>
          </p:cNvSpPr>
          <p:nvPr/>
        </p:nvSpPr>
        <p:spPr bwMode="auto">
          <a:xfrm>
            <a:off x="821306" y="396810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7" name="Rectangle 345"/>
          <p:cNvSpPr>
            <a:spLocks noChangeArrowheads="1"/>
          </p:cNvSpPr>
          <p:nvPr/>
        </p:nvSpPr>
        <p:spPr bwMode="auto">
          <a:xfrm>
            <a:off x="1342009" y="311468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8" name="Rectangle 346"/>
          <p:cNvSpPr>
            <a:spLocks noChangeArrowheads="1"/>
          </p:cNvSpPr>
          <p:nvPr/>
        </p:nvSpPr>
        <p:spPr bwMode="auto">
          <a:xfrm>
            <a:off x="1411857" y="245091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699" name="Rectangle 347"/>
          <p:cNvSpPr>
            <a:spLocks noChangeArrowheads="1"/>
          </p:cNvSpPr>
          <p:nvPr/>
        </p:nvSpPr>
        <p:spPr bwMode="auto">
          <a:xfrm>
            <a:off x="1156270" y="261022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0" name="Rectangle 348"/>
          <p:cNvSpPr>
            <a:spLocks noChangeArrowheads="1"/>
          </p:cNvSpPr>
          <p:nvPr/>
        </p:nvSpPr>
        <p:spPr bwMode="auto">
          <a:xfrm>
            <a:off x="1049907" y="293809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553" name="Rectangle 234"/>
          <p:cNvSpPr>
            <a:spLocks noChangeArrowheads="1"/>
          </p:cNvSpPr>
          <p:nvPr/>
        </p:nvSpPr>
        <p:spPr bwMode="auto">
          <a:xfrm>
            <a:off x="1770640" y="1570658"/>
            <a:ext cx="23596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q6 </a:t>
            </a:r>
            <a:r>
              <a:rPr lang="en-US" sz="900" dirty="0" smtClean="0"/>
              <a:t>Organic Lake </a:t>
            </a:r>
            <a:r>
              <a:rPr lang="en-US" sz="900" dirty="0" err="1" smtClean="0"/>
              <a:t>phycodnavirus</a:t>
            </a:r>
            <a:r>
              <a:rPr lang="en-US" sz="900" dirty="0" smtClean="0"/>
              <a:t> 2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322511080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54" name="Freeform 235"/>
          <p:cNvSpPr>
            <a:spLocks/>
          </p:cNvSpPr>
          <p:nvPr/>
        </p:nvSpPr>
        <p:spPr bwMode="auto">
          <a:xfrm>
            <a:off x="1659515" y="1640982"/>
            <a:ext cx="106363" cy="101899"/>
          </a:xfrm>
          <a:custGeom>
            <a:avLst/>
            <a:gdLst>
              <a:gd name="T0" fmla="*/ 0 w 67"/>
              <a:gd name="T1" fmla="*/ 71 h 71"/>
              <a:gd name="T2" fmla="*/ 0 w 67"/>
              <a:gd name="T3" fmla="*/ 0 h 71"/>
              <a:gd name="T4" fmla="*/ 67 w 67"/>
              <a:gd name="T5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" h="71">
                <a:moveTo>
                  <a:pt x="0" y="71"/>
                </a:moveTo>
                <a:lnTo>
                  <a:pt x="0" y="0"/>
                </a:lnTo>
                <a:lnTo>
                  <a:pt x="67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55" name="Rectangle 236"/>
          <p:cNvSpPr>
            <a:spLocks noChangeArrowheads="1"/>
          </p:cNvSpPr>
          <p:nvPr/>
        </p:nvSpPr>
        <p:spPr bwMode="auto">
          <a:xfrm>
            <a:off x="1754765" y="1783066"/>
            <a:ext cx="23596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q6 </a:t>
            </a:r>
            <a:r>
              <a:rPr lang="en-US" sz="900" dirty="0" smtClean="0"/>
              <a:t>Organic Lake </a:t>
            </a:r>
            <a:r>
              <a:rPr lang="en-US" sz="900" dirty="0" err="1" smtClean="0"/>
              <a:t>phycodnavirus</a:t>
            </a:r>
            <a:r>
              <a:rPr lang="en-US" sz="900" dirty="0" smtClean="0"/>
              <a:t> 1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322510751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556" name="Freeform 237"/>
          <p:cNvSpPr>
            <a:spLocks/>
          </p:cNvSpPr>
          <p:nvPr/>
        </p:nvSpPr>
        <p:spPr bwMode="auto">
          <a:xfrm>
            <a:off x="1659515" y="1752927"/>
            <a:ext cx="90488" cy="101899"/>
          </a:xfrm>
          <a:custGeom>
            <a:avLst/>
            <a:gdLst>
              <a:gd name="T0" fmla="*/ 0 w 57"/>
              <a:gd name="T1" fmla="*/ 0 h 71"/>
              <a:gd name="T2" fmla="*/ 0 w 57"/>
              <a:gd name="T3" fmla="*/ 71 h 71"/>
              <a:gd name="T4" fmla="*/ 57 w 57"/>
              <a:gd name="T5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" h="71">
                <a:moveTo>
                  <a:pt x="0" y="0"/>
                </a:moveTo>
                <a:lnTo>
                  <a:pt x="0" y="71"/>
                </a:lnTo>
                <a:lnTo>
                  <a:pt x="57" y="71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57" name="Freeform 238"/>
          <p:cNvSpPr>
            <a:spLocks/>
          </p:cNvSpPr>
          <p:nvPr/>
        </p:nvSpPr>
        <p:spPr bwMode="auto">
          <a:xfrm>
            <a:off x="1556327" y="1747187"/>
            <a:ext cx="103188" cy="209538"/>
          </a:xfrm>
          <a:custGeom>
            <a:avLst/>
            <a:gdLst>
              <a:gd name="T0" fmla="*/ 0 w 65"/>
              <a:gd name="T1" fmla="*/ 146 h 146"/>
              <a:gd name="T2" fmla="*/ 0 w 65"/>
              <a:gd name="T3" fmla="*/ 0 h 146"/>
              <a:gd name="T4" fmla="*/ 65 w 65"/>
              <a:gd name="T5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146">
                <a:moveTo>
                  <a:pt x="0" y="146"/>
                </a:moveTo>
                <a:lnTo>
                  <a:pt x="0" y="0"/>
                </a:lnTo>
                <a:lnTo>
                  <a:pt x="65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62" name="Freeform 243"/>
          <p:cNvSpPr>
            <a:spLocks/>
          </p:cNvSpPr>
          <p:nvPr/>
        </p:nvSpPr>
        <p:spPr bwMode="auto">
          <a:xfrm>
            <a:off x="1556327" y="1955811"/>
            <a:ext cx="233363" cy="111114"/>
          </a:xfrm>
          <a:custGeom>
            <a:avLst/>
            <a:gdLst>
              <a:gd name="T0" fmla="*/ 0 w 147"/>
              <a:gd name="T1" fmla="*/ 0 h 145"/>
              <a:gd name="T2" fmla="*/ 0 w 147"/>
              <a:gd name="T3" fmla="*/ 145 h 145"/>
              <a:gd name="T4" fmla="*/ 147 w 147"/>
              <a:gd name="T5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7" h="145">
                <a:moveTo>
                  <a:pt x="0" y="0"/>
                </a:moveTo>
                <a:lnTo>
                  <a:pt x="0" y="145"/>
                </a:lnTo>
                <a:lnTo>
                  <a:pt x="147" y="145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563" name="Freeform 244"/>
          <p:cNvSpPr>
            <a:spLocks/>
          </p:cNvSpPr>
          <p:nvPr/>
        </p:nvSpPr>
        <p:spPr bwMode="auto">
          <a:xfrm>
            <a:off x="1337252" y="1961030"/>
            <a:ext cx="219075" cy="261205"/>
          </a:xfrm>
          <a:custGeom>
            <a:avLst/>
            <a:gdLst>
              <a:gd name="T0" fmla="*/ 0 w 138"/>
              <a:gd name="T1" fmla="*/ 182 h 182"/>
              <a:gd name="T2" fmla="*/ 0 w 138"/>
              <a:gd name="T3" fmla="*/ 0 h 182"/>
              <a:gd name="T4" fmla="*/ 138 w 138"/>
              <a:gd name="T5" fmla="*/ 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8" h="182">
                <a:moveTo>
                  <a:pt x="0" y="182"/>
                </a:moveTo>
                <a:lnTo>
                  <a:pt x="0" y="0"/>
                </a:lnTo>
                <a:lnTo>
                  <a:pt x="138" y="0"/>
                </a:lnTo>
              </a:path>
            </a:pathLst>
          </a:custGeom>
          <a:noFill/>
          <a:ln w="9525" cap="sq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702" name="Rectangle 350"/>
          <p:cNvSpPr>
            <a:spLocks noChangeArrowheads="1"/>
          </p:cNvSpPr>
          <p:nvPr/>
        </p:nvSpPr>
        <p:spPr bwMode="auto">
          <a:xfrm>
            <a:off x="1411856" y="162082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3" name="Rectangle 351"/>
          <p:cNvSpPr>
            <a:spLocks noChangeArrowheads="1"/>
          </p:cNvSpPr>
          <p:nvPr/>
        </p:nvSpPr>
        <p:spPr bwMode="auto">
          <a:xfrm>
            <a:off x="1308668" y="183323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0.95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4" name="Rectangle 352"/>
          <p:cNvSpPr>
            <a:spLocks noChangeArrowheads="1"/>
          </p:cNvSpPr>
          <p:nvPr/>
        </p:nvSpPr>
        <p:spPr bwMode="auto">
          <a:xfrm>
            <a:off x="1089602" y="198444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5" name="Rectangle 353"/>
          <p:cNvSpPr>
            <a:spLocks noChangeArrowheads="1"/>
          </p:cNvSpPr>
          <p:nvPr/>
        </p:nvSpPr>
        <p:spPr bwMode="auto">
          <a:xfrm>
            <a:off x="846715" y="233323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6" name="Rectangle 354"/>
          <p:cNvSpPr>
            <a:spLocks noChangeArrowheads="1"/>
          </p:cNvSpPr>
          <p:nvPr/>
        </p:nvSpPr>
        <p:spPr bwMode="auto">
          <a:xfrm>
            <a:off x="765744" y="3074311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7" name="Rectangle 355"/>
          <p:cNvSpPr>
            <a:spLocks noChangeArrowheads="1"/>
          </p:cNvSpPr>
          <p:nvPr/>
        </p:nvSpPr>
        <p:spPr bwMode="auto">
          <a:xfrm>
            <a:off x="611756" y="4021475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0.43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8" name="Rectangle 356"/>
          <p:cNvSpPr>
            <a:spLocks noChangeArrowheads="1"/>
          </p:cNvSpPr>
          <p:nvPr/>
        </p:nvSpPr>
        <p:spPr bwMode="auto">
          <a:xfrm>
            <a:off x="1356302" y="533617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09" name="Rectangle 357"/>
          <p:cNvSpPr>
            <a:spLocks noChangeArrowheads="1"/>
          </p:cNvSpPr>
          <p:nvPr/>
        </p:nvSpPr>
        <p:spPr bwMode="auto">
          <a:xfrm>
            <a:off x="521269" y="4598422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0.56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0" name="Rectangle 358"/>
          <p:cNvSpPr>
            <a:spLocks noChangeArrowheads="1"/>
          </p:cNvSpPr>
          <p:nvPr/>
        </p:nvSpPr>
        <p:spPr bwMode="auto">
          <a:xfrm>
            <a:off x="435544" y="5229907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0.89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1" name="Rectangle 359"/>
          <p:cNvSpPr>
            <a:spLocks noChangeArrowheads="1"/>
          </p:cNvSpPr>
          <p:nvPr/>
        </p:nvSpPr>
        <p:spPr bwMode="auto">
          <a:xfrm>
            <a:off x="1122940" y="7623870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0.61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2" name="Rectangle 360"/>
          <p:cNvSpPr>
            <a:spLocks noChangeArrowheads="1"/>
          </p:cNvSpPr>
          <p:nvPr/>
        </p:nvSpPr>
        <p:spPr bwMode="auto">
          <a:xfrm>
            <a:off x="787977" y="746906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3" name="Rectangle 361"/>
          <p:cNvSpPr>
            <a:spLocks noChangeArrowheads="1"/>
          </p:cNvSpPr>
          <p:nvPr/>
        </p:nvSpPr>
        <p:spPr bwMode="auto">
          <a:xfrm>
            <a:off x="2688215" y="6508726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1.00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4" name="Rectangle 362"/>
          <p:cNvSpPr>
            <a:spLocks noChangeArrowheads="1"/>
          </p:cNvSpPr>
          <p:nvPr/>
        </p:nvSpPr>
        <p:spPr bwMode="auto">
          <a:xfrm>
            <a:off x="927668" y="6669404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0.34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5" name="Rectangle 363"/>
          <p:cNvSpPr>
            <a:spLocks noChangeArrowheads="1"/>
          </p:cNvSpPr>
          <p:nvPr/>
        </p:nvSpPr>
        <p:spPr bwMode="auto">
          <a:xfrm>
            <a:off x="889568" y="6848803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0.83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6" name="Rectangle 364"/>
          <p:cNvSpPr>
            <a:spLocks noChangeArrowheads="1"/>
          </p:cNvSpPr>
          <p:nvPr/>
        </p:nvSpPr>
        <p:spPr bwMode="auto">
          <a:xfrm>
            <a:off x="632402" y="7084238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0.74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7" name="Rectangle 365"/>
          <p:cNvSpPr>
            <a:spLocks noChangeArrowheads="1"/>
          </p:cNvSpPr>
          <p:nvPr/>
        </p:nvSpPr>
        <p:spPr bwMode="auto">
          <a:xfrm>
            <a:off x="1246765" y="7922519"/>
            <a:ext cx="224420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0.98</a:t>
            </a:r>
            <a:endParaRPr kumimoji="0" lang="en-US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18" name="Line 366"/>
          <p:cNvSpPr>
            <a:spLocks noChangeShapeType="1"/>
          </p:cNvSpPr>
          <p:nvPr/>
        </p:nvSpPr>
        <p:spPr bwMode="auto">
          <a:xfrm>
            <a:off x="883227" y="8340031"/>
            <a:ext cx="490538" cy="0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719" name="Line 367"/>
          <p:cNvSpPr>
            <a:spLocks noChangeShapeType="1"/>
          </p:cNvSpPr>
          <p:nvPr/>
        </p:nvSpPr>
        <p:spPr bwMode="auto">
          <a:xfrm>
            <a:off x="883227" y="8305586"/>
            <a:ext cx="0" cy="70324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720" name="Line 368"/>
          <p:cNvSpPr>
            <a:spLocks noChangeShapeType="1"/>
          </p:cNvSpPr>
          <p:nvPr/>
        </p:nvSpPr>
        <p:spPr bwMode="auto">
          <a:xfrm>
            <a:off x="1373765" y="8305586"/>
            <a:ext cx="0" cy="70324"/>
          </a:xfrm>
          <a:prstGeom prst="line">
            <a:avLst/>
          </a:prstGeom>
          <a:noFill/>
          <a:ln w="952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16721" name="Rectangle 369"/>
          <p:cNvSpPr>
            <a:spLocks noChangeArrowheads="1"/>
          </p:cNvSpPr>
          <p:nvPr/>
        </p:nvSpPr>
        <p:spPr bwMode="auto">
          <a:xfrm>
            <a:off x="1056265" y="8378781"/>
            <a:ext cx="160338" cy="12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S Sans Serif"/>
                <a:cs typeface="Arial" pitchFamily="34" charset="0"/>
              </a:rPr>
              <a:t>0.5</a:t>
            </a: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6722" name="Rectangle 16721"/>
          <p:cNvSpPr/>
          <p:nvPr/>
        </p:nvSpPr>
        <p:spPr>
          <a:xfrm>
            <a:off x="2213264" y="10391"/>
            <a:ext cx="5320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Erv1 / </a:t>
            </a:r>
            <a:r>
              <a:rPr lang="en-US" dirty="0" err="1"/>
              <a:t>Alr</a:t>
            </a:r>
            <a:r>
              <a:rPr lang="en-US" dirty="0"/>
              <a:t> </a:t>
            </a:r>
            <a:r>
              <a:rPr lang="en-US" dirty="0" smtClean="0"/>
              <a:t>family disulfide </a:t>
            </a:r>
            <a:r>
              <a:rPr lang="en-US" dirty="0"/>
              <a:t>(</a:t>
            </a:r>
            <a:r>
              <a:rPr lang="en-US" dirty="0" err="1"/>
              <a:t>thiol</a:t>
            </a:r>
            <a:r>
              <a:rPr lang="en-US" dirty="0"/>
              <a:t>) </a:t>
            </a:r>
            <a:r>
              <a:rPr lang="en-US" dirty="0" err="1" smtClean="0"/>
              <a:t>oxidoreductase</a:t>
            </a:r>
            <a:endParaRPr lang="en-US" dirty="0"/>
          </a:p>
        </p:txBody>
      </p:sp>
      <p:sp>
        <p:nvSpPr>
          <p:cNvPr id="143" name="Rectangle 6"/>
          <p:cNvSpPr>
            <a:spLocks noChangeArrowheads="1"/>
          </p:cNvSpPr>
          <p:nvPr/>
        </p:nvSpPr>
        <p:spPr bwMode="auto">
          <a:xfrm>
            <a:off x="1978954" y="6267205"/>
            <a:ext cx="230931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531035506</a:t>
            </a:r>
          </a:p>
        </p:txBody>
      </p:sp>
      <p:sp>
        <p:nvSpPr>
          <p:cNvPr id="144" name="Rectangle 8"/>
          <p:cNvSpPr>
            <a:spLocks noChangeArrowheads="1"/>
          </p:cNvSpPr>
          <p:nvPr/>
        </p:nvSpPr>
        <p:spPr bwMode="auto">
          <a:xfrm>
            <a:off x="1861724" y="6058356"/>
            <a:ext cx="230070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 smtClean="0">
                <a:solidFill>
                  <a:srgbClr val="C00000"/>
                </a:solidFill>
              </a:rPr>
              <a:t>526119249</a:t>
            </a:r>
            <a:endParaRPr lang="en-US" altLang="en-US" sz="1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022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NCVOG0023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117" name="Rectangle 1116"/>
          <p:cNvSpPr/>
          <p:nvPr/>
        </p:nvSpPr>
        <p:spPr>
          <a:xfrm>
            <a:off x="152400" y="838200"/>
            <a:ext cx="2465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D5-like helicase-</a:t>
            </a:r>
            <a:r>
              <a:rPr lang="en-US" dirty="0" err="1"/>
              <a:t>primase</a:t>
            </a:r>
            <a:endParaRPr lang="en-US" dirty="0"/>
          </a:p>
        </p:txBody>
      </p:sp>
      <p:grpSp>
        <p:nvGrpSpPr>
          <p:cNvPr id="118" name="Group 117"/>
          <p:cNvGrpSpPr/>
          <p:nvPr/>
        </p:nvGrpSpPr>
        <p:grpSpPr>
          <a:xfrm>
            <a:off x="342137" y="2194363"/>
            <a:ext cx="6136701" cy="4544321"/>
            <a:chOff x="519113" y="2710543"/>
            <a:chExt cx="6136701" cy="4544321"/>
          </a:xfrm>
        </p:grpSpPr>
        <p:grpSp>
          <p:nvGrpSpPr>
            <p:cNvPr id="20570" name="Group 20569"/>
            <p:cNvGrpSpPr/>
            <p:nvPr/>
          </p:nvGrpSpPr>
          <p:grpSpPr>
            <a:xfrm>
              <a:off x="712475" y="2710543"/>
              <a:ext cx="5943339" cy="4544321"/>
              <a:chOff x="712475" y="2710543"/>
              <a:chExt cx="5943339" cy="4544321"/>
            </a:xfrm>
          </p:grpSpPr>
          <p:sp>
            <p:nvSpPr>
              <p:cNvPr id="20481" name="Rectangle 6"/>
              <p:cNvSpPr>
                <a:spLocks noChangeArrowheads="1"/>
              </p:cNvSpPr>
              <p:nvPr/>
            </p:nvSpPr>
            <p:spPr bwMode="auto">
              <a:xfrm>
                <a:off x="2943996" y="2721427"/>
                <a:ext cx="22377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99B1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283481673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83" name="Freeform 7"/>
              <p:cNvSpPr>
                <a:spLocks/>
              </p:cNvSpPr>
              <p:nvPr/>
            </p:nvSpPr>
            <p:spPr bwMode="auto">
              <a:xfrm>
                <a:off x="2937756" y="2806639"/>
                <a:ext cx="2496" cy="118688"/>
              </a:xfrm>
              <a:custGeom>
                <a:avLst/>
                <a:gdLst>
                  <a:gd name="T0" fmla="*/ 0 w 2"/>
                  <a:gd name="T1" fmla="*/ 78 h 78"/>
                  <a:gd name="T2" fmla="*/ 0 w 2"/>
                  <a:gd name="T3" fmla="*/ 0 h 78"/>
                  <a:gd name="T4" fmla="*/ 2 w 2"/>
                  <a:gd name="T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8">
                    <a:moveTo>
                      <a:pt x="0" y="78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84" name="Rectangle 8"/>
              <p:cNvSpPr>
                <a:spLocks noChangeArrowheads="1"/>
              </p:cNvSpPr>
              <p:nvPr/>
            </p:nvSpPr>
            <p:spPr bwMode="auto">
              <a:xfrm>
                <a:off x="2942748" y="2970976"/>
                <a:ext cx="2224968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207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347600935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85" name="Freeform 9"/>
              <p:cNvSpPr>
                <a:spLocks/>
              </p:cNvSpPr>
              <p:nvPr/>
            </p:nvSpPr>
            <p:spPr bwMode="auto">
              <a:xfrm>
                <a:off x="2937756" y="2935979"/>
                <a:ext cx="0" cy="120210"/>
              </a:xfrm>
              <a:custGeom>
                <a:avLst/>
                <a:gdLst>
                  <a:gd name="T0" fmla="*/ 0 h 79"/>
                  <a:gd name="T1" fmla="*/ 79 h 79"/>
                  <a:gd name="T2" fmla="*/ 79 h 7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9">
                    <a:moveTo>
                      <a:pt x="0" y="0"/>
                    </a:moveTo>
                    <a:lnTo>
                      <a:pt x="0" y="79"/>
                    </a:lnTo>
                    <a:lnTo>
                      <a:pt x="0" y="7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86" name="Freeform 10"/>
              <p:cNvSpPr>
                <a:spLocks/>
              </p:cNvSpPr>
              <p:nvPr/>
            </p:nvSpPr>
            <p:spPr bwMode="auto">
              <a:xfrm>
                <a:off x="2243743" y="2931414"/>
                <a:ext cx="694012" cy="181076"/>
              </a:xfrm>
              <a:custGeom>
                <a:avLst/>
                <a:gdLst>
                  <a:gd name="T0" fmla="*/ 0 w 556"/>
                  <a:gd name="T1" fmla="*/ 119 h 119"/>
                  <a:gd name="T2" fmla="*/ 0 w 556"/>
                  <a:gd name="T3" fmla="*/ 0 h 119"/>
                  <a:gd name="T4" fmla="*/ 556 w 556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6" h="119">
                    <a:moveTo>
                      <a:pt x="0" y="119"/>
                    </a:moveTo>
                    <a:lnTo>
                      <a:pt x="0" y="0"/>
                    </a:lnTo>
                    <a:lnTo>
                      <a:pt x="55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87" name="Rectangle 11"/>
              <p:cNvSpPr>
                <a:spLocks noChangeArrowheads="1"/>
              </p:cNvSpPr>
              <p:nvPr/>
            </p:nvSpPr>
            <p:spPr bwMode="auto">
              <a:xfrm>
                <a:off x="3269783" y="3220525"/>
                <a:ext cx="230832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PS401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357290823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88" name="Freeform 12"/>
              <p:cNvSpPr>
                <a:spLocks/>
              </p:cNvSpPr>
              <p:nvPr/>
            </p:nvSpPr>
            <p:spPr bwMode="auto">
              <a:xfrm>
                <a:off x="2243743" y="3123140"/>
                <a:ext cx="1021047" cy="181076"/>
              </a:xfrm>
              <a:custGeom>
                <a:avLst/>
                <a:gdLst>
                  <a:gd name="T0" fmla="*/ 0 w 818"/>
                  <a:gd name="T1" fmla="*/ 0 h 119"/>
                  <a:gd name="T2" fmla="*/ 0 w 818"/>
                  <a:gd name="T3" fmla="*/ 119 h 119"/>
                  <a:gd name="T4" fmla="*/ 818 w 818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8" h="119">
                    <a:moveTo>
                      <a:pt x="0" y="0"/>
                    </a:moveTo>
                    <a:lnTo>
                      <a:pt x="0" y="119"/>
                    </a:lnTo>
                    <a:lnTo>
                      <a:pt x="818" y="11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89" name="Freeform 13"/>
              <p:cNvSpPr>
                <a:spLocks/>
              </p:cNvSpPr>
              <p:nvPr/>
            </p:nvSpPr>
            <p:spPr bwMode="auto">
              <a:xfrm>
                <a:off x="2007828" y="3118576"/>
                <a:ext cx="235915" cy="692347"/>
              </a:xfrm>
              <a:custGeom>
                <a:avLst/>
                <a:gdLst>
                  <a:gd name="T0" fmla="*/ 0 w 189"/>
                  <a:gd name="T1" fmla="*/ 455 h 455"/>
                  <a:gd name="T2" fmla="*/ 0 w 189"/>
                  <a:gd name="T3" fmla="*/ 0 h 455"/>
                  <a:gd name="T4" fmla="*/ 189 w 189"/>
                  <a:gd name="T5" fmla="*/ 0 h 4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" h="455">
                    <a:moveTo>
                      <a:pt x="0" y="455"/>
                    </a:moveTo>
                    <a:lnTo>
                      <a:pt x="0" y="0"/>
                    </a:lnTo>
                    <a:lnTo>
                      <a:pt x="18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1" name="Freeform 15"/>
              <p:cNvSpPr>
                <a:spLocks/>
              </p:cNvSpPr>
              <p:nvPr/>
            </p:nvSpPr>
            <p:spPr bwMode="auto">
              <a:xfrm>
                <a:off x="2801699" y="3553765"/>
                <a:ext cx="38695" cy="120210"/>
              </a:xfrm>
              <a:custGeom>
                <a:avLst/>
                <a:gdLst>
                  <a:gd name="T0" fmla="*/ 0 w 31"/>
                  <a:gd name="T1" fmla="*/ 79 h 79"/>
                  <a:gd name="T2" fmla="*/ 0 w 31"/>
                  <a:gd name="T3" fmla="*/ 0 h 79"/>
                  <a:gd name="T4" fmla="*/ 31 w 31"/>
                  <a:gd name="T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79">
                    <a:moveTo>
                      <a:pt x="0" y="79"/>
                    </a:moveTo>
                    <a:lnTo>
                      <a:pt x="0" y="0"/>
                    </a:lnTo>
                    <a:lnTo>
                      <a:pt x="3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3" name="Freeform 17"/>
              <p:cNvSpPr>
                <a:spLocks/>
              </p:cNvSpPr>
              <p:nvPr/>
            </p:nvSpPr>
            <p:spPr bwMode="auto">
              <a:xfrm>
                <a:off x="2801699" y="3684627"/>
                <a:ext cx="29957" cy="118688"/>
              </a:xfrm>
              <a:custGeom>
                <a:avLst/>
                <a:gdLst>
                  <a:gd name="T0" fmla="*/ 0 w 24"/>
                  <a:gd name="T1" fmla="*/ 0 h 78"/>
                  <a:gd name="T2" fmla="*/ 0 w 24"/>
                  <a:gd name="T3" fmla="*/ 78 h 78"/>
                  <a:gd name="T4" fmla="*/ 24 w 24"/>
                  <a:gd name="T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78">
                    <a:moveTo>
                      <a:pt x="0" y="0"/>
                    </a:moveTo>
                    <a:lnTo>
                      <a:pt x="0" y="78"/>
                    </a:lnTo>
                    <a:lnTo>
                      <a:pt x="24" y="7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4" name="Freeform 18"/>
              <p:cNvSpPr>
                <a:spLocks/>
              </p:cNvSpPr>
              <p:nvPr/>
            </p:nvSpPr>
            <p:spPr bwMode="auto">
              <a:xfrm>
                <a:off x="2266211" y="3678540"/>
                <a:ext cx="535488" cy="337804"/>
              </a:xfrm>
              <a:custGeom>
                <a:avLst/>
                <a:gdLst>
                  <a:gd name="T0" fmla="*/ 0 w 429"/>
                  <a:gd name="T1" fmla="*/ 222 h 222"/>
                  <a:gd name="T2" fmla="*/ 0 w 429"/>
                  <a:gd name="T3" fmla="*/ 0 h 222"/>
                  <a:gd name="T4" fmla="*/ 429 w 429"/>
                  <a:gd name="T5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" h="222">
                    <a:moveTo>
                      <a:pt x="0" y="222"/>
                    </a:moveTo>
                    <a:lnTo>
                      <a:pt x="0" y="0"/>
                    </a:lnTo>
                    <a:lnTo>
                      <a:pt x="42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5" name="Rectangle 19"/>
              <p:cNvSpPr>
                <a:spLocks noChangeArrowheads="1"/>
              </p:cNvSpPr>
              <p:nvPr/>
            </p:nvSpPr>
            <p:spPr bwMode="auto">
              <a:xfrm>
                <a:off x="2963968" y="3967652"/>
                <a:ext cx="210314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Feldmannia</a:t>
                </a:r>
                <a:r>
                  <a:rPr lang="en-US" sz="900" i="1" dirty="0"/>
                  <a:t> </a:t>
                </a:r>
                <a:r>
                  <a:rPr lang="en-US" sz="900" dirty="0"/>
                  <a:t>species 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197322383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96" name="Freeform 20"/>
              <p:cNvSpPr>
                <a:spLocks/>
              </p:cNvSpPr>
              <p:nvPr/>
            </p:nvSpPr>
            <p:spPr bwMode="auto">
              <a:xfrm>
                <a:off x="2844138" y="4052864"/>
                <a:ext cx="114837" cy="118688"/>
              </a:xfrm>
              <a:custGeom>
                <a:avLst/>
                <a:gdLst>
                  <a:gd name="T0" fmla="*/ 0 w 92"/>
                  <a:gd name="T1" fmla="*/ 78 h 78"/>
                  <a:gd name="T2" fmla="*/ 0 w 92"/>
                  <a:gd name="T3" fmla="*/ 0 h 78"/>
                  <a:gd name="T4" fmla="*/ 92 w 92"/>
                  <a:gd name="T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78">
                    <a:moveTo>
                      <a:pt x="0" y="78"/>
                    </a:moveTo>
                    <a:lnTo>
                      <a:pt x="0" y="0"/>
                    </a:lnTo>
                    <a:lnTo>
                      <a:pt x="9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7" name="Rectangle 21"/>
              <p:cNvSpPr>
                <a:spLocks noChangeArrowheads="1"/>
              </p:cNvSpPr>
              <p:nvPr/>
            </p:nvSpPr>
            <p:spPr bwMode="auto">
              <a:xfrm>
                <a:off x="3124989" y="4217201"/>
                <a:ext cx="2250616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q3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Feldmannia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irregularis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virus </a:t>
                </a:r>
                <a:r>
                  <a:rPr lang="en-US" altLang="en-US" sz="900" dirty="0" smtClean="0">
                    <a:solidFill>
                      <a:srgbClr val="000000"/>
                    </a:solidFill>
                  </a:rPr>
                  <a:t>a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38683726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98" name="Freeform 22"/>
              <p:cNvSpPr>
                <a:spLocks/>
              </p:cNvSpPr>
              <p:nvPr/>
            </p:nvSpPr>
            <p:spPr bwMode="auto">
              <a:xfrm>
                <a:off x="2844138" y="4182203"/>
                <a:ext cx="277106" cy="120210"/>
              </a:xfrm>
              <a:custGeom>
                <a:avLst/>
                <a:gdLst>
                  <a:gd name="T0" fmla="*/ 0 w 222"/>
                  <a:gd name="T1" fmla="*/ 0 h 79"/>
                  <a:gd name="T2" fmla="*/ 0 w 222"/>
                  <a:gd name="T3" fmla="*/ 79 h 79"/>
                  <a:gd name="T4" fmla="*/ 222 w 222"/>
                  <a:gd name="T5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2" h="79">
                    <a:moveTo>
                      <a:pt x="0" y="0"/>
                    </a:moveTo>
                    <a:lnTo>
                      <a:pt x="0" y="79"/>
                    </a:lnTo>
                    <a:lnTo>
                      <a:pt x="222" y="7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99" name="Freeform 23"/>
              <p:cNvSpPr>
                <a:spLocks/>
              </p:cNvSpPr>
              <p:nvPr/>
            </p:nvSpPr>
            <p:spPr bwMode="auto">
              <a:xfrm>
                <a:off x="2676876" y="4177639"/>
                <a:ext cx="167262" cy="181076"/>
              </a:xfrm>
              <a:custGeom>
                <a:avLst/>
                <a:gdLst>
                  <a:gd name="T0" fmla="*/ 0 w 134"/>
                  <a:gd name="T1" fmla="*/ 119 h 119"/>
                  <a:gd name="T2" fmla="*/ 0 w 134"/>
                  <a:gd name="T3" fmla="*/ 0 h 119"/>
                  <a:gd name="T4" fmla="*/ 134 w 134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4" h="119">
                    <a:moveTo>
                      <a:pt x="0" y="119"/>
                    </a:moveTo>
                    <a:lnTo>
                      <a:pt x="0" y="0"/>
                    </a:lnTo>
                    <a:lnTo>
                      <a:pt x="13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0" name="Rectangle 24"/>
              <p:cNvSpPr>
                <a:spLocks noChangeArrowheads="1"/>
              </p:cNvSpPr>
              <p:nvPr/>
            </p:nvSpPr>
            <p:spPr bwMode="auto">
              <a:xfrm>
                <a:off x="2957727" y="4466750"/>
                <a:ext cx="224420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Ectocarpus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siliculosus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13242580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01" name="Freeform 25"/>
              <p:cNvSpPr>
                <a:spLocks/>
              </p:cNvSpPr>
              <p:nvPr/>
            </p:nvSpPr>
            <p:spPr bwMode="auto">
              <a:xfrm>
                <a:off x="2676876" y="4369365"/>
                <a:ext cx="275858" cy="181076"/>
              </a:xfrm>
              <a:custGeom>
                <a:avLst/>
                <a:gdLst>
                  <a:gd name="T0" fmla="*/ 0 w 221"/>
                  <a:gd name="T1" fmla="*/ 0 h 119"/>
                  <a:gd name="T2" fmla="*/ 0 w 221"/>
                  <a:gd name="T3" fmla="*/ 119 h 119"/>
                  <a:gd name="T4" fmla="*/ 221 w 221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1" h="119">
                    <a:moveTo>
                      <a:pt x="0" y="0"/>
                    </a:moveTo>
                    <a:lnTo>
                      <a:pt x="0" y="119"/>
                    </a:lnTo>
                    <a:lnTo>
                      <a:pt x="221" y="11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2" name="Freeform 26"/>
              <p:cNvSpPr>
                <a:spLocks/>
              </p:cNvSpPr>
              <p:nvPr/>
            </p:nvSpPr>
            <p:spPr bwMode="auto">
              <a:xfrm>
                <a:off x="2266211" y="4026996"/>
                <a:ext cx="410666" cy="337804"/>
              </a:xfrm>
              <a:custGeom>
                <a:avLst/>
                <a:gdLst>
                  <a:gd name="T0" fmla="*/ 0 w 329"/>
                  <a:gd name="T1" fmla="*/ 0 h 222"/>
                  <a:gd name="T2" fmla="*/ 0 w 329"/>
                  <a:gd name="T3" fmla="*/ 222 h 222"/>
                  <a:gd name="T4" fmla="*/ 329 w 329"/>
                  <a:gd name="T5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9" h="222">
                    <a:moveTo>
                      <a:pt x="0" y="0"/>
                    </a:moveTo>
                    <a:lnTo>
                      <a:pt x="0" y="222"/>
                    </a:lnTo>
                    <a:lnTo>
                      <a:pt x="329" y="22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3" name="Freeform 27"/>
              <p:cNvSpPr>
                <a:spLocks/>
              </p:cNvSpPr>
              <p:nvPr/>
            </p:nvSpPr>
            <p:spPr bwMode="auto">
              <a:xfrm>
                <a:off x="2195513" y="4020909"/>
                <a:ext cx="70698" cy="1139260"/>
              </a:xfrm>
              <a:custGeom>
                <a:avLst/>
                <a:gdLst>
                  <a:gd name="T0" fmla="*/ 0 w 75"/>
                  <a:gd name="T1" fmla="*/ 321 h 321"/>
                  <a:gd name="T2" fmla="*/ 0 w 75"/>
                  <a:gd name="T3" fmla="*/ 0 h 321"/>
                  <a:gd name="T4" fmla="*/ 75 w 75"/>
                  <a:gd name="T5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321">
                    <a:moveTo>
                      <a:pt x="0" y="321"/>
                    </a:moveTo>
                    <a:lnTo>
                      <a:pt x="0" y="0"/>
                    </a:lnTo>
                    <a:lnTo>
                      <a:pt x="7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4" name="Rectangle 28"/>
              <p:cNvSpPr>
                <a:spLocks noChangeArrowheads="1"/>
              </p:cNvSpPr>
              <p:nvPr/>
            </p:nvSpPr>
            <p:spPr bwMode="auto">
              <a:xfrm>
                <a:off x="2659401" y="4777165"/>
                <a:ext cx="87363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Prasinoviruses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05" name="Freeform 29"/>
              <p:cNvSpPr>
                <a:spLocks/>
              </p:cNvSpPr>
              <p:nvPr/>
            </p:nvSpPr>
            <p:spPr bwMode="auto">
              <a:xfrm>
                <a:off x="2425984" y="4685867"/>
                <a:ext cx="229673" cy="333240"/>
              </a:xfrm>
              <a:custGeom>
                <a:avLst/>
                <a:gdLst>
                  <a:gd name="T0" fmla="*/ 0 w 184"/>
                  <a:gd name="T1" fmla="*/ 111 h 219"/>
                  <a:gd name="T2" fmla="*/ 0 w 184"/>
                  <a:gd name="T3" fmla="*/ 108 h 219"/>
                  <a:gd name="T4" fmla="*/ 184 w 184"/>
                  <a:gd name="T5" fmla="*/ 0 h 219"/>
                  <a:gd name="T6" fmla="*/ 184 w 184"/>
                  <a:gd name="T7" fmla="*/ 219 h 219"/>
                  <a:gd name="T8" fmla="*/ 0 w 184"/>
                  <a:gd name="T9" fmla="*/ 11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4" h="219">
                    <a:moveTo>
                      <a:pt x="0" y="111"/>
                    </a:moveTo>
                    <a:lnTo>
                      <a:pt x="0" y="108"/>
                    </a:lnTo>
                    <a:lnTo>
                      <a:pt x="184" y="0"/>
                    </a:lnTo>
                    <a:lnTo>
                      <a:pt x="184" y="219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6" name="Line 30"/>
              <p:cNvSpPr>
                <a:spLocks noChangeShapeType="1"/>
              </p:cNvSpPr>
              <p:nvPr/>
            </p:nvSpPr>
            <p:spPr bwMode="auto">
              <a:xfrm>
                <a:off x="2197894" y="4850606"/>
                <a:ext cx="224346" cy="1119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7" name="Rectangle 31"/>
              <p:cNvSpPr>
                <a:spLocks noChangeArrowheads="1"/>
              </p:cNvSpPr>
              <p:nvPr/>
            </p:nvSpPr>
            <p:spPr bwMode="auto">
              <a:xfrm>
                <a:off x="2961471" y="5089101"/>
                <a:ext cx="81753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Chloroviruses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08" name="Freeform 32"/>
              <p:cNvSpPr>
                <a:spLocks/>
              </p:cNvSpPr>
              <p:nvPr/>
            </p:nvSpPr>
            <p:spPr bwMode="auto">
              <a:xfrm>
                <a:off x="2302409" y="5122578"/>
                <a:ext cx="655318" cy="82169"/>
              </a:xfrm>
              <a:custGeom>
                <a:avLst/>
                <a:gdLst>
                  <a:gd name="T0" fmla="*/ 0 w 525"/>
                  <a:gd name="T1" fmla="*/ 29 h 54"/>
                  <a:gd name="T2" fmla="*/ 0 w 525"/>
                  <a:gd name="T3" fmla="*/ 25 h 54"/>
                  <a:gd name="T4" fmla="*/ 525 w 525"/>
                  <a:gd name="T5" fmla="*/ 0 h 54"/>
                  <a:gd name="T6" fmla="*/ 525 w 525"/>
                  <a:gd name="T7" fmla="*/ 54 h 54"/>
                  <a:gd name="T8" fmla="*/ 0 w 525"/>
                  <a:gd name="T9" fmla="*/ 2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5" h="54">
                    <a:moveTo>
                      <a:pt x="0" y="29"/>
                    </a:moveTo>
                    <a:lnTo>
                      <a:pt x="0" y="25"/>
                    </a:lnTo>
                    <a:lnTo>
                      <a:pt x="525" y="0"/>
                    </a:lnTo>
                    <a:lnTo>
                      <a:pt x="525" y="54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09" name="Line 33"/>
              <p:cNvSpPr>
                <a:spLocks noChangeShapeType="1"/>
              </p:cNvSpPr>
              <p:nvPr/>
            </p:nvSpPr>
            <p:spPr bwMode="auto">
              <a:xfrm>
                <a:off x="2197894" y="5162550"/>
                <a:ext cx="100771" cy="1112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118" name="Freeform 37"/>
              <p:cNvSpPr>
                <a:spLocks/>
              </p:cNvSpPr>
              <p:nvPr/>
            </p:nvSpPr>
            <p:spPr bwMode="auto">
              <a:xfrm>
                <a:off x="2007827" y="3821574"/>
                <a:ext cx="185303" cy="693869"/>
              </a:xfrm>
              <a:custGeom>
                <a:avLst/>
                <a:gdLst>
                  <a:gd name="T0" fmla="*/ 0 w 132"/>
                  <a:gd name="T1" fmla="*/ 0 h 456"/>
                  <a:gd name="T2" fmla="*/ 0 w 132"/>
                  <a:gd name="T3" fmla="*/ 456 h 456"/>
                  <a:gd name="T4" fmla="*/ 132 w 132"/>
                  <a:gd name="T5" fmla="*/ 456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456">
                    <a:moveTo>
                      <a:pt x="0" y="0"/>
                    </a:moveTo>
                    <a:lnTo>
                      <a:pt x="0" y="456"/>
                    </a:lnTo>
                    <a:lnTo>
                      <a:pt x="132" y="45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119" name="Freeform 38"/>
              <p:cNvSpPr>
                <a:spLocks/>
              </p:cNvSpPr>
              <p:nvPr/>
            </p:nvSpPr>
            <p:spPr bwMode="auto">
              <a:xfrm>
                <a:off x="1427405" y="3817009"/>
                <a:ext cx="580424" cy="801906"/>
              </a:xfrm>
              <a:custGeom>
                <a:avLst/>
                <a:gdLst>
                  <a:gd name="T0" fmla="*/ 0 w 465"/>
                  <a:gd name="T1" fmla="*/ 527 h 527"/>
                  <a:gd name="T2" fmla="*/ 0 w 465"/>
                  <a:gd name="T3" fmla="*/ 0 h 527"/>
                  <a:gd name="T4" fmla="*/ 465 w 465"/>
                  <a:gd name="T5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5" h="527">
                    <a:moveTo>
                      <a:pt x="0" y="527"/>
                    </a:moveTo>
                    <a:lnTo>
                      <a:pt x="0" y="0"/>
                    </a:lnTo>
                    <a:lnTo>
                      <a:pt x="465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12" name="Rectangle 39"/>
              <p:cNvSpPr>
                <a:spLocks noChangeArrowheads="1"/>
              </p:cNvSpPr>
              <p:nvPr/>
            </p:nvSpPr>
            <p:spPr bwMode="auto">
              <a:xfrm>
                <a:off x="2807940" y="5358432"/>
                <a:ext cx="86401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Proteobacteria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13" name="Freeform 40"/>
              <p:cNvSpPr>
                <a:spLocks/>
              </p:cNvSpPr>
              <p:nvPr/>
            </p:nvSpPr>
            <p:spPr bwMode="auto">
              <a:xfrm>
                <a:off x="2047772" y="5381257"/>
                <a:ext cx="756424" cy="104994"/>
              </a:xfrm>
              <a:custGeom>
                <a:avLst/>
                <a:gdLst>
                  <a:gd name="T0" fmla="*/ 0 w 606"/>
                  <a:gd name="T1" fmla="*/ 36 h 69"/>
                  <a:gd name="T2" fmla="*/ 0 w 606"/>
                  <a:gd name="T3" fmla="*/ 33 h 69"/>
                  <a:gd name="T4" fmla="*/ 606 w 606"/>
                  <a:gd name="T5" fmla="*/ 0 h 69"/>
                  <a:gd name="T6" fmla="*/ 606 w 606"/>
                  <a:gd name="T7" fmla="*/ 69 h 69"/>
                  <a:gd name="T8" fmla="*/ 0 w 606"/>
                  <a:gd name="T9" fmla="*/ 3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6" h="69">
                    <a:moveTo>
                      <a:pt x="0" y="36"/>
                    </a:moveTo>
                    <a:lnTo>
                      <a:pt x="0" y="33"/>
                    </a:lnTo>
                    <a:lnTo>
                      <a:pt x="606" y="0"/>
                    </a:lnTo>
                    <a:lnTo>
                      <a:pt x="606" y="69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14" name="Line 41"/>
              <p:cNvSpPr>
                <a:spLocks noChangeShapeType="1"/>
              </p:cNvSpPr>
              <p:nvPr/>
            </p:nvSpPr>
            <p:spPr bwMode="auto">
              <a:xfrm>
                <a:off x="1431149" y="5434515"/>
                <a:ext cx="612878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15" name="Line 42"/>
              <p:cNvSpPr>
                <a:spLocks noChangeShapeType="1"/>
              </p:cNvSpPr>
              <p:nvPr/>
            </p:nvSpPr>
            <p:spPr bwMode="auto">
              <a:xfrm>
                <a:off x="1427405" y="4629566"/>
                <a:ext cx="0" cy="804949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16" name="Freeform 43"/>
              <p:cNvSpPr>
                <a:spLocks/>
              </p:cNvSpPr>
              <p:nvPr/>
            </p:nvSpPr>
            <p:spPr bwMode="auto">
              <a:xfrm>
                <a:off x="813279" y="4623479"/>
                <a:ext cx="614126" cy="535618"/>
              </a:xfrm>
              <a:custGeom>
                <a:avLst/>
                <a:gdLst>
                  <a:gd name="T0" fmla="*/ 0 w 492"/>
                  <a:gd name="T1" fmla="*/ 352 h 352"/>
                  <a:gd name="T2" fmla="*/ 0 w 492"/>
                  <a:gd name="T3" fmla="*/ 0 h 352"/>
                  <a:gd name="T4" fmla="*/ 492 w 492"/>
                  <a:gd name="T5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2" h="352">
                    <a:moveTo>
                      <a:pt x="0" y="352"/>
                    </a:moveTo>
                    <a:lnTo>
                      <a:pt x="0" y="0"/>
                    </a:lnTo>
                    <a:lnTo>
                      <a:pt x="49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17" name="Rectangle 44"/>
              <p:cNvSpPr>
                <a:spLocks noChangeArrowheads="1"/>
              </p:cNvSpPr>
              <p:nvPr/>
            </p:nvSpPr>
            <p:spPr bwMode="auto">
              <a:xfrm>
                <a:off x="1890495" y="5629285"/>
                <a:ext cx="50334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Bacteria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18" name="Freeform 45"/>
              <p:cNvSpPr>
                <a:spLocks/>
              </p:cNvSpPr>
              <p:nvPr/>
            </p:nvSpPr>
            <p:spPr bwMode="auto">
              <a:xfrm>
                <a:off x="1036710" y="5652109"/>
                <a:ext cx="850041" cy="103472"/>
              </a:xfrm>
              <a:custGeom>
                <a:avLst/>
                <a:gdLst>
                  <a:gd name="T0" fmla="*/ 0 w 681"/>
                  <a:gd name="T1" fmla="*/ 36 h 68"/>
                  <a:gd name="T2" fmla="*/ 0 w 681"/>
                  <a:gd name="T3" fmla="*/ 32 h 68"/>
                  <a:gd name="T4" fmla="*/ 681 w 681"/>
                  <a:gd name="T5" fmla="*/ 0 h 68"/>
                  <a:gd name="T6" fmla="*/ 681 w 681"/>
                  <a:gd name="T7" fmla="*/ 68 h 68"/>
                  <a:gd name="T8" fmla="*/ 0 w 681"/>
                  <a:gd name="T9" fmla="*/ 3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1" h="68">
                    <a:moveTo>
                      <a:pt x="0" y="36"/>
                    </a:moveTo>
                    <a:lnTo>
                      <a:pt x="0" y="32"/>
                    </a:lnTo>
                    <a:lnTo>
                      <a:pt x="681" y="0"/>
                    </a:lnTo>
                    <a:lnTo>
                      <a:pt x="681" y="68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19" name="Line 46"/>
              <p:cNvSpPr>
                <a:spLocks noChangeShapeType="1"/>
              </p:cNvSpPr>
              <p:nvPr/>
            </p:nvSpPr>
            <p:spPr bwMode="auto">
              <a:xfrm>
                <a:off x="818272" y="5703845"/>
                <a:ext cx="213447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0" name="Line 47"/>
              <p:cNvSpPr>
                <a:spLocks noChangeShapeType="1"/>
              </p:cNvSpPr>
              <p:nvPr/>
            </p:nvSpPr>
            <p:spPr bwMode="auto">
              <a:xfrm>
                <a:off x="813279" y="5169749"/>
                <a:ext cx="0" cy="534097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1" name="Freeform 48"/>
              <p:cNvSpPr>
                <a:spLocks/>
              </p:cNvSpPr>
              <p:nvPr/>
            </p:nvSpPr>
            <p:spPr bwMode="auto">
              <a:xfrm>
                <a:off x="713421" y="5163662"/>
                <a:ext cx="99858" cy="550834"/>
              </a:xfrm>
              <a:custGeom>
                <a:avLst/>
                <a:gdLst>
                  <a:gd name="T0" fmla="*/ 0 w 80"/>
                  <a:gd name="T1" fmla="*/ 362 h 362"/>
                  <a:gd name="T2" fmla="*/ 0 w 80"/>
                  <a:gd name="T3" fmla="*/ 0 h 362"/>
                  <a:gd name="T4" fmla="*/ 80 w 80"/>
                  <a:gd name="T5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362">
                    <a:moveTo>
                      <a:pt x="0" y="362"/>
                    </a:moveTo>
                    <a:lnTo>
                      <a:pt x="0" y="0"/>
                    </a:lnTo>
                    <a:lnTo>
                      <a:pt x="8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2" name="Rectangle 49"/>
              <p:cNvSpPr>
                <a:spLocks noChangeArrowheads="1"/>
              </p:cNvSpPr>
              <p:nvPr/>
            </p:nvSpPr>
            <p:spPr bwMode="auto">
              <a:xfrm>
                <a:off x="2716820" y="5898615"/>
                <a:ext cx="63158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Poxviridae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23" name="Freeform 50"/>
              <p:cNvSpPr>
                <a:spLocks/>
              </p:cNvSpPr>
              <p:nvPr/>
            </p:nvSpPr>
            <p:spPr bwMode="auto">
              <a:xfrm>
                <a:off x="1781900" y="5891007"/>
                <a:ext cx="931175" cy="165859"/>
              </a:xfrm>
              <a:custGeom>
                <a:avLst/>
                <a:gdLst>
                  <a:gd name="T0" fmla="*/ 0 w 746"/>
                  <a:gd name="T1" fmla="*/ 56 h 109"/>
                  <a:gd name="T2" fmla="*/ 0 w 746"/>
                  <a:gd name="T3" fmla="*/ 53 h 109"/>
                  <a:gd name="T4" fmla="*/ 746 w 746"/>
                  <a:gd name="T5" fmla="*/ 0 h 109"/>
                  <a:gd name="T6" fmla="*/ 746 w 746"/>
                  <a:gd name="T7" fmla="*/ 109 h 109"/>
                  <a:gd name="T8" fmla="*/ 0 w 746"/>
                  <a:gd name="T9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6" h="109">
                    <a:moveTo>
                      <a:pt x="0" y="56"/>
                    </a:moveTo>
                    <a:lnTo>
                      <a:pt x="0" y="53"/>
                    </a:lnTo>
                    <a:lnTo>
                      <a:pt x="746" y="0"/>
                    </a:lnTo>
                    <a:lnTo>
                      <a:pt x="746" y="109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4" name="Line 51"/>
              <p:cNvSpPr>
                <a:spLocks noChangeShapeType="1"/>
              </p:cNvSpPr>
              <p:nvPr/>
            </p:nvSpPr>
            <p:spPr bwMode="auto">
              <a:xfrm>
                <a:off x="839491" y="5973176"/>
                <a:ext cx="938664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5" name="Rectangle 52"/>
              <p:cNvSpPr>
                <a:spLocks noChangeArrowheads="1"/>
              </p:cNvSpPr>
              <p:nvPr/>
            </p:nvSpPr>
            <p:spPr bwMode="auto">
              <a:xfrm>
                <a:off x="2098949" y="6167946"/>
                <a:ext cx="66043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Iridoviridae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26" name="Freeform 53"/>
              <p:cNvSpPr>
                <a:spLocks/>
              </p:cNvSpPr>
              <p:nvPr/>
            </p:nvSpPr>
            <p:spPr bwMode="auto">
              <a:xfrm>
                <a:off x="1402440" y="6170989"/>
                <a:ext cx="691516" cy="146078"/>
              </a:xfrm>
              <a:custGeom>
                <a:avLst/>
                <a:gdLst>
                  <a:gd name="T0" fmla="*/ 0 w 554"/>
                  <a:gd name="T1" fmla="*/ 50 h 96"/>
                  <a:gd name="T2" fmla="*/ 0 w 554"/>
                  <a:gd name="T3" fmla="*/ 46 h 96"/>
                  <a:gd name="T4" fmla="*/ 554 w 554"/>
                  <a:gd name="T5" fmla="*/ 0 h 96"/>
                  <a:gd name="T6" fmla="*/ 554 w 554"/>
                  <a:gd name="T7" fmla="*/ 96 h 96"/>
                  <a:gd name="T8" fmla="*/ 0 w 554"/>
                  <a:gd name="T9" fmla="*/ 5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4" h="96">
                    <a:moveTo>
                      <a:pt x="0" y="50"/>
                    </a:moveTo>
                    <a:lnTo>
                      <a:pt x="0" y="46"/>
                    </a:lnTo>
                    <a:lnTo>
                      <a:pt x="554" y="0"/>
                    </a:lnTo>
                    <a:lnTo>
                      <a:pt x="554" y="96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7" name="Line 54"/>
              <p:cNvSpPr>
                <a:spLocks noChangeShapeType="1"/>
              </p:cNvSpPr>
              <p:nvPr/>
            </p:nvSpPr>
            <p:spPr bwMode="auto">
              <a:xfrm>
                <a:off x="1227689" y="6244028"/>
                <a:ext cx="169758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28" name="Rectangle 55"/>
              <p:cNvSpPr>
                <a:spLocks noChangeArrowheads="1"/>
              </p:cNvSpPr>
              <p:nvPr/>
            </p:nvSpPr>
            <p:spPr bwMode="auto">
              <a:xfrm>
                <a:off x="1829333" y="6438798"/>
                <a:ext cx="118942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Marseillevirus family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29" name="Freeform 56"/>
              <p:cNvSpPr>
                <a:spLocks/>
              </p:cNvSpPr>
              <p:nvPr/>
            </p:nvSpPr>
            <p:spPr bwMode="auto">
              <a:xfrm>
                <a:off x="1730723" y="6493577"/>
                <a:ext cx="93617" cy="41085"/>
              </a:xfrm>
              <a:custGeom>
                <a:avLst/>
                <a:gdLst>
                  <a:gd name="T0" fmla="*/ 0 w 75"/>
                  <a:gd name="T1" fmla="*/ 15 h 27"/>
                  <a:gd name="T2" fmla="*/ 0 w 75"/>
                  <a:gd name="T3" fmla="*/ 12 h 27"/>
                  <a:gd name="T4" fmla="*/ 75 w 75"/>
                  <a:gd name="T5" fmla="*/ 0 h 27"/>
                  <a:gd name="T6" fmla="*/ 75 w 75"/>
                  <a:gd name="T7" fmla="*/ 27 h 27"/>
                  <a:gd name="T8" fmla="*/ 0 w 75"/>
                  <a:gd name="T9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27">
                    <a:moveTo>
                      <a:pt x="0" y="15"/>
                    </a:moveTo>
                    <a:lnTo>
                      <a:pt x="0" y="12"/>
                    </a:lnTo>
                    <a:lnTo>
                      <a:pt x="75" y="0"/>
                    </a:lnTo>
                    <a:lnTo>
                      <a:pt x="75" y="2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0" name="Line 57"/>
              <p:cNvSpPr>
                <a:spLocks noChangeShapeType="1"/>
              </p:cNvSpPr>
              <p:nvPr/>
            </p:nvSpPr>
            <p:spPr bwMode="auto">
              <a:xfrm>
                <a:off x="1227689" y="6513358"/>
                <a:ext cx="499290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1" name="Line 58"/>
              <p:cNvSpPr>
                <a:spLocks noChangeShapeType="1"/>
              </p:cNvSpPr>
              <p:nvPr/>
            </p:nvSpPr>
            <p:spPr bwMode="auto">
              <a:xfrm>
                <a:off x="1223944" y="6244028"/>
                <a:ext cx="0" cy="12934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2" name="Line 59"/>
              <p:cNvSpPr>
                <a:spLocks noChangeShapeType="1"/>
              </p:cNvSpPr>
              <p:nvPr/>
            </p:nvSpPr>
            <p:spPr bwMode="auto">
              <a:xfrm>
                <a:off x="1223944" y="6384019"/>
                <a:ext cx="0" cy="12934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3" name="Freeform 60"/>
              <p:cNvSpPr>
                <a:spLocks/>
              </p:cNvSpPr>
              <p:nvPr/>
            </p:nvSpPr>
            <p:spPr bwMode="auto">
              <a:xfrm>
                <a:off x="1070413" y="6379454"/>
                <a:ext cx="153532" cy="196292"/>
              </a:xfrm>
              <a:custGeom>
                <a:avLst/>
                <a:gdLst>
                  <a:gd name="T0" fmla="*/ 0 w 123"/>
                  <a:gd name="T1" fmla="*/ 129 h 129"/>
                  <a:gd name="T2" fmla="*/ 0 w 123"/>
                  <a:gd name="T3" fmla="*/ 0 h 129"/>
                  <a:gd name="T4" fmla="*/ 123 w 123"/>
                  <a:gd name="T5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129">
                    <a:moveTo>
                      <a:pt x="0" y="129"/>
                    </a:moveTo>
                    <a:lnTo>
                      <a:pt x="0" y="0"/>
                    </a:lnTo>
                    <a:lnTo>
                      <a:pt x="12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4" name="Rectangle 61"/>
              <p:cNvSpPr>
                <a:spLocks noChangeArrowheads="1"/>
              </p:cNvSpPr>
              <p:nvPr/>
            </p:nvSpPr>
            <p:spPr bwMode="auto">
              <a:xfrm>
                <a:off x="1784397" y="6708128"/>
                <a:ext cx="127118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extended Mimiiviridae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35" name="Freeform 62"/>
              <p:cNvSpPr>
                <a:spLocks/>
              </p:cNvSpPr>
              <p:nvPr/>
            </p:nvSpPr>
            <p:spPr bwMode="auto">
              <a:xfrm>
                <a:off x="1134072" y="6700520"/>
                <a:ext cx="646580" cy="165859"/>
              </a:xfrm>
              <a:custGeom>
                <a:avLst/>
                <a:gdLst>
                  <a:gd name="T0" fmla="*/ 0 w 518"/>
                  <a:gd name="T1" fmla="*/ 56 h 109"/>
                  <a:gd name="T2" fmla="*/ 0 w 518"/>
                  <a:gd name="T3" fmla="*/ 53 h 109"/>
                  <a:gd name="T4" fmla="*/ 518 w 518"/>
                  <a:gd name="T5" fmla="*/ 0 h 109"/>
                  <a:gd name="T6" fmla="*/ 518 w 518"/>
                  <a:gd name="T7" fmla="*/ 109 h 109"/>
                  <a:gd name="T8" fmla="*/ 0 w 518"/>
                  <a:gd name="T9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8" h="109">
                    <a:moveTo>
                      <a:pt x="0" y="56"/>
                    </a:moveTo>
                    <a:lnTo>
                      <a:pt x="0" y="53"/>
                    </a:lnTo>
                    <a:lnTo>
                      <a:pt x="518" y="0"/>
                    </a:lnTo>
                    <a:lnTo>
                      <a:pt x="518" y="109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6" name="Line 63"/>
              <p:cNvSpPr>
                <a:spLocks noChangeShapeType="1"/>
              </p:cNvSpPr>
              <p:nvPr/>
            </p:nvSpPr>
            <p:spPr bwMode="auto">
              <a:xfrm>
                <a:off x="1075406" y="6784210"/>
                <a:ext cx="54922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7" name="Line 64"/>
              <p:cNvSpPr>
                <a:spLocks noChangeShapeType="1"/>
              </p:cNvSpPr>
              <p:nvPr/>
            </p:nvSpPr>
            <p:spPr bwMode="auto">
              <a:xfrm>
                <a:off x="1070413" y="6586397"/>
                <a:ext cx="0" cy="197813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8" name="Freeform 65"/>
              <p:cNvSpPr>
                <a:spLocks/>
              </p:cNvSpPr>
              <p:nvPr/>
            </p:nvSpPr>
            <p:spPr bwMode="auto">
              <a:xfrm>
                <a:off x="834498" y="6282069"/>
                <a:ext cx="235915" cy="299764"/>
              </a:xfrm>
              <a:custGeom>
                <a:avLst/>
                <a:gdLst>
                  <a:gd name="T0" fmla="*/ 0 w 189"/>
                  <a:gd name="T1" fmla="*/ 0 h 197"/>
                  <a:gd name="T2" fmla="*/ 0 w 189"/>
                  <a:gd name="T3" fmla="*/ 197 h 197"/>
                  <a:gd name="T4" fmla="*/ 189 w 189"/>
                  <a:gd name="T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" h="197">
                    <a:moveTo>
                      <a:pt x="0" y="0"/>
                    </a:moveTo>
                    <a:lnTo>
                      <a:pt x="0" y="197"/>
                    </a:lnTo>
                    <a:lnTo>
                      <a:pt x="189" y="197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39" name="Line 66"/>
              <p:cNvSpPr>
                <a:spLocks noChangeShapeType="1"/>
              </p:cNvSpPr>
              <p:nvPr/>
            </p:nvSpPr>
            <p:spPr bwMode="auto">
              <a:xfrm>
                <a:off x="834498" y="5973176"/>
                <a:ext cx="0" cy="299764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40" name="Freeform 67"/>
              <p:cNvSpPr>
                <a:spLocks/>
              </p:cNvSpPr>
              <p:nvPr/>
            </p:nvSpPr>
            <p:spPr bwMode="auto">
              <a:xfrm>
                <a:off x="713421" y="5725148"/>
                <a:ext cx="121078" cy="552356"/>
              </a:xfrm>
              <a:custGeom>
                <a:avLst/>
                <a:gdLst>
                  <a:gd name="T0" fmla="*/ 0 w 97"/>
                  <a:gd name="T1" fmla="*/ 0 h 363"/>
                  <a:gd name="T2" fmla="*/ 0 w 97"/>
                  <a:gd name="T3" fmla="*/ 363 h 363"/>
                  <a:gd name="T4" fmla="*/ 97 w 97"/>
                  <a:gd name="T5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363">
                    <a:moveTo>
                      <a:pt x="0" y="0"/>
                    </a:moveTo>
                    <a:lnTo>
                      <a:pt x="0" y="363"/>
                    </a:lnTo>
                    <a:lnTo>
                      <a:pt x="97" y="3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41" name="Rectangle 68"/>
              <p:cNvSpPr>
                <a:spLocks noChangeArrowheads="1"/>
              </p:cNvSpPr>
              <p:nvPr/>
            </p:nvSpPr>
            <p:spPr bwMode="auto">
              <a:xfrm>
                <a:off x="834766" y="571635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3" name="Rectangle 70"/>
              <p:cNvSpPr>
                <a:spLocks noChangeArrowheads="1"/>
              </p:cNvSpPr>
              <p:nvPr/>
            </p:nvSpPr>
            <p:spPr bwMode="auto">
              <a:xfrm>
                <a:off x="1512188" y="652024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4" name="Rectangle 71"/>
              <p:cNvSpPr>
                <a:spLocks noChangeArrowheads="1"/>
              </p:cNvSpPr>
              <p:nvPr/>
            </p:nvSpPr>
            <p:spPr bwMode="auto">
              <a:xfrm>
                <a:off x="1255265" y="6096359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5" name="Rectangle 72"/>
              <p:cNvSpPr>
                <a:spLocks noChangeArrowheads="1"/>
              </p:cNvSpPr>
              <p:nvPr/>
            </p:nvSpPr>
            <p:spPr bwMode="auto">
              <a:xfrm>
                <a:off x="991044" y="622940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6" name="Rectangle 73"/>
              <p:cNvSpPr>
                <a:spLocks noChangeArrowheads="1"/>
              </p:cNvSpPr>
              <p:nvPr/>
            </p:nvSpPr>
            <p:spPr bwMode="auto">
              <a:xfrm>
                <a:off x="835131" y="659910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7" name="Rectangle 74"/>
              <p:cNvSpPr>
                <a:spLocks noChangeArrowheads="1"/>
              </p:cNvSpPr>
              <p:nvPr/>
            </p:nvSpPr>
            <p:spPr bwMode="auto">
              <a:xfrm>
                <a:off x="1587177" y="581036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8" name="Rectangle 75"/>
              <p:cNvSpPr>
                <a:spLocks noChangeArrowheads="1"/>
              </p:cNvSpPr>
              <p:nvPr/>
            </p:nvSpPr>
            <p:spPr bwMode="auto">
              <a:xfrm>
                <a:off x="830198" y="504700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49" name="Rectangle 76"/>
              <p:cNvSpPr>
                <a:spLocks noChangeArrowheads="1"/>
              </p:cNvSpPr>
              <p:nvPr/>
            </p:nvSpPr>
            <p:spPr bwMode="auto">
              <a:xfrm>
                <a:off x="1874403" y="545654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0" name="Rectangle 77"/>
              <p:cNvSpPr>
                <a:spLocks noChangeArrowheads="1"/>
              </p:cNvSpPr>
              <p:nvPr/>
            </p:nvSpPr>
            <p:spPr bwMode="auto">
              <a:xfrm>
                <a:off x="1188571" y="447971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1" name="Rectangle 78"/>
              <p:cNvSpPr>
                <a:spLocks noChangeArrowheads="1"/>
              </p:cNvSpPr>
              <p:nvPr/>
            </p:nvSpPr>
            <p:spPr bwMode="auto">
              <a:xfrm>
                <a:off x="2123146" y="518093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2" name="Rectangle 79"/>
              <p:cNvSpPr>
                <a:spLocks noChangeArrowheads="1"/>
              </p:cNvSpPr>
              <p:nvPr/>
            </p:nvSpPr>
            <p:spPr bwMode="auto">
              <a:xfrm>
                <a:off x="2230012" y="470319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4" name="Rectangle 81"/>
              <p:cNvSpPr>
                <a:spLocks noChangeArrowheads="1"/>
              </p:cNvSpPr>
              <p:nvPr/>
            </p:nvSpPr>
            <p:spPr bwMode="auto">
              <a:xfrm>
                <a:off x="2605343" y="4027589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5" name="Rectangle 82"/>
              <p:cNvSpPr>
                <a:spLocks noChangeArrowheads="1"/>
              </p:cNvSpPr>
              <p:nvPr/>
            </p:nvSpPr>
            <p:spPr bwMode="auto">
              <a:xfrm>
                <a:off x="2433281" y="436778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6" name="Rectangle 83"/>
              <p:cNvSpPr>
                <a:spLocks noChangeArrowheads="1"/>
              </p:cNvSpPr>
              <p:nvPr/>
            </p:nvSpPr>
            <p:spPr bwMode="auto">
              <a:xfrm>
                <a:off x="2554583" y="3539539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7" name="Rectangle 84"/>
              <p:cNvSpPr>
                <a:spLocks noChangeArrowheads="1"/>
              </p:cNvSpPr>
              <p:nvPr/>
            </p:nvSpPr>
            <p:spPr bwMode="auto">
              <a:xfrm>
                <a:off x="2027415" y="3884287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8" name="Rectangle 85"/>
              <p:cNvSpPr>
                <a:spLocks noChangeArrowheads="1"/>
              </p:cNvSpPr>
              <p:nvPr/>
            </p:nvSpPr>
            <p:spPr bwMode="auto">
              <a:xfrm>
                <a:off x="1948087" y="4518427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59" name="Rectangle 86"/>
              <p:cNvSpPr>
                <a:spLocks noChangeArrowheads="1"/>
              </p:cNvSpPr>
              <p:nvPr/>
            </p:nvSpPr>
            <p:spPr bwMode="auto">
              <a:xfrm>
                <a:off x="1761851" y="3681247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60" name="Rectangle 87"/>
              <p:cNvSpPr>
                <a:spLocks noChangeArrowheads="1"/>
              </p:cNvSpPr>
              <p:nvPr/>
            </p:nvSpPr>
            <p:spPr bwMode="auto">
              <a:xfrm>
                <a:off x="2690640" y="279089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561" name="Rectangle 88"/>
              <p:cNvSpPr>
                <a:spLocks noChangeArrowheads="1"/>
              </p:cNvSpPr>
              <p:nvPr/>
            </p:nvSpPr>
            <p:spPr bwMode="auto">
              <a:xfrm>
                <a:off x="1998925" y="297567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20569" name="Group 20568"/>
              <p:cNvGrpSpPr/>
              <p:nvPr/>
            </p:nvGrpSpPr>
            <p:grpSpPr>
              <a:xfrm>
                <a:off x="712475" y="7028109"/>
                <a:ext cx="320794" cy="226755"/>
                <a:chOff x="1131575" y="7237659"/>
                <a:chExt cx="320794" cy="226755"/>
              </a:xfrm>
            </p:grpSpPr>
            <p:sp>
              <p:nvSpPr>
                <p:cNvPr id="20562" name="Line 89"/>
                <p:cNvSpPr>
                  <a:spLocks noChangeShapeType="1"/>
                </p:cNvSpPr>
                <p:nvPr/>
              </p:nvSpPr>
              <p:spPr bwMode="auto">
                <a:xfrm>
                  <a:off x="1131575" y="7280265"/>
                  <a:ext cx="320794" cy="0"/>
                </a:xfrm>
                <a:prstGeom prst="line">
                  <a:avLst/>
                </a:prstGeom>
                <a:noFill/>
                <a:ln w="11113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0563" name="Line 90"/>
                <p:cNvSpPr>
                  <a:spLocks noChangeShapeType="1"/>
                </p:cNvSpPr>
                <p:nvPr/>
              </p:nvSpPr>
              <p:spPr bwMode="auto">
                <a:xfrm>
                  <a:off x="1131575" y="7237659"/>
                  <a:ext cx="0" cy="83691"/>
                </a:xfrm>
                <a:prstGeom prst="line">
                  <a:avLst/>
                </a:prstGeom>
                <a:noFill/>
                <a:ln w="11113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0564" name="Line 91"/>
                <p:cNvSpPr>
                  <a:spLocks noChangeShapeType="1"/>
                </p:cNvSpPr>
                <p:nvPr/>
              </p:nvSpPr>
              <p:spPr bwMode="auto">
                <a:xfrm>
                  <a:off x="1452369" y="7237659"/>
                  <a:ext cx="0" cy="83691"/>
                </a:xfrm>
                <a:prstGeom prst="line">
                  <a:avLst/>
                </a:prstGeom>
                <a:noFill/>
                <a:ln w="11113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20565" name="Rectangle 92"/>
                <p:cNvSpPr>
                  <a:spLocks noChangeArrowheads="1"/>
                </p:cNvSpPr>
                <p:nvPr/>
              </p:nvSpPr>
              <p:spPr bwMode="auto">
                <a:xfrm>
                  <a:off x="1227689" y="7325915"/>
                  <a:ext cx="16030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0.5</a:t>
                  </a:r>
                  <a:endPara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217" name="Rectangle 6"/>
              <p:cNvSpPr>
                <a:spLocks noChangeArrowheads="1"/>
              </p:cNvSpPr>
              <p:nvPr/>
            </p:nvSpPr>
            <p:spPr bwMode="auto">
              <a:xfrm>
                <a:off x="2866797" y="3461658"/>
                <a:ext cx="255428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516304338 </a:t>
                </a:r>
              </a:p>
            </p:txBody>
          </p:sp>
          <p:sp>
            <p:nvSpPr>
              <p:cNvPr id="218" name="Rectangle 8"/>
              <p:cNvSpPr>
                <a:spLocks noChangeArrowheads="1"/>
              </p:cNvSpPr>
              <p:nvPr/>
            </p:nvSpPr>
            <p:spPr bwMode="auto">
              <a:xfrm>
                <a:off x="2876323" y="3717805"/>
                <a:ext cx="254476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516302795</a:t>
                </a:r>
              </a:p>
            </p:txBody>
          </p:sp>
          <p:sp>
            <p:nvSpPr>
              <p:cNvPr id="231" name="Right Bracket 230"/>
              <p:cNvSpPr/>
              <p:nvPr/>
            </p:nvSpPr>
            <p:spPr>
              <a:xfrm>
                <a:off x="5540830" y="2710543"/>
                <a:ext cx="87086" cy="2536372"/>
              </a:xfrm>
              <a:prstGeom prst="rightBracke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 39"/>
              <p:cNvSpPr>
                <a:spLocks noChangeArrowheads="1"/>
              </p:cNvSpPr>
              <p:nvPr/>
            </p:nvSpPr>
            <p:spPr bwMode="auto">
              <a:xfrm>
                <a:off x="5677982" y="3970454"/>
                <a:ext cx="9778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Phycodnaviridae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1524000" y="5281990"/>
              <a:ext cx="361361" cy="276999"/>
              <a:chOff x="453033" y="2750734"/>
              <a:chExt cx="466725" cy="357763"/>
            </a:xfrm>
          </p:grpSpPr>
          <p:sp>
            <p:nvSpPr>
              <p:cNvPr id="90" name="Diamond 8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1</a:t>
                </a:r>
                <a:endParaRPr lang="en-US" sz="1200" b="1" dirty="0"/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685800" y="4758112"/>
              <a:ext cx="361361" cy="276999"/>
              <a:chOff x="453033" y="2750733"/>
              <a:chExt cx="466725" cy="357763"/>
            </a:xfrm>
          </p:grpSpPr>
          <p:sp>
            <p:nvSpPr>
              <p:cNvPr id="112" name="Diamond 111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2</a:t>
                </a:r>
                <a:endParaRPr lang="en-US" sz="1200" b="1" dirty="0"/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914401" y="5462963"/>
              <a:ext cx="361361" cy="276999"/>
              <a:chOff x="453033" y="2750733"/>
              <a:chExt cx="466725" cy="357763"/>
            </a:xfrm>
          </p:grpSpPr>
          <p:sp>
            <p:nvSpPr>
              <p:cNvPr id="115" name="Diamond 114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3</a:t>
                </a:r>
                <a:endParaRPr lang="en-US" sz="1200" b="1" dirty="0"/>
              </a:p>
            </p:txBody>
          </p:sp>
        </p:grpSp>
        <p:grpSp>
          <p:nvGrpSpPr>
            <p:cNvPr id="130" name="Group 129"/>
            <p:cNvGrpSpPr/>
            <p:nvPr/>
          </p:nvGrpSpPr>
          <p:grpSpPr>
            <a:xfrm>
              <a:off x="519113" y="5686801"/>
              <a:ext cx="361361" cy="276999"/>
              <a:chOff x="453033" y="2750733"/>
              <a:chExt cx="466725" cy="357763"/>
            </a:xfrm>
          </p:grpSpPr>
          <p:sp>
            <p:nvSpPr>
              <p:cNvPr id="131" name="Diamond 130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4</a:t>
                </a:r>
                <a:endParaRPr lang="en-US" sz="1200" b="1" dirty="0"/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1009650" y="5824913"/>
              <a:ext cx="361361" cy="276999"/>
              <a:chOff x="453033" y="2750733"/>
              <a:chExt cx="466725" cy="357763"/>
            </a:xfrm>
          </p:grpSpPr>
          <p:sp>
            <p:nvSpPr>
              <p:cNvPr id="134" name="Diamond 133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5</a:t>
                </a:r>
                <a:endParaRPr lang="en-US" sz="1200" b="1" dirty="0"/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642938" y="6305925"/>
              <a:ext cx="361361" cy="276999"/>
              <a:chOff x="453033" y="2750733"/>
              <a:chExt cx="466725" cy="357763"/>
            </a:xfrm>
          </p:grpSpPr>
          <p:sp>
            <p:nvSpPr>
              <p:cNvPr id="137" name="Diamond 136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TextBox 137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6</a:t>
                </a:r>
                <a:endParaRPr lang="en-US" sz="1200" b="1" dirty="0"/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>
              <a:off x="1000125" y="6672638"/>
              <a:ext cx="361361" cy="276999"/>
              <a:chOff x="453033" y="2750733"/>
              <a:chExt cx="466725" cy="357763"/>
            </a:xfrm>
          </p:grpSpPr>
          <p:sp>
            <p:nvSpPr>
              <p:cNvPr id="140" name="Diamond 13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7</a:t>
                </a:r>
                <a:endParaRPr lang="en-US" sz="1200" b="1" dirty="0"/>
              </a:p>
            </p:txBody>
          </p:sp>
        </p:grpSp>
      </p:grpSp>
      <p:graphicFrame>
        <p:nvGraphicFramePr>
          <p:cNvPr id="117" name="Table 116"/>
          <p:cNvGraphicFramePr>
            <a:graphicFrameLocks noGrp="1"/>
          </p:cNvGraphicFramePr>
          <p:nvPr/>
        </p:nvGraphicFramePr>
        <p:xfrm>
          <a:off x="3954001" y="6752918"/>
          <a:ext cx="2578099" cy="1714500"/>
        </p:xfrm>
        <a:graphic>
          <a:graphicData uri="http://schemas.openxmlformats.org/drawingml/2006/table">
            <a:tbl>
              <a:tblPr/>
              <a:tblGrid>
                <a:gridCol w="608850"/>
                <a:gridCol w="608850"/>
                <a:gridCol w="608850"/>
                <a:gridCol w="75154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Likelihood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freetree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0.997823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0.992038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-42039.776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4.98E-05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-42089.796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0.002105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-42092.058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-42215.454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-42211.641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2.30E-05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-42118.907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-42251.999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-42419.78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9" name="TextBox 118"/>
          <p:cNvSpPr txBox="1"/>
          <p:nvPr/>
        </p:nvSpPr>
        <p:spPr>
          <a:xfrm>
            <a:off x="3976324" y="6238569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Topology Testing results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141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654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NCVOG0262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318" name="Rectangle 8317"/>
          <p:cNvSpPr/>
          <p:nvPr/>
        </p:nvSpPr>
        <p:spPr>
          <a:xfrm>
            <a:off x="2667000" y="0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Poxvirus Late Transcription Factor VLTF3 like (A2L)</a:t>
            </a:r>
          </a:p>
        </p:txBody>
      </p:sp>
      <p:grpSp>
        <p:nvGrpSpPr>
          <p:cNvPr id="155" name="Group 154"/>
          <p:cNvGrpSpPr/>
          <p:nvPr/>
        </p:nvGrpSpPr>
        <p:grpSpPr>
          <a:xfrm>
            <a:off x="269084" y="1395146"/>
            <a:ext cx="6346807" cy="7223983"/>
            <a:chOff x="180593" y="1896591"/>
            <a:chExt cx="6346807" cy="7223983"/>
          </a:xfrm>
        </p:grpSpPr>
        <p:grpSp>
          <p:nvGrpSpPr>
            <p:cNvPr id="173" name="Group 172"/>
            <p:cNvGrpSpPr/>
            <p:nvPr/>
          </p:nvGrpSpPr>
          <p:grpSpPr>
            <a:xfrm>
              <a:off x="180593" y="1896591"/>
              <a:ext cx="6346807" cy="7223983"/>
              <a:chOff x="180593" y="1896591"/>
              <a:chExt cx="6346807" cy="7223983"/>
            </a:xfrm>
          </p:grpSpPr>
          <p:sp>
            <p:nvSpPr>
              <p:cNvPr id="8215" name="Freeform 55"/>
              <p:cNvSpPr>
                <a:spLocks/>
              </p:cNvSpPr>
              <p:nvPr/>
            </p:nvSpPr>
            <p:spPr bwMode="auto">
              <a:xfrm>
                <a:off x="421158" y="4876800"/>
                <a:ext cx="45719" cy="339725"/>
              </a:xfrm>
              <a:custGeom>
                <a:avLst/>
                <a:gdLst>
                  <a:gd name="T0" fmla="*/ 0 w 42"/>
                  <a:gd name="T1" fmla="*/ 816 h 816"/>
                  <a:gd name="T2" fmla="*/ 0 w 42"/>
                  <a:gd name="T3" fmla="*/ 0 h 816"/>
                  <a:gd name="T4" fmla="*/ 42 w 42"/>
                  <a:gd name="T5" fmla="*/ 0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816">
                    <a:moveTo>
                      <a:pt x="0" y="816"/>
                    </a:moveTo>
                    <a:lnTo>
                      <a:pt x="0" y="0"/>
                    </a:lnTo>
                    <a:lnTo>
                      <a:pt x="4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42" name="Rectangle 82"/>
              <p:cNvSpPr>
                <a:spLocks noChangeArrowheads="1"/>
              </p:cNvSpPr>
              <p:nvPr/>
            </p:nvSpPr>
            <p:spPr bwMode="auto">
              <a:xfrm>
                <a:off x="1021677" y="6527800"/>
                <a:ext cx="70785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env135656734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43" name="Freeform 83"/>
              <p:cNvSpPr>
                <a:spLocks/>
              </p:cNvSpPr>
              <p:nvPr/>
            </p:nvSpPr>
            <p:spPr bwMode="auto">
              <a:xfrm>
                <a:off x="688957" y="6602413"/>
                <a:ext cx="329677" cy="109538"/>
              </a:xfrm>
              <a:custGeom>
                <a:avLst/>
                <a:gdLst>
                  <a:gd name="T0" fmla="*/ 0 w 325"/>
                  <a:gd name="T1" fmla="*/ 69 h 69"/>
                  <a:gd name="T2" fmla="*/ 0 w 325"/>
                  <a:gd name="T3" fmla="*/ 0 h 69"/>
                  <a:gd name="T4" fmla="*/ 325 w 325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5" h="69">
                    <a:moveTo>
                      <a:pt x="0" y="69"/>
                    </a:moveTo>
                    <a:lnTo>
                      <a:pt x="0" y="0"/>
                    </a:lnTo>
                    <a:lnTo>
                      <a:pt x="325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44" name="Rectangle 84"/>
              <p:cNvSpPr>
                <a:spLocks noChangeArrowheads="1"/>
              </p:cNvSpPr>
              <p:nvPr/>
            </p:nvSpPr>
            <p:spPr bwMode="auto">
              <a:xfrm>
                <a:off x="936468" y="6756400"/>
                <a:ext cx="70785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env141008048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45" name="Freeform 85"/>
              <p:cNvSpPr>
                <a:spLocks/>
              </p:cNvSpPr>
              <p:nvPr/>
            </p:nvSpPr>
            <p:spPr bwMode="auto">
              <a:xfrm>
                <a:off x="688957" y="6721475"/>
                <a:ext cx="244468" cy="109538"/>
              </a:xfrm>
              <a:custGeom>
                <a:avLst/>
                <a:gdLst>
                  <a:gd name="T0" fmla="*/ 0 w 241"/>
                  <a:gd name="T1" fmla="*/ 0 h 69"/>
                  <a:gd name="T2" fmla="*/ 0 w 241"/>
                  <a:gd name="T3" fmla="*/ 69 h 69"/>
                  <a:gd name="T4" fmla="*/ 241 w 241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1" h="69">
                    <a:moveTo>
                      <a:pt x="0" y="0"/>
                    </a:moveTo>
                    <a:lnTo>
                      <a:pt x="0" y="69"/>
                    </a:lnTo>
                    <a:lnTo>
                      <a:pt x="241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46" name="Freeform 86"/>
              <p:cNvSpPr>
                <a:spLocks/>
              </p:cNvSpPr>
              <p:nvPr/>
            </p:nvSpPr>
            <p:spPr bwMode="auto">
              <a:xfrm>
                <a:off x="481014" y="6091237"/>
                <a:ext cx="207944" cy="625475"/>
              </a:xfrm>
              <a:custGeom>
                <a:avLst/>
                <a:gdLst>
                  <a:gd name="T0" fmla="*/ 0 w 194"/>
                  <a:gd name="T1" fmla="*/ 0 h 496"/>
                  <a:gd name="T2" fmla="*/ 0 w 194"/>
                  <a:gd name="T3" fmla="*/ 496 h 496"/>
                  <a:gd name="T4" fmla="*/ 194 w 194"/>
                  <a:gd name="T5" fmla="*/ 496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4" h="496">
                    <a:moveTo>
                      <a:pt x="0" y="0"/>
                    </a:moveTo>
                    <a:lnTo>
                      <a:pt x="0" y="496"/>
                    </a:lnTo>
                    <a:lnTo>
                      <a:pt x="194" y="49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48" name="Rectangle 88"/>
              <p:cNvSpPr>
                <a:spLocks noChangeArrowheads="1"/>
              </p:cNvSpPr>
              <p:nvPr/>
            </p:nvSpPr>
            <p:spPr bwMode="auto">
              <a:xfrm>
                <a:off x="1109929" y="7053263"/>
                <a:ext cx="119879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environmental sequences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49" name="Freeform 89"/>
              <p:cNvSpPr>
                <a:spLocks/>
              </p:cNvSpPr>
              <p:nvPr/>
            </p:nvSpPr>
            <p:spPr bwMode="auto">
              <a:xfrm>
                <a:off x="516511" y="6954838"/>
                <a:ext cx="590375" cy="342900"/>
              </a:xfrm>
              <a:custGeom>
                <a:avLst/>
                <a:gdLst>
                  <a:gd name="T0" fmla="*/ 0 w 582"/>
                  <a:gd name="T1" fmla="*/ 110 h 216"/>
                  <a:gd name="T2" fmla="*/ 0 w 582"/>
                  <a:gd name="T3" fmla="*/ 107 h 216"/>
                  <a:gd name="T4" fmla="*/ 582 w 582"/>
                  <a:gd name="T5" fmla="*/ 0 h 216"/>
                  <a:gd name="T6" fmla="*/ 582 w 582"/>
                  <a:gd name="T7" fmla="*/ 216 h 216"/>
                  <a:gd name="T8" fmla="*/ 0 w 582"/>
                  <a:gd name="T9" fmla="*/ 11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2" h="216">
                    <a:moveTo>
                      <a:pt x="0" y="110"/>
                    </a:moveTo>
                    <a:lnTo>
                      <a:pt x="0" y="107"/>
                    </a:lnTo>
                    <a:lnTo>
                      <a:pt x="582" y="0"/>
                    </a:lnTo>
                    <a:lnTo>
                      <a:pt x="582" y="216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0" name="Line 90"/>
              <p:cNvSpPr>
                <a:spLocks noChangeShapeType="1"/>
              </p:cNvSpPr>
              <p:nvPr/>
            </p:nvSpPr>
            <p:spPr bwMode="auto">
              <a:xfrm>
                <a:off x="482022" y="7126288"/>
                <a:ext cx="31446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1" name="Line 91"/>
              <p:cNvSpPr>
                <a:spLocks noChangeShapeType="1"/>
              </p:cNvSpPr>
              <p:nvPr/>
            </p:nvSpPr>
            <p:spPr bwMode="auto">
              <a:xfrm>
                <a:off x="478978" y="6529388"/>
                <a:ext cx="0" cy="59690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2" name="Freeform 92"/>
              <p:cNvSpPr>
                <a:spLocks/>
              </p:cNvSpPr>
              <p:nvPr/>
            </p:nvSpPr>
            <p:spPr bwMode="auto">
              <a:xfrm>
                <a:off x="421158" y="5226050"/>
                <a:ext cx="57820" cy="1298575"/>
              </a:xfrm>
              <a:custGeom>
                <a:avLst/>
                <a:gdLst>
                  <a:gd name="T0" fmla="*/ 0 w 57"/>
                  <a:gd name="T1" fmla="*/ 0 h 818"/>
                  <a:gd name="T2" fmla="*/ 0 w 57"/>
                  <a:gd name="T3" fmla="*/ 818 h 818"/>
                  <a:gd name="T4" fmla="*/ 57 w 57"/>
                  <a:gd name="T5" fmla="*/ 818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818">
                    <a:moveTo>
                      <a:pt x="0" y="0"/>
                    </a:moveTo>
                    <a:lnTo>
                      <a:pt x="0" y="818"/>
                    </a:lnTo>
                    <a:lnTo>
                      <a:pt x="57" y="81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3" name="Freeform 93"/>
              <p:cNvSpPr>
                <a:spLocks/>
              </p:cNvSpPr>
              <p:nvPr/>
            </p:nvSpPr>
            <p:spPr bwMode="auto">
              <a:xfrm>
                <a:off x="419129" y="5221288"/>
                <a:ext cx="2029" cy="1160463"/>
              </a:xfrm>
              <a:custGeom>
                <a:avLst/>
                <a:gdLst>
                  <a:gd name="T0" fmla="*/ 0 w 2"/>
                  <a:gd name="T1" fmla="*/ 731 h 731"/>
                  <a:gd name="T2" fmla="*/ 0 w 2"/>
                  <a:gd name="T3" fmla="*/ 0 h 731"/>
                  <a:gd name="T4" fmla="*/ 2 w 2"/>
                  <a:gd name="T5" fmla="*/ 0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731">
                    <a:moveTo>
                      <a:pt x="0" y="731"/>
                    </a:move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4" name="Rectangle 94"/>
              <p:cNvSpPr>
                <a:spLocks noChangeArrowheads="1"/>
              </p:cNvSpPr>
              <p:nvPr/>
            </p:nvSpPr>
            <p:spPr bwMode="auto">
              <a:xfrm>
                <a:off x="1251943" y="7358063"/>
                <a:ext cx="68127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Mimiviridae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55" name="Freeform 95"/>
              <p:cNvSpPr>
                <a:spLocks/>
              </p:cNvSpPr>
              <p:nvPr/>
            </p:nvSpPr>
            <p:spPr bwMode="auto">
              <a:xfrm>
                <a:off x="1182964" y="7392988"/>
                <a:ext cx="65936" cy="76200"/>
              </a:xfrm>
              <a:custGeom>
                <a:avLst/>
                <a:gdLst>
                  <a:gd name="T0" fmla="*/ 0 w 65"/>
                  <a:gd name="T1" fmla="*/ 26 h 48"/>
                  <a:gd name="T2" fmla="*/ 0 w 65"/>
                  <a:gd name="T3" fmla="*/ 23 h 48"/>
                  <a:gd name="T4" fmla="*/ 65 w 65"/>
                  <a:gd name="T5" fmla="*/ 0 h 48"/>
                  <a:gd name="T6" fmla="*/ 65 w 65"/>
                  <a:gd name="T7" fmla="*/ 48 h 48"/>
                  <a:gd name="T8" fmla="*/ 0 w 65"/>
                  <a:gd name="T9" fmla="*/ 2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48">
                    <a:moveTo>
                      <a:pt x="0" y="26"/>
                    </a:moveTo>
                    <a:lnTo>
                      <a:pt x="0" y="23"/>
                    </a:lnTo>
                    <a:lnTo>
                      <a:pt x="65" y="0"/>
                    </a:lnTo>
                    <a:lnTo>
                      <a:pt x="65" y="48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6" name="Line 96"/>
              <p:cNvSpPr>
                <a:spLocks noChangeShapeType="1"/>
              </p:cNvSpPr>
              <p:nvPr/>
            </p:nvSpPr>
            <p:spPr bwMode="auto">
              <a:xfrm>
                <a:off x="640267" y="7431088"/>
                <a:ext cx="53965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7" name="Rectangle 97"/>
              <p:cNvSpPr>
                <a:spLocks noChangeArrowheads="1"/>
              </p:cNvSpPr>
              <p:nvPr/>
            </p:nvSpPr>
            <p:spPr bwMode="auto">
              <a:xfrm>
                <a:off x="1194123" y="7594600"/>
                <a:ext cx="70785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env136482830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58" name="Freeform 98"/>
              <p:cNvSpPr>
                <a:spLocks/>
              </p:cNvSpPr>
              <p:nvPr/>
            </p:nvSpPr>
            <p:spPr bwMode="auto">
              <a:xfrm>
                <a:off x="637224" y="7554913"/>
                <a:ext cx="553857" cy="114300"/>
              </a:xfrm>
              <a:custGeom>
                <a:avLst/>
                <a:gdLst>
                  <a:gd name="T0" fmla="*/ 0 w 546"/>
                  <a:gd name="T1" fmla="*/ 0 h 72"/>
                  <a:gd name="T2" fmla="*/ 0 w 546"/>
                  <a:gd name="T3" fmla="*/ 72 h 72"/>
                  <a:gd name="T4" fmla="*/ 546 w 546"/>
                  <a:gd name="T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6" h="72">
                    <a:moveTo>
                      <a:pt x="0" y="0"/>
                    </a:moveTo>
                    <a:lnTo>
                      <a:pt x="0" y="72"/>
                    </a:lnTo>
                    <a:lnTo>
                      <a:pt x="546" y="72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59" name="Line 99"/>
              <p:cNvSpPr>
                <a:spLocks noChangeShapeType="1"/>
              </p:cNvSpPr>
              <p:nvPr/>
            </p:nvSpPr>
            <p:spPr bwMode="auto">
              <a:xfrm>
                <a:off x="637224" y="7431088"/>
                <a:ext cx="0" cy="11430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0" name="Freeform 100"/>
              <p:cNvSpPr>
                <a:spLocks/>
              </p:cNvSpPr>
              <p:nvPr/>
            </p:nvSpPr>
            <p:spPr bwMode="auto">
              <a:xfrm>
                <a:off x="419129" y="6391275"/>
                <a:ext cx="218094" cy="1158875"/>
              </a:xfrm>
              <a:custGeom>
                <a:avLst/>
                <a:gdLst>
                  <a:gd name="T0" fmla="*/ 0 w 215"/>
                  <a:gd name="T1" fmla="*/ 0 h 730"/>
                  <a:gd name="T2" fmla="*/ 0 w 215"/>
                  <a:gd name="T3" fmla="*/ 730 h 730"/>
                  <a:gd name="T4" fmla="*/ 215 w 215"/>
                  <a:gd name="T5" fmla="*/ 73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" h="730">
                    <a:moveTo>
                      <a:pt x="0" y="0"/>
                    </a:moveTo>
                    <a:lnTo>
                      <a:pt x="0" y="730"/>
                    </a:lnTo>
                    <a:lnTo>
                      <a:pt x="215" y="73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1" name="Freeform 101"/>
              <p:cNvSpPr>
                <a:spLocks/>
              </p:cNvSpPr>
              <p:nvPr/>
            </p:nvSpPr>
            <p:spPr bwMode="auto">
              <a:xfrm>
                <a:off x="311605" y="6386513"/>
                <a:ext cx="107526" cy="976313"/>
              </a:xfrm>
              <a:custGeom>
                <a:avLst/>
                <a:gdLst>
                  <a:gd name="T0" fmla="*/ 0 w 106"/>
                  <a:gd name="T1" fmla="*/ 615 h 615"/>
                  <a:gd name="T2" fmla="*/ 0 w 106"/>
                  <a:gd name="T3" fmla="*/ 0 h 615"/>
                  <a:gd name="T4" fmla="*/ 106 w 106"/>
                  <a:gd name="T5" fmla="*/ 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15">
                    <a:moveTo>
                      <a:pt x="0" y="615"/>
                    </a:moveTo>
                    <a:lnTo>
                      <a:pt x="0" y="0"/>
                    </a:lnTo>
                    <a:lnTo>
                      <a:pt x="106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2" name="Rectangle 102"/>
              <p:cNvSpPr>
                <a:spLocks noChangeArrowheads="1"/>
              </p:cNvSpPr>
              <p:nvPr/>
            </p:nvSpPr>
            <p:spPr bwMode="auto">
              <a:xfrm>
                <a:off x="1331066" y="7823200"/>
                <a:ext cx="70785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env143357324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63" name="Freeform 103"/>
              <p:cNvSpPr>
                <a:spLocks/>
              </p:cNvSpPr>
              <p:nvPr/>
            </p:nvSpPr>
            <p:spPr bwMode="auto">
              <a:xfrm>
                <a:off x="579403" y="7897813"/>
                <a:ext cx="748619" cy="176213"/>
              </a:xfrm>
              <a:custGeom>
                <a:avLst/>
                <a:gdLst>
                  <a:gd name="T0" fmla="*/ 0 w 738"/>
                  <a:gd name="T1" fmla="*/ 111 h 111"/>
                  <a:gd name="T2" fmla="*/ 0 w 738"/>
                  <a:gd name="T3" fmla="*/ 0 h 111"/>
                  <a:gd name="T4" fmla="*/ 738 w 738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8" h="111">
                    <a:moveTo>
                      <a:pt x="0" y="111"/>
                    </a:moveTo>
                    <a:lnTo>
                      <a:pt x="0" y="0"/>
                    </a:lnTo>
                    <a:lnTo>
                      <a:pt x="73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4" name="Rectangle 104"/>
              <p:cNvSpPr>
                <a:spLocks noChangeArrowheads="1"/>
              </p:cNvSpPr>
              <p:nvPr/>
            </p:nvSpPr>
            <p:spPr bwMode="auto">
              <a:xfrm>
                <a:off x="3127549" y="8062913"/>
                <a:ext cx="118942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Marseillevirus family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65" name="Freeform 105"/>
              <p:cNvSpPr>
                <a:spLocks/>
              </p:cNvSpPr>
              <p:nvPr/>
            </p:nvSpPr>
            <p:spPr bwMode="auto">
              <a:xfrm>
                <a:off x="2905398" y="8116888"/>
                <a:ext cx="219108" cy="38100"/>
              </a:xfrm>
              <a:custGeom>
                <a:avLst/>
                <a:gdLst>
                  <a:gd name="T0" fmla="*/ 0 w 216"/>
                  <a:gd name="T1" fmla="*/ 14 h 24"/>
                  <a:gd name="T2" fmla="*/ 0 w 216"/>
                  <a:gd name="T3" fmla="*/ 11 h 24"/>
                  <a:gd name="T4" fmla="*/ 216 w 216"/>
                  <a:gd name="T5" fmla="*/ 0 h 24"/>
                  <a:gd name="T6" fmla="*/ 216 w 216"/>
                  <a:gd name="T7" fmla="*/ 24 h 24"/>
                  <a:gd name="T8" fmla="*/ 0 w 216"/>
                  <a:gd name="T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4">
                    <a:moveTo>
                      <a:pt x="0" y="14"/>
                    </a:moveTo>
                    <a:lnTo>
                      <a:pt x="0" y="11"/>
                    </a:lnTo>
                    <a:lnTo>
                      <a:pt x="216" y="0"/>
                    </a:lnTo>
                    <a:lnTo>
                      <a:pt x="216" y="2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6" name="Line 106"/>
              <p:cNvSpPr>
                <a:spLocks noChangeShapeType="1"/>
              </p:cNvSpPr>
              <p:nvPr/>
            </p:nvSpPr>
            <p:spPr bwMode="auto">
              <a:xfrm>
                <a:off x="1422361" y="8135938"/>
                <a:ext cx="1479994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7" name="Rectangle 107"/>
              <p:cNvSpPr>
                <a:spLocks noChangeArrowheads="1"/>
              </p:cNvSpPr>
              <p:nvPr/>
            </p:nvSpPr>
            <p:spPr bwMode="auto">
              <a:xfrm>
                <a:off x="3702708" y="8310563"/>
                <a:ext cx="100828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Asco/Iridoviruses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68" name="Freeform 108"/>
              <p:cNvSpPr>
                <a:spLocks/>
              </p:cNvSpPr>
              <p:nvPr/>
            </p:nvSpPr>
            <p:spPr bwMode="auto">
              <a:xfrm>
                <a:off x="2377916" y="8269288"/>
                <a:ext cx="1321750" cy="228600"/>
              </a:xfrm>
              <a:custGeom>
                <a:avLst/>
                <a:gdLst>
                  <a:gd name="T0" fmla="*/ 0 w 1303"/>
                  <a:gd name="T1" fmla="*/ 74 h 144"/>
                  <a:gd name="T2" fmla="*/ 0 w 1303"/>
                  <a:gd name="T3" fmla="*/ 71 h 144"/>
                  <a:gd name="T4" fmla="*/ 1303 w 1303"/>
                  <a:gd name="T5" fmla="*/ 0 h 144"/>
                  <a:gd name="T6" fmla="*/ 1303 w 1303"/>
                  <a:gd name="T7" fmla="*/ 144 h 144"/>
                  <a:gd name="T8" fmla="*/ 0 w 1303"/>
                  <a:gd name="T9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3" h="144">
                    <a:moveTo>
                      <a:pt x="0" y="74"/>
                    </a:moveTo>
                    <a:lnTo>
                      <a:pt x="0" y="71"/>
                    </a:lnTo>
                    <a:lnTo>
                      <a:pt x="1303" y="0"/>
                    </a:lnTo>
                    <a:lnTo>
                      <a:pt x="1303" y="14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69" name="Line 109"/>
              <p:cNvSpPr>
                <a:spLocks noChangeShapeType="1"/>
              </p:cNvSpPr>
              <p:nvPr/>
            </p:nvSpPr>
            <p:spPr bwMode="auto">
              <a:xfrm>
                <a:off x="1422361" y="8383588"/>
                <a:ext cx="952511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0" name="Line 110"/>
              <p:cNvSpPr>
                <a:spLocks noChangeShapeType="1"/>
              </p:cNvSpPr>
              <p:nvPr/>
            </p:nvSpPr>
            <p:spPr bwMode="auto">
              <a:xfrm>
                <a:off x="1419318" y="8135938"/>
                <a:ext cx="0" cy="11906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1" name="Line 111"/>
              <p:cNvSpPr>
                <a:spLocks noChangeShapeType="1"/>
              </p:cNvSpPr>
              <p:nvPr/>
            </p:nvSpPr>
            <p:spPr bwMode="auto">
              <a:xfrm>
                <a:off x="1419318" y="8264525"/>
                <a:ext cx="0" cy="11906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2" name="Freeform 112"/>
              <p:cNvSpPr>
                <a:spLocks/>
              </p:cNvSpPr>
              <p:nvPr/>
            </p:nvSpPr>
            <p:spPr bwMode="auto">
              <a:xfrm>
                <a:off x="579403" y="8083550"/>
                <a:ext cx="839915" cy="176213"/>
              </a:xfrm>
              <a:custGeom>
                <a:avLst/>
                <a:gdLst>
                  <a:gd name="T0" fmla="*/ 0 w 828"/>
                  <a:gd name="T1" fmla="*/ 0 h 111"/>
                  <a:gd name="T2" fmla="*/ 0 w 828"/>
                  <a:gd name="T3" fmla="*/ 111 h 111"/>
                  <a:gd name="T4" fmla="*/ 828 w 828"/>
                  <a:gd name="T5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8" h="111">
                    <a:moveTo>
                      <a:pt x="0" y="0"/>
                    </a:moveTo>
                    <a:lnTo>
                      <a:pt x="0" y="111"/>
                    </a:lnTo>
                    <a:lnTo>
                      <a:pt x="828" y="11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3" name="Freeform 113"/>
              <p:cNvSpPr>
                <a:spLocks/>
              </p:cNvSpPr>
              <p:nvPr/>
            </p:nvSpPr>
            <p:spPr bwMode="auto">
              <a:xfrm>
                <a:off x="384640" y="8078788"/>
                <a:ext cx="194763" cy="266700"/>
              </a:xfrm>
              <a:custGeom>
                <a:avLst/>
                <a:gdLst>
                  <a:gd name="T0" fmla="*/ 0 w 192"/>
                  <a:gd name="T1" fmla="*/ 168 h 168"/>
                  <a:gd name="T2" fmla="*/ 0 w 192"/>
                  <a:gd name="T3" fmla="*/ 0 h 168"/>
                  <a:gd name="T4" fmla="*/ 192 w 192"/>
                  <a:gd name="T5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2" h="168">
                    <a:moveTo>
                      <a:pt x="0" y="168"/>
                    </a:moveTo>
                    <a:lnTo>
                      <a:pt x="0" y="0"/>
                    </a:lnTo>
                    <a:lnTo>
                      <a:pt x="19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4" name="Rectangle 114"/>
              <p:cNvSpPr>
                <a:spLocks noChangeArrowheads="1"/>
              </p:cNvSpPr>
              <p:nvPr/>
            </p:nvSpPr>
            <p:spPr bwMode="auto">
              <a:xfrm>
                <a:off x="1346282" y="8547100"/>
                <a:ext cx="191236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/>
                  <a:t>Cafeteria</a:t>
                </a:r>
                <a:r>
                  <a:rPr lang="en-US" sz="900" dirty="0"/>
                  <a:t> </a:t>
                </a:r>
                <a:r>
                  <a:rPr lang="en-US" sz="900" i="1" dirty="0" err="1"/>
                  <a:t>roenbergensis</a:t>
                </a:r>
                <a:r>
                  <a:rPr lang="en-US" sz="900" dirty="0"/>
                  <a:t> 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310831331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75" name="Freeform 115"/>
              <p:cNvSpPr>
                <a:spLocks/>
              </p:cNvSpPr>
              <p:nvPr/>
            </p:nvSpPr>
            <p:spPr bwMode="auto">
              <a:xfrm>
                <a:off x="384640" y="8355013"/>
                <a:ext cx="958598" cy="266700"/>
              </a:xfrm>
              <a:custGeom>
                <a:avLst/>
                <a:gdLst>
                  <a:gd name="T0" fmla="*/ 0 w 945"/>
                  <a:gd name="T1" fmla="*/ 0 h 168"/>
                  <a:gd name="T2" fmla="*/ 0 w 945"/>
                  <a:gd name="T3" fmla="*/ 168 h 168"/>
                  <a:gd name="T4" fmla="*/ 945 w 945"/>
                  <a:gd name="T5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45" h="168">
                    <a:moveTo>
                      <a:pt x="0" y="0"/>
                    </a:moveTo>
                    <a:lnTo>
                      <a:pt x="0" y="168"/>
                    </a:lnTo>
                    <a:lnTo>
                      <a:pt x="945" y="16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6" name="Freeform 116"/>
              <p:cNvSpPr>
                <a:spLocks/>
              </p:cNvSpPr>
              <p:nvPr/>
            </p:nvSpPr>
            <p:spPr bwMode="auto">
              <a:xfrm>
                <a:off x="311605" y="7372350"/>
                <a:ext cx="73036" cy="977900"/>
              </a:xfrm>
              <a:custGeom>
                <a:avLst/>
                <a:gdLst>
                  <a:gd name="T0" fmla="*/ 0 w 72"/>
                  <a:gd name="T1" fmla="*/ 0 h 616"/>
                  <a:gd name="T2" fmla="*/ 0 w 72"/>
                  <a:gd name="T3" fmla="*/ 616 h 616"/>
                  <a:gd name="T4" fmla="*/ 72 w 72"/>
                  <a:gd name="T5" fmla="*/ 616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616">
                    <a:moveTo>
                      <a:pt x="0" y="0"/>
                    </a:moveTo>
                    <a:lnTo>
                      <a:pt x="0" y="616"/>
                    </a:lnTo>
                    <a:lnTo>
                      <a:pt x="72" y="61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77" name="Rectangle 117"/>
              <p:cNvSpPr>
                <a:spLocks noChangeArrowheads="1"/>
              </p:cNvSpPr>
              <p:nvPr/>
            </p:nvSpPr>
            <p:spPr bwMode="auto">
              <a:xfrm>
                <a:off x="2277491" y="8413750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78" name="Rectangle 118"/>
              <p:cNvSpPr>
                <a:spLocks noChangeArrowheads="1"/>
              </p:cNvSpPr>
              <p:nvPr/>
            </p:nvSpPr>
            <p:spPr bwMode="auto">
              <a:xfrm>
                <a:off x="2768455" y="7986713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79" name="Rectangle 119"/>
              <p:cNvSpPr>
                <a:spLocks noChangeArrowheads="1"/>
              </p:cNvSpPr>
              <p:nvPr/>
            </p:nvSpPr>
            <p:spPr bwMode="auto">
              <a:xfrm>
                <a:off x="1180781" y="8266113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80" name="Rectangle 120"/>
              <p:cNvSpPr>
                <a:spLocks noChangeArrowheads="1"/>
              </p:cNvSpPr>
              <p:nvPr/>
            </p:nvSpPr>
            <p:spPr bwMode="auto">
              <a:xfrm>
                <a:off x="350391" y="7934325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81" name="Rectangle 121"/>
              <p:cNvSpPr>
                <a:spLocks noChangeArrowheads="1"/>
              </p:cNvSpPr>
              <p:nvPr/>
            </p:nvSpPr>
            <p:spPr bwMode="auto">
              <a:xfrm>
                <a:off x="979347" y="7434263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82" name="Rectangle 122"/>
              <p:cNvSpPr>
                <a:spLocks noChangeArrowheads="1"/>
              </p:cNvSpPr>
              <p:nvPr/>
            </p:nvSpPr>
            <p:spPr bwMode="auto">
              <a:xfrm>
                <a:off x="379637" y="7556500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83" name="Rectangle 123"/>
              <p:cNvSpPr>
                <a:spLocks noChangeArrowheads="1"/>
              </p:cNvSpPr>
              <p:nvPr/>
            </p:nvSpPr>
            <p:spPr bwMode="auto">
              <a:xfrm>
                <a:off x="180593" y="6227763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92" name="Rectangle 132"/>
              <p:cNvSpPr>
                <a:spLocks noChangeArrowheads="1"/>
              </p:cNvSpPr>
              <p:nvPr/>
            </p:nvSpPr>
            <p:spPr bwMode="auto">
              <a:xfrm>
                <a:off x="726645" y="6656387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94" name="Rectangle 134"/>
              <p:cNvSpPr>
                <a:spLocks noChangeArrowheads="1"/>
              </p:cNvSpPr>
              <p:nvPr/>
            </p:nvSpPr>
            <p:spPr bwMode="auto">
              <a:xfrm>
                <a:off x="430375" y="7156450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95" name="Rectangle 135"/>
              <p:cNvSpPr>
                <a:spLocks noChangeArrowheads="1"/>
              </p:cNvSpPr>
              <p:nvPr/>
            </p:nvSpPr>
            <p:spPr bwMode="auto">
              <a:xfrm>
                <a:off x="502379" y="6419850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14" name="Line 154"/>
              <p:cNvSpPr>
                <a:spLocks noChangeShapeType="1"/>
              </p:cNvSpPr>
              <p:nvPr/>
            </p:nvSpPr>
            <p:spPr bwMode="auto">
              <a:xfrm>
                <a:off x="615922" y="8943975"/>
                <a:ext cx="445317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15" name="Line 155"/>
              <p:cNvSpPr>
                <a:spLocks noChangeShapeType="1"/>
              </p:cNvSpPr>
              <p:nvPr/>
            </p:nvSpPr>
            <p:spPr bwMode="auto">
              <a:xfrm>
                <a:off x="615922" y="8905875"/>
                <a:ext cx="0" cy="7620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16" name="Line 156"/>
              <p:cNvSpPr>
                <a:spLocks noChangeShapeType="1"/>
              </p:cNvSpPr>
              <p:nvPr/>
            </p:nvSpPr>
            <p:spPr bwMode="auto">
              <a:xfrm>
                <a:off x="1061238" y="8905875"/>
                <a:ext cx="0" cy="7620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317" name="Rectangle 157"/>
              <p:cNvSpPr>
                <a:spLocks noChangeArrowheads="1"/>
              </p:cNvSpPr>
              <p:nvPr/>
            </p:nvSpPr>
            <p:spPr bwMode="auto">
              <a:xfrm>
                <a:off x="792425" y="8982075"/>
                <a:ext cx="14271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59" name="Rectangle 8"/>
              <p:cNvSpPr>
                <a:spLocks noChangeArrowheads="1"/>
              </p:cNvSpPr>
              <p:nvPr/>
            </p:nvSpPr>
            <p:spPr bwMode="auto">
              <a:xfrm>
                <a:off x="3373656" y="3520490"/>
                <a:ext cx="254476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516303263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162" name="Rectangle 6"/>
              <p:cNvSpPr>
                <a:spLocks noChangeArrowheads="1"/>
              </p:cNvSpPr>
              <p:nvPr/>
            </p:nvSpPr>
            <p:spPr bwMode="auto">
              <a:xfrm>
                <a:off x="3430805" y="3743082"/>
                <a:ext cx="255428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516305311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auto">
              <a:xfrm>
                <a:off x="1104901" y="2415024"/>
                <a:ext cx="306302" cy="623887"/>
              </a:xfrm>
              <a:custGeom>
                <a:avLst/>
                <a:gdLst>
                  <a:gd name="T0" fmla="*/ 0 w 168"/>
                  <a:gd name="T1" fmla="*/ 177 h 177"/>
                  <a:gd name="T2" fmla="*/ 0 w 168"/>
                  <a:gd name="T3" fmla="*/ 0 h 177"/>
                  <a:gd name="T4" fmla="*/ 168 w 168"/>
                  <a:gd name="T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8" h="177">
                    <a:moveTo>
                      <a:pt x="0" y="177"/>
                    </a:moveTo>
                    <a:lnTo>
                      <a:pt x="0" y="0"/>
                    </a:lnTo>
                    <a:lnTo>
                      <a:pt x="16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6" name="Rectangle 17"/>
              <p:cNvSpPr>
                <a:spLocks noChangeArrowheads="1"/>
              </p:cNvSpPr>
              <p:nvPr/>
            </p:nvSpPr>
            <p:spPr bwMode="auto">
              <a:xfrm>
                <a:off x="1815944" y="2899219"/>
                <a:ext cx="79508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env139983743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1104900" y="2692844"/>
                <a:ext cx="708001" cy="280988"/>
              </a:xfrm>
              <a:custGeom>
                <a:avLst/>
                <a:gdLst>
                  <a:gd name="T0" fmla="*/ 0 w 564"/>
                  <a:gd name="T1" fmla="*/ 0 h 177"/>
                  <a:gd name="T2" fmla="*/ 0 w 564"/>
                  <a:gd name="T3" fmla="*/ 177 h 177"/>
                  <a:gd name="T4" fmla="*/ 564 w 564"/>
                  <a:gd name="T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4" h="177">
                    <a:moveTo>
                      <a:pt x="0" y="0"/>
                    </a:moveTo>
                    <a:lnTo>
                      <a:pt x="0" y="177"/>
                    </a:lnTo>
                    <a:lnTo>
                      <a:pt x="564" y="177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2609196" y="3130987"/>
                <a:ext cx="229252" cy="109538"/>
              </a:xfrm>
              <a:custGeom>
                <a:avLst/>
                <a:gdLst>
                  <a:gd name="T0" fmla="*/ 0 w 226"/>
                  <a:gd name="T1" fmla="*/ 69 h 69"/>
                  <a:gd name="T2" fmla="*/ 0 w 226"/>
                  <a:gd name="T3" fmla="*/ 0 h 69"/>
                  <a:gd name="T4" fmla="*/ 226 w 226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6" h="69">
                    <a:moveTo>
                      <a:pt x="0" y="69"/>
                    </a:moveTo>
                    <a:lnTo>
                      <a:pt x="0" y="0"/>
                    </a:lnTo>
                    <a:lnTo>
                      <a:pt x="226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2609196" y="3250049"/>
                <a:ext cx="274900" cy="109538"/>
              </a:xfrm>
              <a:custGeom>
                <a:avLst/>
                <a:gdLst>
                  <a:gd name="T0" fmla="*/ 0 w 271"/>
                  <a:gd name="T1" fmla="*/ 0 h 69"/>
                  <a:gd name="T2" fmla="*/ 0 w 271"/>
                  <a:gd name="T3" fmla="*/ 69 h 69"/>
                  <a:gd name="T4" fmla="*/ 271 w 271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1" h="69">
                    <a:moveTo>
                      <a:pt x="0" y="0"/>
                    </a:moveTo>
                    <a:lnTo>
                      <a:pt x="0" y="69"/>
                    </a:lnTo>
                    <a:lnTo>
                      <a:pt x="271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Freeform 24"/>
              <p:cNvSpPr>
                <a:spLocks/>
              </p:cNvSpPr>
              <p:nvPr/>
            </p:nvSpPr>
            <p:spPr bwMode="auto">
              <a:xfrm>
                <a:off x="2195326" y="3245287"/>
                <a:ext cx="413870" cy="223838"/>
              </a:xfrm>
              <a:custGeom>
                <a:avLst/>
                <a:gdLst>
                  <a:gd name="T0" fmla="*/ 0 w 408"/>
                  <a:gd name="T1" fmla="*/ 141 h 141"/>
                  <a:gd name="T2" fmla="*/ 0 w 408"/>
                  <a:gd name="T3" fmla="*/ 0 h 141"/>
                  <a:gd name="T4" fmla="*/ 408 w 408"/>
                  <a:gd name="T5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8" h="141">
                    <a:moveTo>
                      <a:pt x="0" y="141"/>
                    </a:moveTo>
                    <a:lnTo>
                      <a:pt x="0" y="0"/>
                    </a:lnTo>
                    <a:lnTo>
                      <a:pt x="40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5" name="Freeform 26"/>
              <p:cNvSpPr>
                <a:spLocks/>
              </p:cNvSpPr>
              <p:nvPr/>
            </p:nvSpPr>
            <p:spPr bwMode="auto">
              <a:xfrm>
                <a:off x="2646729" y="3588187"/>
                <a:ext cx="675583" cy="109538"/>
              </a:xfrm>
              <a:custGeom>
                <a:avLst/>
                <a:gdLst>
                  <a:gd name="T0" fmla="*/ 0 w 666"/>
                  <a:gd name="T1" fmla="*/ 69 h 69"/>
                  <a:gd name="T2" fmla="*/ 0 w 666"/>
                  <a:gd name="T3" fmla="*/ 0 h 69"/>
                  <a:gd name="T4" fmla="*/ 666 w 666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6" h="69">
                    <a:moveTo>
                      <a:pt x="0" y="69"/>
                    </a:moveTo>
                    <a:lnTo>
                      <a:pt x="0" y="0"/>
                    </a:lnTo>
                    <a:lnTo>
                      <a:pt x="666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7" name="Freeform 28"/>
              <p:cNvSpPr>
                <a:spLocks/>
              </p:cNvSpPr>
              <p:nvPr/>
            </p:nvSpPr>
            <p:spPr bwMode="auto">
              <a:xfrm>
                <a:off x="2646729" y="3707249"/>
                <a:ext cx="738475" cy="109538"/>
              </a:xfrm>
              <a:custGeom>
                <a:avLst/>
                <a:gdLst>
                  <a:gd name="T0" fmla="*/ 0 w 728"/>
                  <a:gd name="T1" fmla="*/ 0 h 69"/>
                  <a:gd name="T2" fmla="*/ 0 w 728"/>
                  <a:gd name="T3" fmla="*/ 69 h 69"/>
                  <a:gd name="T4" fmla="*/ 728 w 728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8" h="69">
                    <a:moveTo>
                      <a:pt x="0" y="0"/>
                    </a:moveTo>
                    <a:lnTo>
                      <a:pt x="0" y="69"/>
                    </a:lnTo>
                    <a:lnTo>
                      <a:pt x="728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8" name="Freeform 29"/>
              <p:cNvSpPr>
                <a:spLocks/>
              </p:cNvSpPr>
              <p:nvPr/>
            </p:nvSpPr>
            <p:spPr bwMode="auto">
              <a:xfrm>
                <a:off x="2195326" y="3478649"/>
                <a:ext cx="451403" cy="223838"/>
              </a:xfrm>
              <a:custGeom>
                <a:avLst/>
                <a:gdLst>
                  <a:gd name="T0" fmla="*/ 0 w 445"/>
                  <a:gd name="T1" fmla="*/ 0 h 141"/>
                  <a:gd name="T2" fmla="*/ 0 w 445"/>
                  <a:gd name="T3" fmla="*/ 141 h 141"/>
                  <a:gd name="T4" fmla="*/ 445 w 445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5" h="141">
                    <a:moveTo>
                      <a:pt x="0" y="0"/>
                    </a:moveTo>
                    <a:lnTo>
                      <a:pt x="0" y="141"/>
                    </a:lnTo>
                    <a:lnTo>
                      <a:pt x="445" y="14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1105872" y="3050024"/>
                <a:ext cx="1089454" cy="423863"/>
              </a:xfrm>
              <a:custGeom>
                <a:avLst/>
                <a:gdLst>
                  <a:gd name="T0" fmla="*/ 0 w 1074"/>
                  <a:gd name="T1" fmla="*/ 0 h 267"/>
                  <a:gd name="T2" fmla="*/ 0 w 1074"/>
                  <a:gd name="T3" fmla="*/ 267 h 267"/>
                  <a:gd name="T4" fmla="*/ 1074 w 1074"/>
                  <a:gd name="T5" fmla="*/ 267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4" h="267">
                    <a:moveTo>
                      <a:pt x="0" y="0"/>
                    </a:moveTo>
                    <a:lnTo>
                      <a:pt x="0" y="267"/>
                    </a:lnTo>
                    <a:lnTo>
                      <a:pt x="1074" y="267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>
                <a:off x="893864" y="3140522"/>
                <a:ext cx="212007" cy="552450"/>
              </a:xfrm>
              <a:custGeom>
                <a:avLst/>
                <a:gdLst>
                  <a:gd name="T0" fmla="*/ 0 w 209"/>
                  <a:gd name="T1" fmla="*/ 348 h 348"/>
                  <a:gd name="T2" fmla="*/ 0 w 209"/>
                  <a:gd name="T3" fmla="*/ 0 h 348"/>
                  <a:gd name="T4" fmla="*/ 209 w 209"/>
                  <a:gd name="T5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9" h="348">
                    <a:moveTo>
                      <a:pt x="0" y="348"/>
                    </a:moveTo>
                    <a:lnTo>
                      <a:pt x="0" y="0"/>
                    </a:lnTo>
                    <a:lnTo>
                      <a:pt x="209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1" name="Rectangle 32"/>
              <p:cNvSpPr>
                <a:spLocks noChangeArrowheads="1"/>
              </p:cNvSpPr>
              <p:nvPr/>
            </p:nvSpPr>
            <p:spPr bwMode="auto">
              <a:xfrm>
                <a:off x="1964044" y="3970774"/>
                <a:ext cx="199799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Ectocarpus</a:t>
                </a:r>
                <a:r>
                  <a:rPr lang="en-US" sz="900" dirty="0"/>
                  <a:t> </a:t>
                </a:r>
                <a:r>
                  <a:rPr lang="en-US" sz="900" i="1" dirty="0" err="1"/>
                  <a:t>siliculosus</a:t>
                </a:r>
                <a:r>
                  <a:rPr lang="en-US" sz="900" dirty="0"/>
                  <a:t> virus </a:t>
                </a:r>
                <a:r>
                  <a:rPr lang="en-US" sz="900" dirty="0" smtClean="0"/>
                  <a:t>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13242572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92" name="Freeform 33"/>
              <p:cNvSpPr>
                <a:spLocks/>
              </p:cNvSpPr>
              <p:nvPr/>
            </p:nvSpPr>
            <p:spPr bwMode="auto">
              <a:xfrm>
                <a:off x="1733778" y="4045387"/>
                <a:ext cx="227223" cy="109538"/>
              </a:xfrm>
              <a:custGeom>
                <a:avLst/>
                <a:gdLst>
                  <a:gd name="T0" fmla="*/ 0 w 224"/>
                  <a:gd name="T1" fmla="*/ 69 h 69"/>
                  <a:gd name="T2" fmla="*/ 0 w 224"/>
                  <a:gd name="T3" fmla="*/ 0 h 69"/>
                  <a:gd name="T4" fmla="*/ 224 w 224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4" h="69">
                    <a:moveTo>
                      <a:pt x="0" y="69"/>
                    </a:moveTo>
                    <a:lnTo>
                      <a:pt x="0" y="0"/>
                    </a:lnTo>
                    <a:lnTo>
                      <a:pt x="224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93" name="Rectangle 34"/>
              <p:cNvSpPr>
                <a:spLocks noChangeArrowheads="1"/>
              </p:cNvSpPr>
              <p:nvPr/>
            </p:nvSpPr>
            <p:spPr bwMode="auto">
              <a:xfrm>
                <a:off x="2296764" y="4199374"/>
                <a:ext cx="187240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Feldmannia</a:t>
                </a:r>
                <a:r>
                  <a:rPr lang="en-US" sz="900" dirty="0"/>
                  <a:t> species </a:t>
                </a:r>
                <a:r>
                  <a:rPr lang="en-US" sz="900" dirty="0" smtClean="0"/>
                  <a:t>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197322377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95" name="Freeform 35"/>
              <p:cNvSpPr>
                <a:spLocks/>
              </p:cNvSpPr>
              <p:nvPr/>
            </p:nvSpPr>
            <p:spPr bwMode="auto">
              <a:xfrm>
                <a:off x="1733778" y="4164449"/>
                <a:ext cx="559943" cy="109538"/>
              </a:xfrm>
              <a:custGeom>
                <a:avLst/>
                <a:gdLst>
                  <a:gd name="T0" fmla="*/ 0 w 552"/>
                  <a:gd name="T1" fmla="*/ 0 h 69"/>
                  <a:gd name="T2" fmla="*/ 0 w 552"/>
                  <a:gd name="T3" fmla="*/ 69 h 69"/>
                  <a:gd name="T4" fmla="*/ 552 w 552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2" h="69">
                    <a:moveTo>
                      <a:pt x="0" y="0"/>
                    </a:moveTo>
                    <a:lnTo>
                      <a:pt x="0" y="69"/>
                    </a:lnTo>
                    <a:lnTo>
                      <a:pt x="552" y="6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96" name="Freeform 36"/>
              <p:cNvSpPr>
                <a:spLocks/>
              </p:cNvSpPr>
              <p:nvPr/>
            </p:nvSpPr>
            <p:spPr bwMode="auto">
              <a:xfrm>
                <a:off x="893864" y="3607237"/>
                <a:ext cx="839915" cy="552450"/>
              </a:xfrm>
              <a:custGeom>
                <a:avLst/>
                <a:gdLst>
                  <a:gd name="T0" fmla="*/ 0 w 828"/>
                  <a:gd name="T1" fmla="*/ 0 h 348"/>
                  <a:gd name="T2" fmla="*/ 0 w 828"/>
                  <a:gd name="T3" fmla="*/ 348 h 348"/>
                  <a:gd name="T4" fmla="*/ 828 w 828"/>
                  <a:gd name="T5" fmla="*/ 34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8" h="348">
                    <a:moveTo>
                      <a:pt x="0" y="0"/>
                    </a:moveTo>
                    <a:lnTo>
                      <a:pt x="0" y="348"/>
                    </a:lnTo>
                    <a:lnTo>
                      <a:pt x="828" y="34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97" name="Freeform 37"/>
              <p:cNvSpPr>
                <a:spLocks/>
              </p:cNvSpPr>
              <p:nvPr/>
            </p:nvSpPr>
            <p:spPr bwMode="auto">
              <a:xfrm>
                <a:off x="792425" y="3602474"/>
                <a:ext cx="101439" cy="450850"/>
              </a:xfrm>
              <a:custGeom>
                <a:avLst/>
                <a:gdLst>
                  <a:gd name="T0" fmla="*/ 0 w 100"/>
                  <a:gd name="T1" fmla="*/ 284 h 284"/>
                  <a:gd name="T2" fmla="*/ 0 w 100"/>
                  <a:gd name="T3" fmla="*/ 0 h 284"/>
                  <a:gd name="T4" fmla="*/ 100 w 100"/>
                  <a:gd name="T5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284">
                    <a:moveTo>
                      <a:pt x="0" y="284"/>
                    </a:moveTo>
                    <a:lnTo>
                      <a:pt x="0" y="0"/>
                    </a:lnTo>
                    <a:lnTo>
                      <a:pt x="10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198" name="Rectangle 38"/>
              <p:cNvSpPr>
                <a:spLocks noChangeArrowheads="1"/>
              </p:cNvSpPr>
              <p:nvPr/>
            </p:nvSpPr>
            <p:spPr bwMode="auto">
              <a:xfrm>
                <a:off x="1675959" y="4439087"/>
                <a:ext cx="81753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Chloroviruses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199" name="Freeform 39"/>
              <p:cNvSpPr>
                <a:spLocks/>
              </p:cNvSpPr>
              <p:nvPr/>
            </p:nvSpPr>
            <p:spPr bwMode="auto">
              <a:xfrm>
                <a:off x="1407145" y="4464487"/>
                <a:ext cx="265770" cy="95250"/>
              </a:xfrm>
              <a:custGeom>
                <a:avLst/>
                <a:gdLst>
                  <a:gd name="T0" fmla="*/ 0 w 262"/>
                  <a:gd name="T1" fmla="*/ 32 h 60"/>
                  <a:gd name="T2" fmla="*/ 0 w 262"/>
                  <a:gd name="T3" fmla="*/ 29 h 60"/>
                  <a:gd name="T4" fmla="*/ 262 w 262"/>
                  <a:gd name="T5" fmla="*/ 0 h 60"/>
                  <a:gd name="T6" fmla="*/ 262 w 262"/>
                  <a:gd name="T7" fmla="*/ 60 h 60"/>
                  <a:gd name="T8" fmla="*/ 0 w 262"/>
                  <a:gd name="T9" fmla="*/ 3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2" h="60">
                    <a:moveTo>
                      <a:pt x="0" y="32"/>
                    </a:moveTo>
                    <a:lnTo>
                      <a:pt x="0" y="29"/>
                    </a:lnTo>
                    <a:lnTo>
                      <a:pt x="262" y="0"/>
                    </a:lnTo>
                    <a:lnTo>
                      <a:pt x="262" y="6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0" name="Line 40"/>
              <p:cNvSpPr>
                <a:spLocks noChangeShapeType="1"/>
              </p:cNvSpPr>
              <p:nvPr/>
            </p:nvSpPr>
            <p:spPr bwMode="auto">
              <a:xfrm>
                <a:off x="795468" y="4512112"/>
                <a:ext cx="608634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1" name="Line 41"/>
              <p:cNvSpPr>
                <a:spLocks noChangeShapeType="1"/>
              </p:cNvSpPr>
              <p:nvPr/>
            </p:nvSpPr>
            <p:spPr bwMode="auto">
              <a:xfrm>
                <a:off x="792425" y="4062849"/>
                <a:ext cx="0" cy="44926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2" name="Freeform 42"/>
              <p:cNvSpPr>
                <a:spLocks/>
              </p:cNvSpPr>
              <p:nvPr/>
            </p:nvSpPr>
            <p:spPr bwMode="auto">
              <a:xfrm>
                <a:off x="656496" y="4058087"/>
                <a:ext cx="135928" cy="404813"/>
              </a:xfrm>
              <a:custGeom>
                <a:avLst/>
                <a:gdLst>
                  <a:gd name="T0" fmla="*/ 0 w 134"/>
                  <a:gd name="T1" fmla="*/ 255 h 255"/>
                  <a:gd name="T2" fmla="*/ 0 w 134"/>
                  <a:gd name="T3" fmla="*/ 0 h 255"/>
                  <a:gd name="T4" fmla="*/ 134 w 134"/>
                  <a:gd name="T5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4" h="255">
                    <a:moveTo>
                      <a:pt x="0" y="255"/>
                    </a:moveTo>
                    <a:lnTo>
                      <a:pt x="0" y="0"/>
                    </a:lnTo>
                    <a:lnTo>
                      <a:pt x="134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3" name="Rectangle 43"/>
              <p:cNvSpPr>
                <a:spLocks noChangeArrowheads="1"/>
              </p:cNvSpPr>
              <p:nvPr/>
            </p:nvSpPr>
            <p:spPr bwMode="auto">
              <a:xfrm>
                <a:off x="1304692" y="4686737"/>
                <a:ext cx="87363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Prasinoviruses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04" name="Freeform 44"/>
              <p:cNvSpPr>
                <a:spLocks/>
              </p:cNvSpPr>
              <p:nvPr/>
            </p:nvSpPr>
            <p:spPr bwMode="auto">
              <a:xfrm>
                <a:off x="1181950" y="4693087"/>
                <a:ext cx="119698" cy="133350"/>
              </a:xfrm>
              <a:custGeom>
                <a:avLst/>
                <a:gdLst>
                  <a:gd name="T0" fmla="*/ 0 w 118"/>
                  <a:gd name="T1" fmla="*/ 44 h 84"/>
                  <a:gd name="T2" fmla="*/ 0 w 118"/>
                  <a:gd name="T3" fmla="*/ 41 h 84"/>
                  <a:gd name="T4" fmla="*/ 118 w 118"/>
                  <a:gd name="T5" fmla="*/ 0 h 84"/>
                  <a:gd name="T6" fmla="*/ 118 w 118"/>
                  <a:gd name="T7" fmla="*/ 84 h 84"/>
                  <a:gd name="T8" fmla="*/ 0 w 118"/>
                  <a:gd name="T9" fmla="*/ 4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84">
                    <a:moveTo>
                      <a:pt x="0" y="44"/>
                    </a:moveTo>
                    <a:lnTo>
                      <a:pt x="0" y="41"/>
                    </a:lnTo>
                    <a:lnTo>
                      <a:pt x="118" y="0"/>
                    </a:lnTo>
                    <a:lnTo>
                      <a:pt x="118" y="84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5" name="Line 45"/>
              <p:cNvSpPr>
                <a:spLocks noChangeShapeType="1"/>
              </p:cNvSpPr>
              <p:nvPr/>
            </p:nvSpPr>
            <p:spPr bwMode="auto">
              <a:xfrm>
                <a:off x="896907" y="4759762"/>
                <a:ext cx="282000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6" name="Rectangle 46"/>
              <p:cNvSpPr>
                <a:spLocks noChangeArrowheads="1"/>
              </p:cNvSpPr>
              <p:nvPr/>
            </p:nvSpPr>
            <p:spPr bwMode="auto">
              <a:xfrm>
                <a:off x="1262087" y="4923274"/>
                <a:ext cx="70785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env142963780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07" name="Freeform 47"/>
              <p:cNvSpPr>
                <a:spLocks/>
              </p:cNvSpPr>
              <p:nvPr/>
            </p:nvSpPr>
            <p:spPr bwMode="auto">
              <a:xfrm>
                <a:off x="893864" y="4883587"/>
                <a:ext cx="365181" cy="114300"/>
              </a:xfrm>
              <a:custGeom>
                <a:avLst/>
                <a:gdLst>
                  <a:gd name="T0" fmla="*/ 0 w 360"/>
                  <a:gd name="T1" fmla="*/ 0 h 72"/>
                  <a:gd name="T2" fmla="*/ 0 w 360"/>
                  <a:gd name="T3" fmla="*/ 72 h 72"/>
                  <a:gd name="T4" fmla="*/ 360 w 360"/>
                  <a:gd name="T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0" h="72">
                    <a:moveTo>
                      <a:pt x="0" y="0"/>
                    </a:moveTo>
                    <a:lnTo>
                      <a:pt x="0" y="72"/>
                    </a:lnTo>
                    <a:lnTo>
                      <a:pt x="360" y="72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8" name="Line 48"/>
              <p:cNvSpPr>
                <a:spLocks noChangeShapeType="1"/>
              </p:cNvSpPr>
              <p:nvPr/>
            </p:nvSpPr>
            <p:spPr bwMode="auto">
              <a:xfrm>
                <a:off x="893864" y="4759762"/>
                <a:ext cx="0" cy="11430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09" name="Freeform 49"/>
              <p:cNvSpPr>
                <a:spLocks/>
              </p:cNvSpPr>
              <p:nvPr/>
            </p:nvSpPr>
            <p:spPr bwMode="auto">
              <a:xfrm>
                <a:off x="656496" y="4472424"/>
                <a:ext cx="237367" cy="406400"/>
              </a:xfrm>
              <a:custGeom>
                <a:avLst/>
                <a:gdLst>
                  <a:gd name="T0" fmla="*/ 0 w 234"/>
                  <a:gd name="T1" fmla="*/ 0 h 256"/>
                  <a:gd name="T2" fmla="*/ 0 w 234"/>
                  <a:gd name="T3" fmla="*/ 256 h 256"/>
                  <a:gd name="T4" fmla="*/ 234 w 234"/>
                  <a:gd name="T5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4" h="256">
                    <a:moveTo>
                      <a:pt x="0" y="0"/>
                    </a:moveTo>
                    <a:lnTo>
                      <a:pt x="0" y="256"/>
                    </a:lnTo>
                    <a:lnTo>
                      <a:pt x="234" y="25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10" name="Freeform 50"/>
              <p:cNvSpPr>
                <a:spLocks/>
              </p:cNvSpPr>
              <p:nvPr/>
            </p:nvSpPr>
            <p:spPr bwMode="auto">
              <a:xfrm>
                <a:off x="463763" y="4467662"/>
                <a:ext cx="192734" cy="377825"/>
              </a:xfrm>
              <a:custGeom>
                <a:avLst/>
                <a:gdLst>
                  <a:gd name="T0" fmla="*/ 0 w 190"/>
                  <a:gd name="T1" fmla="*/ 238 h 238"/>
                  <a:gd name="T2" fmla="*/ 0 w 190"/>
                  <a:gd name="T3" fmla="*/ 0 h 238"/>
                  <a:gd name="T4" fmla="*/ 190 w 190"/>
                  <a:gd name="T5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0" h="238">
                    <a:moveTo>
                      <a:pt x="0" y="238"/>
                    </a:moveTo>
                    <a:lnTo>
                      <a:pt x="0" y="0"/>
                    </a:lnTo>
                    <a:lnTo>
                      <a:pt x="19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11" name="Rectangle 51"/>
              <p:cNvSpPr>
                <a:spLocks noChangeArrowheads="1"/>
              </p:cNvSpPr>
              <p:nvPr/>
            </p:nvSpPr>
            <p:spPr bwMode="auto">
              <a:xfrm>
                <a:off x="999360" y="5162987"/>
                <a:ext cx="119879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environmental sequences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212" name="Freeform 52"/>
              <p:cNvSpPr>
                <a:spLocks/>
              </p:cNvSpPr>
              <p:nvPr/>
            </p:nvSpPr>
            <p:spPr bwMode="auto">
              <a:xfrm>
                <a:off x="543900" y="5188387"/>
                <a:ext cx="452417" cy="95250"/>
              </a:xfrm>
              <a:custGeom>
                <a:avLst/>
                <a:gdLst>
                  <a:gd name="T0" fmla="*/ 0 w 446"/>
                  <a:gd name="T1" fmla="*/ 32 h 60"/>
                  <a:gd name="T2" fmla="*/ 0 w 446"/>
                  <a:gd name="T3" fmla="*/ 29 h 60"/>
                  <a:gd name="T4" fmla="*/ 446 w 446"/>
                  <a:gd name="T5" fmla="*/ 0 h 60"/>
                  <a:gd name="T6" fmla="*/ 446 w 446"/>
                  <a:gd name="T7" fmla="*/ 60 h 60"/>
                  <a:gd name="T8" fmla="*/ 0 w 446"/>
                  <a:gd name="T9" fmla="*/ 3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6" h="60">
                    <a:moveTo>
                      <a:pt x="0" y="32"/>
                    </a:moveTo>
                    <a:lnTo>
                      <a:pt x="0" y="29"/>
                    </a:lnTo>
                    <a:lnTo>
                      <a:pt x="446" y="0"/>
                    </a:lnTo>
                    <a:lnTo>
                      <a:pt x="446" y="6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13" name="Line 53"/>
              <p:cNvSpPr>
                <a:spLocks noChangeShapeType="1"/>
              </p:cNvSpPr>
              <p:nvPr/>
            </p:nvSpPr>
            <p:spPr bwMode="auto">
              <a:xfrm>
                <a:off x="466806" y="5236012"/>
                <a:ext cx="74051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14" name="Line 54"/>
              <p:cNvSpPr>
                <a:spLocks noChangeShapeType="1"/>
              </p:cNvSpPr>
              <p:nvPr/>
            </p:nvSpPr>
            <p:spPr bwMode="auto">
              <a:xfrm>
                <a:off x="463763" y="4855012"/>
                <a:ext cx="0" cy="38100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297" name="Rectangle 137"/>
              <p:cNvSpPr>
                <a:spLocks noChangeArrowheads="1"/>
              </p:cNvSpPr>
              <p:nvPr/>
            </p:nvSpPr>
            <p:spPr bwMode="auto">
              <a:xfrm>
                <a:off x="443475" y="5266174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171" name="Group 170"/>
              <p:cNvGrpSpPr/>
              <p:nvPr/>
            </p:nvGrpSpPr>
            <p:grpSpPr>
              <a:xfrm>
                <a:off x="1172651" y="1994345"/>
                <a:ext cx="3205123" cy="824299"/>
                <a:chOff x="1172651" y="984250"/>
                <a:chExt cx="3205123" cy="824299"/>
              </a:xfrm>
            </p:grpSpPr>
            <p:sp>
              <p:nvSpPr>
                <p:cNvPr id="5" name="Rectangle 6"/>
                <p:cNvSpPr>
                  <a:spLocks noChangeArrowheads="1"/>
                </p:cNvSpPr>
                <p:nvPr/>
              </p:nvSpPr>
              <p:spPr bwMode="auto">
                <a:xfrm>
                  <a:off x="1769282" y="984250"/>
                  <a:ext cx="70785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env137811644</a:t>
                  </a:r>
                  <a:endPara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6" name="Freeform 7"/>
                <p:cNvSpPr>
                  <a:spLocks/>
                </p:cNvSpPr>
                <p:nvPr/>
              </p:nvSpPr>
              <p:spPr bwMode="auto">
                <a:xfrm>
                  <a:off x="1653642" y="1058863"/>
                  <a:ext cx="112598" cy="109538"/>
                </a:xfrm>
                <a:custGeom>
                  <a:avLst/>
                  <a:gdLst>
                    <a:gd name="T0" fmla="*/ 0 w 111"/>
                    <a:gd name="T1" fmla="*/ 69 h 69"/>
                    <a:gd name="T2" fmla="*/ 0 w 111"/>
                    <a:gd name="T3" fmla="*/ 0 h 69"/>
                    <a:gd name="T4" fmla="*/ 111 w 111"/>
                    <a:gd name="T5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11" h="69">
                      <a:moveTo>
                        <a:pt x="0" y="69"/>
                      </a:moveTo>
                      <a:lnTo>
                        <a:pt x="0" y="0"/>
                      </a:lnTo>
                      <a:lnTo>
                        <a:pt x="111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7" name="Rectangle 8"/>
                <p:cNvSpPr>
                  <a:spLocks noChangeArrowheads="1"/>
                </p:cNvSpPr>
                <p:nvPr/>
              </p:nvSpPr>
              <p:spPr bwMode="auto">
                <a:xfrm>
                  <a:off x="1857534" y="1212850"/>
                  <a:ext cx="70785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env140143759</a:t>
                  </a:r>
                  <a:endPara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" name="Freeform 9"/>
                <p:cNvSpPr>
                  <a:spLocks/>
                </p:cNvSpPr>
                <p:nvPr/>
              </p:nvSpPr>
              <p:spPr bwMode="auto">
                <a:xfrm>
                  <a:off x="1653642" y="1177925"/>
                  <a:ext cx="200849" cy="109538"/>
                </a:xfrm>
                <a:custGeom>
                  <a:avLst/>
                  <a:gdLst>
                    <a:gd name="T0" fmla="*/ 0 w 198"/>
                    <a:gd name="T1" fmla="*/ 0 h 69"/>
                    <a:gd name="T2" fmla="*/ 0 w 198"/>
                    <a:gd name="T3" fmla="*/ 69 h 69"/>
                    <a:gd name="T4" fmla="*/ 198 w 198"/>
                    <a:gd name="T5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8" h="69">
                      <a:moveTo>
                        <a:pt x="0" y="0"/>
                      </a:moveTo>
                      <a:lnTo>
                        <a:pt x="0" y="69"/>
                      </a:lnTo>
                      <a:lnTo>
                        <a:pt x="198" y="69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9" name="Freeform 10"/>
                <p:cNvSpPr>
                  <a:spLocks/>
                </p:cNvSpPr>
                <p:nvPr/>
              </p:nvSpPr>
              <p:spPr bwMode="auto">
                <a:xfrm>
                  <a:off x="1411203" y="1173163"/>
                  <a:ext cx="242439" cy="223838"/>
                </a:xfrm>
                <a:custGeom>
                  <a:avLst/>
                  <a:gdLst>
                    <a:gd name="T0" fmla="*/ 0 w 239"/>
                    <a:gd name="T1" fmla="*/ 141 h 141"/>
                    <a:gd name="T2" fmla="*/ 0 w 239"/>
                    <a:gd name="T3" fmla="*/ 0 h 141"/>
                    <a:gd name="T4" fmla="*/ 239 w 239"/>
                    <a:gd name="T5" fmla="*/ 0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9" h="141">
                      <a:moveTo>
                        <a:pt x="0" y="141"/>
                      </a:moveTo>
                      <a:lnTo>
                        <a:pt x="0" y="0"/>
                      </a:lnTo>
                      <a:lnTo>
                        <a:pt x="239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0" name="Rectangle 11"/>
                <p:cNvSpPr>
                  <a:spLocks noChangeArrowheads="1"/>
                </p:cNvSpPr>
                <p:nvPr/>
              </p:nvSpPr>
              <p:spPr bwMode="auto">
                <a:xfrm>
                  <a:off x="2453995" y="1441450"/>
                  <a:ext cx="192377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q2 </a:t>
                  </a:r>
                  <a:r>
                    <a:rPr lang="en-US" sz="900" i="1" dirty="0" err="1"/>
                    <a:t>Emiliania</a:t>
                  </a:r>
                  <a:r>
                    <a:rPr lang="en-US" sz="900" i="1" dirty="0"/>
                    <a:t> </a:t>
                  </a:r>
                  <a:r>
                    <a:rPr lang="en-US" sz="900" i="1" dirty="0" err="1"/>
                    <a:t>huxleyi</a:t>
                  </a:r>
                  <a:r>
                    <a:rPr lang="en-US" sz="900" i="1" dirty="0"/>
                    <a:t> </a:t>
                  </a:r>
                  <a:r>
                    <a:rPr lang="en-US" sz="900" dirty="0"/>
                    <a:t>virus </a:t>
                  </a:r>
                  <a:r>
                    <a:rPr lang="en-US" sz="900" dirty="0" smtClean="0"/>
                    <a:t>203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356927931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" name="Freeform 12"/>
                <p:cNvSpPr>
                  <a:spLocks/>
                </p:cNvSpPr>
                <p:nvPr/>
              </p:nvSpPr>
              <p:spPr bwMode="auto">
                <a:xfrm>
                  <a:off x="2390089" y="1516063"/>
                  <a:ext cx="60864" cy="109538"/>
                </a:xfrm>
                <a:custGeom>
                  <a:avLst/>
                  <a:gdLst>
                    <a:gd name="T0" fmla="*/ 0 w 60"/>
                    <a:gd name="T1" fmla="*/ 69 h 69"/>
                    <a:gd name="T2" fmla="*/ 0 w 60"/>
                    <a:gd name="T3" fmla="*/ 0 h 69"/>
                    <a:gd name="T4" fmla="*/ 60 w 60"/>
                    <a:gd name="T5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0" h="69">
                      <a:moveTo>
                        <a:pt x="0" y="69"/>
                      </a:moveTo>
                      <a:lnTo>
                        <a:pt x="0" y="0"/>
                      </a:lnTo>
                      <a:lnTo>
                        <a:pt x="60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2" name="Rectangle 13"/>
                <p:cNvSpPr>
                  <a:spLocks noChangeArrowheads="1"/>
                </p:cNvSpPr>
                <p:nvPr/>
              </p:nvSpPr>
              <p:spPr bwMode="auto">
                <a:xfrm>
                  <a:off x="2460082" y="1670050"/>
                  <a:ext cx="180960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/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q2 </a:t>
                  </a:r>
                  <a:r>
                    <a:rPr lang="en-US" altLang="en-US" sz="900" i="1" dirty="0" err="1">
                      <a:solidFill>
                        <a:srgbClr val="000000"/>
                      </a:solidFill>
                    </a:rPr>
                    <a:t>Emiliania</a:t>
                  </a:r>
                  <a:r>
                    <a:rPr lang="en-US" altLang="en-US" sz="900" i="1" dirty="0">
                      <a:solidFill>
                        <a:srgbClr val="000000"/>
                      </a:solidFill>
                    </a:rPr>
                    <a:t> </a:t>
                  </a:r>
                  <a:r>
                    <a:rPr lang="en-US" altLang="en-US" sz="900" i="1" dirty="0" err="1">
                      <a:solidFill>
                        <a:srgbClr val="000000"/>
                      </a:solidFill>
                    </a:rPr>
                    <a:t>huxleyi</a:t>
                  </a:r>
                  <a:r>
                    <a:rPr lang="en-US" altLang="en-US" sz="900" i="1" dirty="0">
                      <a:solidFill>
                        <a:srgbClr val="000000"/>
                      </a:solidFill>
                    </a:rPr>
                    <a:t> </a:t>
                  </a:r>
                  <a:r>
                    <a:rPr lang="en-US" altLang="en-US" sz="900" dirty="0">
                      <a:solidFill>
                        <a:srgbClr val="000000"/>
                      </a:solidFill>
                    </a:rPr>
                    <a:t>virus </a:t>
                  </a:r>
                  <a:r>
                    <a:rPr lang="en-US" altLang="en-US" sz="900" dirty="0" smtClean="0">
                      <a:solidFill>
                        <a:srgbClr val="000000"/>
                      </a:solidFill>
                    </a:rPr>
                    <a:t>86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73852877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" name="Freeform 14"/>
                <p:cNvSpPr>
                  <a:spLocks/>
                </p:cNvSpPr>
                <p:nvPr/>
              </p:nvSpPr>
              <p:spPr bwMode="auto">
                <a:xfrm>
                  <a:off x="2390089" y="1635125"/>
                  <a:ext cx="66950" cy="109538"/>
                </a:xfrm>
                <a:custGeom>
                  <a:avLst/>
                  <a:gdLst>
                    <a:gd name="T0" fmla="*/ 0 w 66"/>
                    <a:gd name="T1" fmla="*/ 0 h 69"/>
                    <a:gd name="T2" fmla="*/ 0 w 66"/>
                    <a:gd name="T3" fmla="*/ 69 h 69"/>
                    <a:gd name="T4" fmla="*/ 66 w 66"/>
                    <a:gd name="T5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6" h="69">
                      <a:moveTo>
                        <a:pt x="0" y="0"/>
                      </a:moveTo>
                      <a:lnTo>
                        <a:pt x="0" y="69"/>
                      </a:lnTo>
                      <a:lnTo>
                        <a:pt x="66" y="69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4" name="Freeform 15"/>
                <p:cNvSpPr>
                  <a:spLocks/>
                </p:cNvSpPr>
                <p:nvPr/>
              </p:nvSpPr>
              <p:spPr bwMode="auto">
                <a:xfrm>
                  <a:off x="1411203" y="1406525"/>
                  <a:ext cx="978886" cy="223838"/>
                </a:xfrm>
                <a:custGeom>
                  <a:avLst/>
                  <a:gdLst>
                    <a:gd name="T0" fmla="*/ 0 w 965"/>
                    <a:gd name="T1" fmla="*/ 0 h 141"/>
                    <a:gd name="T2" fmla="*/ 0 w 965"/>
                    <a:gd name="T3" fmla="*/ 141 h 141"/>
                    <a:gd name="T4" fmla="*/ 965 w 965"/>
                    <a:gd name="T5" fmla="*/ 141 h 1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65" h="141">
                      <a:moveTo>
                        <a:pt x="0" y="0"/>
                      </a:moveTo>
                      <a:lnTo>
                        <a:pt x="0" y="141"/>
                      </a:lnTo>
                      <a:lnTo>
                        <a:pt x="965" y="141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98" name="Rectangle 138"/>
                <p:cNvSpPr>
                  <a:spLocks noChangeArrowheads="1"/>
                </p:cNvSpPr>
                <p:nvPr/>
              </p:nvSpPr>
              <p:spPr bwMode="auto">
                <a:xfrm>
                  <a:off x="1415090" y="1038227"/>
                  <a:ext cx="2244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0.95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sp>
              <p:nvSpPr>
                <p:cNvPr id="8299" name="Rectangle 139"/>
                <p:cNvSpPr>
                  <a:spLocks noChangeArrowheads="1"/>
                </p:cNvSpPr>
                <p:nvPr/>
              </p:nvSpPr>
              <p:spPr bwMode="auto">
                <a:xfrm>
                  <a:off x="2148370" y="1636713"/>
                  <a:ext cx="19979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1.00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sp>
              <p:nvSpPr>
                <p:cNvPr id="8300" name="Rectangle 140"/>
                <p:cNvSpPr>
                  <a:spLocks noChangeArrowheads="1"/>
                </p:cNvSpPr>
                <p:nvPr/>
              </p:nvSpPr>
              <p:spPr bwMode="auto">
                <a:xfrm>
                  <a:off x="1172651" y="1266827"/>
                  <a:ext cx="2244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0.85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8302" name="Rectangle 142"/>
              <p:cNvSpPr>
                <a:spLocks noChangeArrowheads="1"/>
              </p:cNvSpPr>
              <p:nvPr/>
            </p:nvSpPr>
            <p:spPr bwMode="auto">
              <a:xfrm>
                <a:off x="2370645" y="311035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3" name="Rectangle 143"/>
              <p:cNvSpPr>
                <a:spLocks noChangeArrowheads="1"/>
              </p:cNvSpPr>
              <p:nvPr/>
            </p:nvSpPr>
            <p:spPr bwMode="auto">
              <a:xfrm>
                <a:off x="2398652" y="370407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4" name="Rectangle 144"/>
              <p:cNvSpPr>
                <a:spLocks noChangeArrowheads="1"/>
              </p:cNvSpPr>
              <p:nvPr/>
            </p:nvSpPr>
            <p:spPr bwMode="auto">
              <a:xfrm>
                <a:off x="1948831" y="34802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5" name="Rectangle 145"/>
              <p:cNvSpPr>
                <a:spLocks noChangeArrowheads="1"/>
              </p:cNvSpPr>
              <p:nvPr/>
            </p:nvSpPr>
            <p:spPr bwMode="auto">
              <a:xfrm>
                <a:off x="867320" y="300558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6" name="Rectangle 146"/>
              <p:cNvSpPr>
                <a:spLocks noChangeArrowheads="1"/>
              </p:cNvSpPr>
              <p:nvPr/>
            </p:nvSpPr>
            <p:spPr bwMode="auto">
              <a:xfrm>
                <a:off x="1511113" y="4013636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7" name="Rectangle 147"/>
              <p:cNvSpPr>
                <a:spLocks noChangeArrowheads="1"/>
              </p:cNvSpPr>
              <p:nvPr/>
            </p:nvSpPr>
            <p:spPr bwMode="auto">
              <a:xfrm>
                <a:off x="655312" y="34675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8" name="Rectangle 148"/>
              <p:cNvSpPr>
                <a:spLocks noChangeArrowheads="1"/>
              </p:cNvSpPr>
              <p:nvPr/>
            </p:nvSpPr>
            <p:spPr bwMode="auto">
              <a:xfrm>
                <a:off x="1203527" y="4375587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09" name="Rectangle 149"/>
              <p:cNvSpPr>
                <a:spLocks noChangeArrowheads="1"/>
              </p:cNvSpPr>
              <p:nvPr/>
            </p:nvSpPr>
            <p:spPr bwMode="auto">
              <a:xfrm>
                <a:off x="544347" y="39183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10" name="Rectangle 150"/>
              <p:cNvSpPr>
                <a:spLocks noChangeArrowheads="1"/>
              </p:cNvSpPr>
              <p:nvPr/>
            </p:nvSpPr>
            <p:spPr bwMode="auto">
              <a:xfrm>
                <a:off x="1000555" y="4610537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11" name="Rectangle 151"/>
              <p:cNvSpPr>
                <a:spLocks noChangeArrowheads="1"/>
              </p:cNvSpPr>
              <p:nvPr/>
            </p:nvSpPr>
            <p:spPr bwMode="auto">
              <a:xfrm>
                <a:off x="674376" y="4889937"/>
                <a:ext cx="19979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12" name="Rectangle 152"/>
              <p:cNvSpPr>
                <a:spLocks noChangeArrowheads="1"/>
              </p:cNvSpPr>
              <p:nvPr/>
            </p:nvSpPr>
            <p:spPr bwMode="auto">
              <a:xfrm>
                <a:off x="408419" y="432796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8313" name="Rectangle 153"/>
              <p:cNvSpPr>
                <a:spLocks noChangeArrowheads="1"/>
              </p:cNvSpPr>
              <p:nvPr/>
            </p:nvSpPr>
            <p:spPr bwMode="auto">
              <a:xfrm>
                <a:off x="239498" y="4734362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58" name="Rectangle 6"/>
              <p:cNvSpPr>
                <a:spLocks noChangeArrowheads="1"/>
              </p:cNvSpPr>
              <p:nvPr/>
            </p:nvSpPr>
            <p:spPr bwMode="auto">
              <a:xfrm>
                <a:off x="2903569" y="3297897"/>
                <a:ext cx="227405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516304304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163" name="Rectangle 8"/>
              <p:cNvSpPr>
                <a:spLocks noChangeArrowheads="1"/>
              </p:cNvSpPr>
              <p:nvPr/>
            </p:nvSpPr>
            <p:spPr bwMode="auto">
              <a:xfrm>
                <a:off x="2869650" y="3075304"/>
                <a:ext cx="226557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516302769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157" name="Right Bracket 156"/>
              <p:cNvSpPr/>
              <p:nvPr/>
            </p:nvSpPr>
            <p:spPr>
              <a:xfrm>
                <a:off x="5431466" y="1896591"/>
                <a:ext cx="86284" cy="3137807"/>
              </a:xfrm>
              <a:prstGeom prst="rightBracke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39"/>
              <p:cNvSpPr>
                <a:spLocks noChangeArrowheads="1"/>
              </p:cNvSpPr>
              <p:nvPr/>
            </p:nvSpPr>
            <p:spPr bwMode="auto">
              <a:xfrm>
                <a:off x="5549568" y="3156503"/>
                <a:ext cx="9778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Phycodnaviridae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170" name="Group 169"/>
              <p:cNvGrpSpPr/>
              <p:nvPr/>
            </p:nvGrpSpPr>
            <p:grpSpPr>
              <a:xfrm>
                <a:off x="481013" y="5413474"/>
                <a:ext cx="2762436" cy="1449388"/>
                <a:chOff x="481013" y="4470400"/>
                <a:chExt cx="2762436" cy="1449388"/>
              </a:xfrm>
            </p:grpSpPr>
            <p:sp>
              <p:nvSpPr>
                <p:cNvPr id="8216" name="Rectangle 56"/>
                <p:cNvSpPr>
                  <a:spLocks noChangeArrowheads="1"/>
                </p:cNvSpPr>
                <p:nvPr/>
              </p:nvSpPr>
              <p:spPr bwMode="auto">
                <a:xfrm>
                  <a:off x="1264116" y="4470400"/>
                  <a:ext cx="1958031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900" dirty="0"/>
                    <a:t>Organic Lake </a:t>
                  </a:r>
                  <a:r>
                    <a:rPr lang="en-US" sz="900" dirty="0" err="1"/>
                    <a:t>phycodnavirus</a:t>
                  </a:r>
                  <a:r>
                    <a:rPr lang="en-US" sz="900" dirty="0"/>
                    <a:t> </a:t>
                  </a:r>
                  <a:r>
                    <a:rPr lang="en-US" sz="900" dirty="0" smtClean="0"/>
                    <a:t>1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322510623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7" name="Freeform 57"/>
                <p:cNvSpPr>
                  <a:spLocks/>
                </p:cNvSpPr>
                <p:nvPr/>
              </p:nvSpPr>
              <p:spPr bwMode="auto">
                <a:xfrm>
                  <a:off x="1210353" y="4545013"/>
                  <a:ext cx="50720" cy="109538"/>
                </a:xfrm>
                <a:custGeom>
                  <a:avLst/>
                  <a:gdLst>
                    <a:gd name="T0" fmla="*/ 0 w 50"/>
                    <a:gd name="T1" fmla="*/ 69 h 69"/>
                    <a:gd name="T2" fmla="*/ 0 w 50"/>
                    <a:gd name="T3" fmla="*/ 0 h 69"/>
                    <a:gd name="T4" fmla="*/ 50 w 50"/>
                    <a:gd name="T5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0" h="69">
                      <a:moveTo>
                        <a:pt x="0" y="69"/>
                      </a:moveTo>
                      <a:lnTo>
                        <a:pt x="0" y="0"/>
                      </a:lnTo>
                      <a:lnTo>
                        <a:pt x="50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18" name="Rectangle 58"/>
                <p:cNvSpPr>
                  <a:spLocks noChangeArrowheads="1"/>
                </p:cNvSpPr>
                <p:nvPr/>
              </p:nvSpPr>
              <p:spPr bwMode="auto">
                <a:xfrm>
                  <a:off x="1285418" y="4699000"/>
                  <a:ext cx="1958031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/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900" dirty="0"/>
                    <a:t>Organic Lake </a:t>
                  </a:r>
                  <a:r>
                    <a:rPr lang="en-US" sz="900" dirty="0" err="1"/>
                    <a:t>phycodnavirus</a:t>
                  </a:r>
                  <a:r>
                    <a:rPr lang="en-US" sz="900" dirty="0"/>
                    <a:t> </a:t>
                  </a:r>
                  <a:r>
                    <a:rPr lang="en-US" sz="900" dirty="0" smtClean="0"/>
                    <a:t>2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322511047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19" name="Freeform 59"/>
                <p:cNvSpPr>
                  <a:spLocks/>
                </p:cNvSpPr>
                <p:nvPr/>
              </p:nvSpPr>
              <p:spPr bwMode="auto">
                <a:xfrm>
                  <a:off x="1210353" y="4664075"/>
                  <a:ext cx="72022" cy="109538"/>
                </a:xfrm>
                <a:custGeom>
                  <a:avLst/>
                  <a:gdLst>
                    <a:gd name="T0" fmla="*/ 0 w 71"/>
                    <a:gd name="T1" fmla="*/ 0 h 69"/>
                    <a:gd name="T2" fmla="*/ 0 w 71"/>
                    <a:gd name="T3" fmla="*/ 69 h 69"/>
                    <a:gd name="T4" fmla="*/ 71 w 71"/>
                    <a:gd name="T5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1" h="69">
                      <a:moveTo>
                        <a:pt x="0" y="0"/>
                      </a:moveTo>
                      <a:lnTo>
                        <a:pt x="0" y="69"/>
                      </a:lnTo>
                      <a:lnTo>
                        <a:pt x="71" y="69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20" name="Freeform 60"/>
                <p:cNvSpPr>
                  <a:spLocks/>
                </p:cNvSpPr>
                <p:nvPr/>
              </p:nvSpPr>
              <p:spPr bwMode="auto">
                <a:xfrm>
                  <a:off x="966900" y="4659313"/>
                  <a:ext cx="243453" cy="466725"/>
                </a:xfrm>
                <a:custGeom>
                  <a:avLst/>
                  <a:gdLst>
                    <a:gd name="T0" fmla="*/ 0 w 240"/>
                    <a:gd name="T1" fmla="*/ 294 h 294"/>
                    <a:gd name="T2" fmla="*/ 0 w 240"/>
                    <a:gd name="T3" fmla="*/ 0 h 294"/>
                    <a:gd name="T4" fmla="*/ 240 w 240"/>
                    <a:gd name="T5" fmla="*/ 0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0" h="294">
                      <a:moveTo>
                        <a:pt x="0" y="294"/>
                      </a:moveTo>
                      <a:lnTo>
                        <a:pt x="0" y="0"/>
                      </a:lnTo>
                      <a:lnTo>
                        <a:pt x="240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21" name="Rectangle 61"/>
                <p:cNvSpPr>
                  <a:spLocks noChangeArrowheads="1"/>
                </p:cNvSpPr>
                <p:nvPr/>
              </p:nvSpPr>
              <p:spPr bwMode="auto">
                <a:xfrm>
                  <a:off x="1279332" y="4927600"/>
                  <a:ext cx="196373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900" i="1" dirty="0" err="1"/>
                    <a:t>Phaeocystis</a:t>
                  </a:r>
                  <a:r>
                    <a:rPr lang="en-US" sz="900" i="1" dirty="0"/>
                    <a:t> </a:t>
                  </a:r>
                  <a:r>
                    <a:rPr lang="en-US" sz="900" i="1" dirty="0" err="1"/>
                    <a:t>globosa</a:t>
                  </a:r>
                  <a:r>
                    <a:rPr lang="en-US" sz="900" i="1" dirty="0"/>
                    <a:t> </a:t>
                  </a:r>
                  <a:r>
                    <a:rPr lang="en-US" sz="900" dirty="0"/>
                    <a:t>virus </a:t>
                  </a:r>
                  <a:r>
                    <a:rPr lang="en-US" sz="900" dirty="0" smtClean="0"/>
                    <a:t>12T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357289693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22" name="Freeform 62"/>
                <p:cNvSpPr>
                  <a:spLocks/>
                </p:cNvSpPr>
                <p:nvPr/>
              </p:nvSpPr>
              <p:spPr bwMode="auto">
                <a:xfrm>
                  <a:off x="1078173" y="5002213"/>
                  <a:ext cx="202878" cy="109538"/>
                </a:xfrm>
                <a:custGeom>
                  <a:avLst/>
                  <a:gdLst>
                    <a:gd name="T0" fmla="*/ 0 w 200"/>
                    <a:gd name="T1" fmla="*/ 69 h 69"/>
                    <a:gd name="T2" fmla="*/ 0 w 200"/>
                    <a:gd name="T3" fmla="*/ 0 h 69"/>
                    <a:gd name="T4" fmla="*/ 200 w 200"/>
                    <a:gd name="T5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0" h="69">
                      <a:moveTo>
                        <a:pt x="0" y="69"/>
                      </a:moveTo>
                      <a:lnTo>
                        <a:pt x="0" y="0"/>
                      </a:lnTo>
                      <a:lnTo>
                        <a:pt x="200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23" name="Rectangle 63"/>
                <p:cNvSpPr>
                  <a:spLocks noChangeArrowheads="1"/>
                </p:cNvSpPr>
                <p:nvPr/>
              </p:nvSpPr>
              <p:spPr bwMode="auto">
                <a:xfrm>
                  <a:off x="1340195" y="5156200"/>
                  <a:ext cx="70785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env143757353</a:t>
                  </a:r>
                  <a:endPara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24" name="Freeform 64"/>
                <p:cNvSpPr>
                  <a:spLocks/>
                </p:cNvSpPr>
                <p:nvPr/>
              </p:nvSpPr>
              <p:spPr bwMode="auto">
                <a:xfrm>
                  <a:off x="1078173" y="5121275"/>
                  <a:ext cx="263741" cy="109538"/>
                </a:xfrm>
                <a:custGeom>
                  <a:avLst/>
                  <a:gdLst>
                    <a:gd name="T0" fmla="*/ 0 w 260"/>
                    <a:gd name="T1" fmla="*/ 0 h 69"/>
                    <a:gd name="T2" fmla="*/ 0 w 260"/>
                    <a:gd name="T3" fmla="*/ 69 h 69"/>
                    <a:gd name="T4" fmla="*/ 260 w 260"/>
                    <a:gd name="T5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60" h="69">
                      <a:moveTo>
                        <a:pt x="0" y="0"/>
                      </a:moveTo>
                      <a:lnTo>
                        <a:pt x="0" y="69"/>
                      </a:lnTo>
                      <a:lnTo>
                        <a:pt x="260" y="69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25" name="Freeform 65"/>
                <p:cNvSpPr>
                  <a:spLocks/>
                </p:cNvSpPr>
                <p:nvPr/>
              </p:nvSpPr>
              <p:spPr bwMode="auto">
                <a:xfrm>
                  <a:off x="1032834" y="5117307"/>
                  <a:ext cx="45719" cy="319088"/>
                </a:xfrm>
                <a:custGeom>
                  <a:avLst/>
                  <a:gdLst>
                    <a:gd name="T0" fmla="*/ 0 w 40"/>
                    <a:gd name="T1" fmla="*/ 303 h 303"/>
                    <a:gd name="T2" fmla="*/ 0 w 40"/>
                    <a:gd name="T3" fmla="*/ 0 h 303"/>
                    <a:gd name="T4" fmla="*/ 40 w 40"/>
                    <a:gd name="T5" fmla="*/ 0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" h="303">
                      <a:moveTo>
                        <a:pt x="0" y="303"/>
                      </a:moveTo>
                      <a:lnTo>
                        <a:pt x="0" y="0"/>
                      </a:lnTo>
                      <a:lnTo>
                        <a:pt x="40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39" name="Freeform 79"/>
                <p:cNvSpPr>
                  <a:spLocks/>
                </p:cNvSpPr>
                <p:nvPr/>
              </p:nvSpPr>
              <p:spPr bwMode="auto">
                <a:xfrm>
                  <a:off x="1032836" y="5153005"/>
                  <a:ext cx="81590" cy="283389"/>
                </a:xfrm>
                <a:custGeom>
                  <a:avLst/>
                  <a:gdLst>
                    <a:gd name="T0" fmla="*/ 0 w 94"/>
                    <a:gd name="T1" fmla="*/ 0 h 303"/>
                    <a:gd name="T2" fmla="*/ 0 w 94"/>
                    <a:gd name="T3" fmla="*/ 303 h 303"/>
                    <a:gd name="T4" fmla="*/ 94 w 94"/>
                    <a:gd name="T5" fmla="*/ 30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94" h="303">
                      <a:moveTo>
                        <a:pt x="0" y="0"/>
                      </a:moveTo>
                      <a:lnTo>
                        <a:pt x="0" y="303"/>
                      </a:lnTo>
                      <a:lnTo>
                        <a:pt x="94" y="303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40" name="Freeform 80"/>
                <p:cNvSpPr>
                  <a:spLocks/>
                </p:cNvSpPr>
                <p:nvPr/>
              </p:nvSpPr>
              <p:spPr bwMode="auto">
                <a:xfrm>
                  <a:off x="966900" y="4811679"/>
                  <a:ext cx="65936" cy="466725"/>
                </a:xfrm>
                <a:custGeom>
                  <a:avLst/>
                  <a:gdLst>
                    <a:gd name="T0" fmla="*/ 0 w 65"/>
                    <a:gd name="T1" fmla="*/ 0 h 294"/>
                    <a:gd name="T2" fmla="*/ 0 w 65"/>
                    <a:gd name="T3" fmla="*/ 294 h 294"/>
                    <a:gd name="T4" fmla="*/ 65 w 65"/>
                    <a:gd name="T5" fmla="*/ 294 h 2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5" h="294">
                      <a:moveTo>
                        <a:pt x="0" y="0"/>
                      </a:moveTo>
                      <a:lnTo>
                        <a:pt x="0" y="294"/>
                      </a:lnTo>
                      <a:lnTo>
                        <a:pt x="65" y="294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41" name="Freeform 81"/>
                <p:cNvSpPr>
                  <a:spLocks/>
                </p:cNvSpPr>
                <p:nvPr/>
              </p:nvSpPr>
              <p:spPr bwMode="auto">
                <a:xfrm>
                  <a:off x="481013" y="5130800"/>
                  <a:ext cx="485887" cy="788988"/>
                </a:xfrm>
                <a:custGeom>
                  <a:avLst/>
                  <a:gdLst>
                    <a:gd name="T0" fmla="*/ 0 w 468"/>
                    <a:gd name="T1" fmla="*/ 497 h 497"/>
                    <a:gd name="T2" fmla="*/ 0 w 468"/>
                    <a:gd name="T3" fmla="*/ 0 h 497"/>
                    <a:gd name="T4" fmla="*/ 468 w 468"/>
                    <a:gd name="T5" fmla="*/ 0 h 4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68" h="497">
                      <a:moveTo>
                        <a:pt x="0" y="497"/>
                      </a:moveTo>
                      <a:lnTo>
                        <a:pt x="0" y="0"/>
                      </a:lnTo>
                      <a:lnTo>
                        <a:pt x="468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8284" name="Rectangle 124"/>
                <p:cNvSpPr>
                  <a:spLocks noChangeArrowheads="1"/>
                </p:cNvSpPr>
                <p:nvPr/>
              </p:nvSpPr>
              <p:spPr bwMode="auto">
                <a:xfrm>
                  <a:off x="981342" y="4521994"/>
                  <a:ext cx="19979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0.99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sp>
              <p:nvSpPr>
                <p:cNvPr id="8285" name="Rectangle 125"/>
                <p:cNvSpPr>
                  <a:spLocks noChangeArrowheads="1"/>
                </p:cNvSpPr>
                <p:nvPr/>
              </p:nvSpPr>
              <p:spPr bwMode="auto">
                <a:xfrm>
                  <a:off x="1082524" y="5038725"/>
                  <a:ext cx="199799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0.63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sp>
              <p:nvSpPr>
                <p:cNvPr id="8290" name="Rectangle 130"/>
                <p:cNvSpPr>
                  <a:spLocks noChangeArrowheads="1"/>
                </p:cNvSpPr>
                <p:nvPr/>
              </p:nvSpPr>
              <p:spPr bwMode="auto">
                <a:xfrm>
                  <a:off x="799061" y="5284753"/>
                  <a:ext cx="2244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0.68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sp>
              <p:nvSpPr>
                <p:cNvPr id="8291" name="Rectangle 131"/>
                <p:cNvSpPr>
                  <a:spLocks noChangeArrowheads="1"/>
                </p:cNvSpPr>
                <p:nvPr/>
              </p:nvSpPr>
              <p:spPr bwMode="auto">
                <a:xfrm>
                  <a:off x="729946" y="4981575"/>
                  <a:ext cx="2244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1.00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grpSp>
              <p:nvGrpSpPr>
                <p:cNvPr id="169" name="Group 168"/>
                <p:cNvGrpSpPr/>
                <p:nvPr/>
              </p:nvGrpSpPr>
              <p:grpSpPr>
                <a:xfrm>
                  <a:off x="1114425" y="5357813"/>
                  <a:ext cx="1502829" cy="138499"/>
                  <a:chOff x="2543175" y="5781676"/>
                  <a:chExt cx="1502829" cy="138499"/>
                </a:xfrm>
              </p:grpSpPr>
              <p:sp>
                <p:nvSpPr>
                  <p:cNvPr id="165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2847210" y="5781676"/>
                    <a:ext cx="1198794" cy="13849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1pPr>
                    <a:lvl2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2pPr>
                    <a:lvl3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3pPr>
                    <a:lvl4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4pPr>
                    <a:lvl5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defRPr>
                    </a:lvl9pPr>
                  </a:lstStyle>
                  <a:p>
                    <a:pPr marL="0" marR="0" lvl="0" indent="0" algn="l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  <a:cs typeface="Arial" pitchFamily="34" charset="0"/>
                      </a:rPr>
                      <a:t> environmental sequences</a:t>
                    </a:r>
                    <a:endPara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itchFamily="34" charset="0"/>
                    </a:endParaRPr>
                  </a:p>
                </p:txBody>
              </p:sp>
              <p:sp>
                <p:nvSpPr>
                  <p:cNvPr id="166" name="Freeform 52"/>
                  <p:cNvSpPr>
                    <a:spLocks/>
                  </p:cNvSpPr>
                  <p:nvPr/>
                </p:nvSpPr>
                <p:spPr bwMode="auto">
                  <a:xfrm>
                    <a:off x="2543175" y="5809457"/>
                    <a:ext cx="300992" cy="98424"/>
                  </a:xfrm>
                  <a:custGeom>
                    <a:avLst/>
                    <a:gdLst>
                      <a:gd name="T0" fmla="*/ 0 w 446"/>
                      <a:gd name="T1" fmla="*/ 32 h 60"/>
                      <a:gd name="T2" fmla="*/ 0 w 446"/>
                      <a:gd name="T3" fmla="*/ 29 h 60"/>
                      <a:gd name="T4" fmla="*/ 446 w 446"/>
                      <a:gd name="T5" fmla="*/ 0 h 60"/>
                      <a:gd name="T6" fmla="*/ 446 w 446"/>
                      <a:gd name="T7" fmla="*/ 60 h 60"/>
                      <a:gd name="T8" fmla="*/ 0 w 446"/>
                      <a:gd name="T9" fmla="*/ 32 h 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6" h="60">
                        <a:moveTo>
                          <a:pt x="0" y="32"/>
                        </a:moveTo>
                        <a:lnTo>
                          <a:pt x="0" y="29"/>
                        </a:lnTo>
                        <a:lnTo>
                          <a:pt x="446" y="0"/>
                        </a:lnTo>
                        <a:lnTo>
                          <a:pt x="446" y="60"/>
                        </a:lnTo>
                        <a:lnTo>
                          <a:pt x="0" y="32"/>
                        </a:lnTo>
                        <a:close/>
                      </a:path>
                    </a:pathLst>
                  </a:custGeom>
                  <a:solidFill>
                    <a:schemeClr val="accent1">
                      <a:lumMod val="20000"/>
                      <a:lumOff val="80000"/>
                    </a:schemeClr>
                  </a:solidFill>
                  <a:ln w="4763" cap="sq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900"/>
                  </a:p>
                </p:txBody>
              </p:sp>
            </p:grpSp>
          </p:grpSp>
        </p:grpSp>
        <p:grpSp>
          <p:nvGrpSpPr>
            <p:cNvPr id="142" name="Group 141"/>
            <p:cNvGrpSpPr/>
            <p:nvPr/>
          </p:nvGrpSpPr>
          <p:grpSpPr>
            <a:xfrm>
              <a:off x="222250" y="5555040"/>
              <a:ext cx="361361" cy="276999"/>
              <a:chOff x="453033" y="2750734"/>
              <a:chExt cx="466725" cy="357763"/>
            </a:xfrm>
          </p:grpSpPr>
          <p:sp>
            <p:nvSpPr>
              <p:cNvPr id="143" name="Diamond 142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1</a:t>
                </a:r>
                <a:endParaRPr lang="en-US" sz="1200" b="1" dirty="0"/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501650" y="5932862"/>
              <a:ext cx="361361" cy="276999"/>
              <a:chOff x="453033" y="2750733"/>
              <a:chExt cx="466725" cy="357763"/>
            </a:xfrm>
          </p:grpSpPr>
          <p:sp>
            <p:nvSpPr>
              <p:cNvPr id="146" name="Diamond 145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2</a:t>
                </a:r>
                <a:endParaRPr lang="en-US" sz="1200" b="1" dirty="0"/>
              </a:p>
            </p:txBody>
          </p:sp>
        </p:grpSp>
        <p:grpSp>
          <p:nvGrpSpPr>
            <p:cNvPr id="148" name="Group 147"/>
            <p:cNvGrpSpPr/>
            <p:nvPr/>
          </p:nvGrpSpPr>
          <p:grpSpPr>
            <a:xfrm>
              <a:off x="342901" y="7272713"/>
              <a:ext cx="361361" cy="276999"/>
              <a:chOff x="453033" y="2750733"/>
              <a:chExt cx="466725" cy="357763"/>
            </a:xfrm>
          </p:grpSpPr>
          <p:sp>
            <p:nvSpPr>
              <p:cNvPr id="149" name="Diamond 148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TextBox 149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3</a:t>
                </a:r>
                <a:endParaRPr lang="en-US" sz="1200" b="1" dirty="0"/>
              </a:p>
            </p:txBody>
          </p:sp>
        </p:grpSp>
        <p:grpSp>
          <p:nvGrpSpPr>
            <p:cNvPr id="151" name="Group 150"/>
            <p:cNvGrpSpPr/>
            <p:nvPr/>
          </p:nvGrpSpPr>
          <p:grpSpPr>
            <a:xfrm>
              <a:off x="741363" y="8125201"/>
              <a:ext cx="361361" cy="276999"/>
              <a:chOff x="453033" y="2750733"/>
              <a:chExt cx="466725" cy="357763"/>
            </a:xfrm>
          </p:grpSpPr>
          <p:sp>
            <p:nvSpPr>
              <p:cNvPr id="152" name="Diamond 151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TextBox 152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4</a:t>
                </a:r>
                <a:endParaRPr lang="en-US" sz="1200" b="1" dirty="0"/>
              </a:p>
            </p:txBody>
          </p:sp>
        </p:grpSp>
      </p:grpSp>
      <p:graphicFrame>
        <p:nvGraphicFramePr>
          <p:cNvPr id="154" name="Table 153"/>
          <p:cNvGraphicFramePr>
            <a:graphicFrameLocks noGrp="1"/>
          </p:cNvGraphicFramePr>
          <p:nvPr/>
        </p:nvGraphicFramePr>
        <p:xfrm>
          <a:off x="4029185" y="5947288"/>
          <a:ext cx="2578099" cy="1143000"/>
        </p:xfrm>
        <a:graphic>
          <a:graphicData uri="http://schemas.openxmlformats.org/drawingml/2006/table">
            <a:tbl>
              <a:tblPr/>
              <a:tblGrid>
                <a:gridCol w="608850"/>
                <a:gridCol w="608850"/>
                <a:gridCol w="608850"/>
                <a:gridCol w="75154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Likelihood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freetree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0.835812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0.92645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-21554.634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0.009145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0.044293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-21588.737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0.00542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0.018172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-21606.779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0.046141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0.135664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-21578.592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0.103489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0.147255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-21587.225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6" name="TextBox 155"/>
          <p:cNvSpPr txBox="1"/>
          <p:nvPr/>
        </p:nvSpPr>
        <p:spPr>
          <a:xfrm>
            <a:off x="3976324" y="5501149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Topology Testing results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48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381000" y="73752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NCVOG0249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290" name="Rectangle 9289"/>
          <p:cNvSpPr/>
          <p:nvPr/>
        </p:nvSpPr>
        <p:spPr>
          <a:xfrm>
            <a:off x="2362200" y="73752"/>
            <a:ext cx="2636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A32-like packaging ATPase</a:t>
            </a:r>
          </a:p>
        </p:txBody>
      </p:sp>
      <p:grpSp>
        <p:nvGrpSpPr>
          <p:cNvPr id="156" name="Group 155"/>
          <p:cNvGrpSpPr/>
          <p:nvPr/>
        </p:nvGrpSpPr>
        <p:grpSpPr>
          <a:xfrm>
            <a:off x="414902" y="486720"/>
            <a:ext cx="6068258" cy="7372350"/>
            <a:chOff x="650870" y="1371600"/>
            <a:chExt cx="6068258" cy="7372350"/>
          </a:xfrm>
        </p:grpSpPr>
        <p:grpSp>
          <p:nvGrpSpPr>
            <p:cNvPr id="159" name="Group 158"/>
            <p:cNvGrpSpPr/>
            <p:nvPr/>
          </p:nvGrpSpPr>
          <p:grpSpPr>
            <a:xfrm>
              <a:off x="650870" y="1371600"/>
              <a:ext cx="6068258" cy="7372350"/>
              <a:chOff x="650870" y="1371600"/>
              <a:chExt cx="6068258" cy="7372350"/>
            </a:xfrm>
          </p:grpSpPr>
          <p:sp>
            <p:nvSpPr>
              <p:cNvPr id="3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749459" y="1371600"/>
                <a:ext cx="4144177" cy="7372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" name="Freeform 7"/>
              <p:cNvSpPr>
                <a:spLocks/>
              </p:cNvSpPr>
              <p:nvPr/>
            </p:nvSpPr>
            <p:spPr bwMode="auto">
              <a:xfrm>
                <a:off x="2021999" y="1582738"/>
                <a:ext cx="107557" cy="166688"/>
              </a:xfrm>
              <a:custGeom>
                <a:avLst/>
                <a:gdLst>
                  <a:gd name="T0" fmla="*/ 0 w 83"/>
                  <a:gd name="T1" fmla="*/ 105 h 105"/>
                  <a:gd name="T2" fmla="*/ 0 w 83"/>
                  <a:gd name="T3" fmla="*/ 0 h 105"/>
                  <a:gd name="T4" fmla="*/ 83 w 83"/>
                  <a:gd name="T5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3" h="105">
                    <a:moveTo>
                      <a:pt x="0" y="105"/>
                    </a:moveTo>
                    <a:lnTo>
                      <a:pt x="0" y="0"/>
                    </a:lnTo>
                    <a:lnTo>
                      <a:pt x="8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" name="Freeform 9"/>
              <p:cNvSpPr>
                <a:spLocks/>
              </p:cNvSpPr>
              <p:nvPr/>
            </p:nvSpPr>
            <p:spPr bwMode="auto">
              <a:xfrm>
                <a:off x="2418533" y="1811338"/>
                <a:ext cx="172350" cy="109538"/>
              </a:xfrm>
              <a:custGeom>
                <a:avLst/>
                <a:gdLst>
                  <a:gd name="T0" fmla="*/ 0 w 133"/>
                  <a:gd name="T1" fmla="*/ 69 h 69"/>
                  <a:gd name="T2" fmla="*/ 0 w 133"/>
                  <a:gd name="T3" fmla="*/ 0 h 69"/>
                  <a:gd name="T4" fmla="*/ 133 w 133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69">
                    <a:moveTo>
                      <a:pt x="0" y="69"/>
                    </a:moveTo>
                    <a:lnTo>
                      <a:pt x="0" y="0"/>
                    </a:lnTo>
                    <a:lnTo>
                      <a:pt x="13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auto">
              <a:xfrm>
                <a:off x="2418533" y="1930400"/>
                <a:ext cx="173646" cy="109538"/>
              </a:xfrm>
              <a:custGeom>
                <a:avLst/>
                <a:gdLst>
                  <a:gd name="T0" fmla="*/ 0 w 134"/>
                  <a:gd name="T1" fmla="*/ 0 h 69"/>
                  <a:gd name="T2" fmla="*/ 0 w 134"/>
                  <a:gd name="T3" fmla="*/ 69 h 69"/>
                  <a:gd name="T4" fmla="*/ 134 w 134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4" h="69">
                    <a:moveTo>
                      <a:pt x="0" y="0"/>
                    </a:moveTo>
                    <a:lnTo>
                      <a:pt x="0" y="69"/>
                    </a:lnTo>
                    <a:lnTo>
                      <a:pt x="134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auto">
              <a:xfrm>
                <a:off x="2021999" y="1758950"/>
                <a:ext cx="396535" cy="166688"/>
              </a:xfrm>
              <a:custGeom>
                <a:avLst/>
                <a:gdLst>
                  <a:gd name="T0" fmla="*/ 0 w 306"/>
                  <a:gd name="T1" fmla="*/ 0 h 105"/>
                  <a:gd name="T2" fmla="*/ 0 w 306"/>
                  <a:gd name="T3" fmla="*/ 105 h 105"/>
                  <a:gd name="T4" fmla="*/ 306 w 306"/>
                  <a:gd name="T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6" h="105">
                    <a:moveTo>
                      <a:pt x="0" y="0"/>
                    </a:moveTo>
                    <a:lnTo>
                      <a:pt x="0" y="105"/>
                    </a:lnTo>
                    <a:lnTo>
                      <a:pt x="306" y="105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auto">
              <a:xfrm>
                <a:off x="1979235" y="1754188"/>
                <a:ext cx="42764" cy="252413"/>
              </a:xfrm>
              <a:custGeom>
                <a:avLst/>
                <a:gdLst>
                  <a:gd name="T0" fmla="*/ 0 w 33"/>
                  <a:gd name="T1" fmla="*/ 159 h 159"/>
                  <a:gd name="T2" fmla="*/ 0 w 33"/>
                  <a:gd name="T3" fmla="*/ 0 h 159"/>
                  <a:gd name="T4" fmla="*/ 33 w 33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59">
                    <a:moveTo>
                      <a:pt x="0" y="159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auto">
              <a:xfrm>
                <a:off x="1979235" y="2016125"/>
                <a:ext cx="104965" cy="252413"/>
              </a:xfrm>
              <a:custGeom>
                <a:avLst/>
                <a:gdLst>
                  <a:gd name="T0" fmla="*/ 0 w 81"/>
                  <a:gd name="T1" fmla="*/ 0 h 159"/>
                  <a:gd name="T2" fmla="*/ 0 w 81"/>
                  <a:gd name="T3" fmla="*/ 159 h 159"/>
                  <a:gd name="T4" fmla="*/ 81 w 81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81" y="15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4" name="Freeform 16"/>
              <p:cNvSpPr>
                <a:spLocks/>
              </p:cNvSpPr>
              <p:nvPr/>
            </p:nvSpPr>
            <p:spPr bwMode="auto">
              <a:xfrm>
                <a:off x="1739500" y="2011363"/>
                <a:ext cx="239735" cy="295275"/>
              </a:xfrm>
              <a:custGeom>
                <a:avLst/>
                <a:gdLst>
                  <a:gd name="T0" fmla="*/ 0 w 185"/>
                  <a:gd name="T1" fmla="*/ 186 h 186"/>
                  <a:gd name="T2" fmla="*/ 0 w 185"/>
                  <a:gd name="T3" fmla="*/ 0 h 186"/>
                  <a:gd name="T4" fmla="*/ 185 w 185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5" h="186">
                    <a:moveTo>
                      <a:pt x="0" y="186"/>
                    </a:moveTo>
                    <a:lnTo>
                      <a:pt x="0" y="0"/>
                    </a:lnTo>
                    <a:lnTo>
                      <a:pt x="185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6" name="Freeform 18"/>
              <p:cNvSpPr>
                <a:spLocks/>
              </p:cNvSpPr>
              <p:nvPr/>
            </p:nvSpPr>
            <p:spPr bwMode="auto">
              <a:xfrm>
                <a:off x="1872974" y="2497138"/>
                <a:ext cx="18142" cy="109538"/>
              </a:xfrm>
              <a:custGeom>
                <a:avLst/>
                <a:gdLst>
                  <a:gd name="T0" fmla="*/ 0 w 14"/>
                  <a:gd name="T1" fmla="*/ 69 h 69"/>
                  <a:gd name="T2" fmla="*/ 0 w 14"/>
                  <a:gd name="T3" fmla="*/ 0 h 69"/>
                  <a:gd name="T4" fmla="*/ 14 w 14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69">
                    <a:moveTo>
                      <a:pt x="0" y="69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" name="Freeform 20"/>
              <p:cNvSpPr>
                <a:spLocks/>
              </p:cNvSpPr>
              <p:nvPr/>
            </p:nvSpPr>
            <p:spPr bwMode="auto">
              <a:xfrm>
                <a:off x="1872974" y="2616200"/>
                <a:ext cx="20734" cy="109538"/>
              </a:xfrm>
              <a:custGeom>
                <a:avLst/>
                <a:gdLst>
                  <a:gd name="T0" fmla="*/ 0 w 16"/>
                  <a:gd name="T1" fmla="*/ 0 h 69"/>
                  <a:gd name="T2" fmla="*/ 0 w 16"/>
                  <a:gd name="T3" fmla="*/ 69 h 69"/>
                  <a:gd name="T4" fmla="*/ 16 w 16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69">
                    <a:moveTo>
                      <a:pt x="0" y="0"/>
                    </a:moveTo>
                    <a:lnTo>
                      <a:pt x="0" y="69"/>
                    </a:lnTo>
                    <a:lnTo>
                      <a:pt x="16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" name="Freeform 21"/>
              <p:cNvSpPr>
                <a:spLocks/>
              </p:cNvSpPr>
              <p:nvPr/>
            </p:nvSpPr>
            <p:spPr bwMode="auto">
              <a:xfrm>
                <a:off x="1739500" y="2316163"/>
                <a:ext cx="133475" cy="295275"/>
              </a:xfrm>
              <a:custGeom>
                <a:avLst/>
                <a:gdLst>
                  <a:gd name="T0" fmla="*/ 0 w 103"/>
                  <a:gd name="T1" fmla="*/ 0 h 186"/>
                  <a:gd name="T2" fmla="*/ 0 w 103"/>
                  <a:gd name="T3" fmla="*/ 186 h 186"/>
                  <a:gd name="T4" fmla="*/ 103 w 103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3" h="186">
                    <a:moveTo>
                      <a:pt x="0" y="0"/>
                    </a:moveTo>
                    <a:lnTo>
                      <a:pt x="0" y="186"/>
                    </a:lnTo>
                    <a:lnTo>
                      <a:pt x="103" y="186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>
                <a:off x="1243184" y="2311400"/>
                <a:ext cx="496317" cy="1060450"/>
              </a:xfrm>
              <a:custGeom>
                <a:avLst/>
                <a:gdLst>
                  <a:gd name="T0" fmla="*/ 0 w 370"/>
                  <a:gd name="T1" fmla="*/ 281 h 281"/>
                  <a:gd name="T2" fmla="*/ 0 w 370"/>
                  <a:gd name="T3" fmla="*/ 0 h 281"/>
                  <a:gd name="T4" fmla="*/ 370 w 370"/>
                  <a:gd name="T5" fmla="*/ 0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0" h="281">
                    <a:moveTo>
                      <a:pt x="0" y="281"/>
                    </a:moveTo>
                    <a:lnTo>
                      <a:pt x="0" y="0"/>
                    </a:lnTo>
                    <a:lnTo>
                      <a:pt x="370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Rectangle 23"/>
              <p:cNvSpPr>
                <a:spLocks noChangeArrowheads="1"/>
              </p:cNvSpPr>
              <p:nvPr/>
            </p:nvSpPr>
            <p:spPr bwMode="auto">
              <a:xfrm>
                <a:off x="1782264" y="287972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env137911513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Freeform 24"/>
              <p:cNvSpPr>
                <a:spLocks/>
              </p:cNvSpPr>
              <p:nvPr/>
            </p:nvSpPr>
            <p:spPr bwMode="auto">
              <a:xfrm>
                <a:off x="1355924" y="2954338"/>
                <a:ext cx="423748" cy="252413"/>
              </a:xfrm>
              <a:custGeom>
                <a:avLst/>
                <a:gdLst>
                  <a:gd name="T0" fmla="*/ 0 w 327"/>
                  <a:gd name="T1" fmla="*/ 159 h 159"/>
                  <a:gd name="T2" fmla="*/ 0 w 327"/>
                  <a:gd name="T3" fmla="*/ 0 h 159"/>
                  <a:gd name="T4" fmla="*/ 327 w 327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7" h="159">
                    <a:moveTo>
                      <a:pt x="0" y="159"/>
                    </a:moveTo>
                    <a:lnTo>
                      <a:pt x="0" y="0"/>
                    </a:lnTo>
                    <a:lnTo>
                      <a:pt x="327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3" name="Rectangle 25"/>
              <p:cNvSpPr>
                <a:spLocks noChangeArrowheads="1"/>
              </p:cNvSpPr>
              <p:nvPr/>
            </p:nvSpPr>
            <p:spPr bwMode="auto">
              <a:xfrm>
                <a:off x="2596067" y="3108325"/>
                <a:ext cx="1763885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 smtClean="0"/>
                  <a:t>Emiliania</a:t>
                </a:r>
                <a:r>
                  <a:rPr lang="en-US" sz="900" i="1" dirty="0" smtClean="0"/>
                  <a:t> </a:t>
                </a:r>
                <a:r>
                  <a:rPr lang="en-US" sz="900" i="1" dirty="0" err="1" smtClean="0"/>
                  <a:t>huxleyi</a:t>
                </a:r>
                <a:r>
                  <a:rPr lang="en-US" sz="900" i="1" dirty="0" smtClean="0"/>
                  <a:t> </a:t>
                </a:r>
                <a:r>
                  <a:rPr lang="en-US" sz="900" dirty="0" smtClean="0"/>
                  <a:t>virus 203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347482349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Freeform 26"/>
              <p:cNvSpPr>
                <a:spLocks/>
              </p:cNvSpPr>
              <p:nvPr/>
            </p:nvSpPr>
            <p:spPr bwMode="auto">
              <a:xfrm>
                <a:off x="2409463" y="3182938"/>
                <a:ext cx="182717" cy="109538"/>
              </a:xfrm>
              <a:custGeom>
                <a:avLst/>
                <a:gdLst>
                  <a:gd name="T0" fmla="*/ 0 w 141"/>
                  <a:gd name="T1" fmla="*/ 69 h 69"/>
                  <a:gd name="T2" fmla="*/ 0 w 141"/>
                  <a:gd name="T3" fmla="*/ 0 h 69"/>
                  <a:gd name="T4" fmla="*/ 141 w 141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69">
                    <a:moveTo>
                      <a:pt x="0" y="69"/>
                    </a:moveTo>
                    <a:lnTo>
                      <a:pt x="0" y="0"/>
                    </a:lnTo>
                    <a:lnTo>
                      <a:pt x="141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5" name="Rectangle 27"/>
              <p:cNvSpPr>
                <a:spLocks noChangeArrowheads="1"/>
              </p:cNvSpPr>
              <p:nvPr/>
            </p:nvSpPr>
            <p:spPr bwMode="auto">
              <a:xfrm>
                <a:off x="2558487" y="333692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env137537064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Freeform 28"/>
              <p:cNvSpPr>
                <a:spLocks/>
              </p:cNvSpPr>
              <p:nvPr/>
            </p:nvSpPr>
            <p:spPr bwMode="auto">
              <a:xfrm>
                <a:off x="2409463" y="3302000"/>
                <a:ext cx="146433" cy="109538"/>
              </a:xfrm>
              <a:custGeom>
                <a:avLst/>
                <a:gdLst>
                  <a:gd name="T0" fmla="*/ 0 w 113"/>
                  <a:gd name="T1" fmla="*/ 0 h 69"/>
                  <a:gd name="T2" fmla="*/ 0 w 113"/>
                  <a:gd name="T3" fmla="*/ 69 h 69"/>
                  <a:gd name="T4" fmla="*/ 113 w 113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69">
                    <a:moveTo>
                      <a:pt x="0" y="0"/>
                    </a:moveTo>
                    <a:lnTo>
                      <a:pt x="0" y="69"/>
                    </a:lnTo>
                    <a:lnTo>
                      <a:pt x="113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7" name="Freeform 29"/>
              <p:cNvSpPr>
                <a:spLocks/>
              </p:cNvSpPr>
              <p:nvPr/>
            </p:nvSpPr>
            <p:spPr bwMode="auto">
              <a:xfrm>
                <a:off x="1355924" y="3297238"/>
                <a:ext cx="1053539" cy="166688"/>
              </a:xfrm>
              <a:custGeom>
                <a:avLst/>
                <a:gdLst>
                  <a:gd name="T0" fmla="*/ 0 w 733"/>
                  <a:gd name="T1" fmla="*/ 105 h 105"/>
                  <a:gd name="T2" fmla="*/ 0 w 733"/>
                  <a:gd name="T3" fmla="*/ 0 h 105"/>
                  <a:gd name="T4" fmla="*/ 733 w 733"/>
                  <a:gd name="T5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3" h="105">
                    <a:moveTo>
                      <a:pt x="0" y="105"/>
                    </a:moveTo>
                    <a:lnTo>
                      <a:pt x="0" y="0"/>
                    </a:lnTo>
                    <a:lnTo>
                      <a:pt x="733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8" name="Rectangle 30"/>
              <p:cNvSpPr>
                <a:spLocks noChangeArrowheads="1"/>
              </p:cNvSpPr>
              <p:nvPr/>
            </p:nvSpPr>
            <p:spPr bwMode="auto">
              <a:xfrm>
                <a:off x="1799110" y="356552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env136365604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Freeform 31"/>
              <p:cNvSpPr>
                <a:spLocks/>
              </p:cNvSpPr>
              <p:nvPr/>
            </p:nvSpPr>
            <p:spPr bwMode="auto">
              <a:xfrm>
                <a:off x="1355924" y="3195638"/>
                <a:ext cx="440594" cy="444500"/>
              </a:xfrm>
              <a:custGeom>
                <a:avLst/>
                <a:gdLst>
                  <a:gd name="T0" fmla="*/ 0 w 260"/>
                  <a:gd name="T1" fmla="*/ 0 h 105"/>
                  <a:gd name="T2" fmla="*/ 0 w 260"/>
                  <a:gd name="T3" fmla="*/ 105 h 105"/>
                  <a:gd name="T4" fmla="*/ 260 w 260"/>
                  <a:gd name="T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0" h="105">
                    <a:moveTo>
                      <a:pt x="0" y="0"/>
                    </a:moveTo>
                    <a:lnTo>
                      <a:pt x="0" y="105"/>
                    </a:lnTo>
                    <a:lnTo>
                      <a:pt x="260" y="105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1" name="Freeform 33"/>
              <p:cNvSpPr>
                <a:spLocks/>
              </p:cNvSpPr>
              <p:nvPr/>
            </p:nvSpPr>
            <p:spPr bwMode="auto">
              <a:xfrm>
                <a:off x="1243185" y="2767013"/>
                <a:ext cx="112740" cy="444500"/>
              </a:xfrm>
              <a:custGeom>
                <a:avLst/>
                <a:gdLst>
                  <a:gd name="T0" fmla="*/ 0 w 74"/>
                  <a:gd name="T1" fmla="*/ 0 h 280"/>
                  <a:gd name="T2" fmla="*/ 0 w 74"/>
                  <a:gd name="T3" fmla="*/ 280 h 280"/>
                  <a:gd name="T4" fmla="*/ 74 w 74"/>
                  <a:gd name="T5" fmla="*/ 28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280">
                    <a:moveTo>
                      <a:pt x="0" y="0"/>
                    </a:moveTo>
                    <a:lnTo>
                      <a:pt x="0" y="280"/>
                    </a:lnTo>
                    <a:lnTo>
                      <a:pt x="74" y="28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19" name="Freeform 36"/>
              <p:cNvSpPr>
                <a:spLocks/>
              </p:cNvSpPr>
              <p:nvPr/>
            </p:nvSpPr>
            <p:spPr bwMode="auto">
              <a:xfrm>
                <a:off x="1472552" y="3868738"/>
                <a:ext cx="2065609" cy="109538"/>
              </a:xfrm>
              <a:custGeom>
                <a:avLst/>
                <a:gdLst>
                  <a:gd name="T0" fmla="*/ 0 w 1594"/>
                  <a:gd name="T1" fmla="*/ 69 h 69"/>
                  <a:gd name="T2" fmla="*/ 0 w 1594"/>
                  <a:gd name="T3" fmla="*/ 0 h 69"/>
                  <a:gd name="T4" fmla="*/ 1594 w 1594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94" h="69">
                    <a:moveTo>
                      <a:pt x="0" y="69"/>
                    </a:moveTo>
                    <a:lnTo>
                      <a:pt x="0" y="0"/>
                    </a:lnTo>
                    <a:lnTo>
                      <a:pt x="1594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20" name="Rectangle 37"/>
              <p:cNvSpPr>
                <a:spLocks noChangeArrowheads="1"/>
              </p:cNvSpPr>
              <p:nvPr/>
            </p:nvSpPr>
            <p:spPr bwMode="auto">
              <a:xfrm>
                <a:off x="2143810" y="402272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env136248075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21" name="Freeform 38"/>
              <p:cNvSpPr>
                <a:spLocks/>
              </p:cNvSpPr>
              <p:nvPr/>
            </p:nvSpPr>
            <p:spPr bwMode="auto">
              <a:xfrm>
                <a:off x="1472552" y="3987800"/>
                <a:ext cx="668666" cy="109538"/>
              </a:xfrm>
              <a:custGeom>
                <a:avLst/>
                <a:gdLst>
                  <a:gd name="T0" fmla="*/ 0 w 516"/>
                  <a:gd name="T1" fmla="*/ 0 h 69"/>
                  <a:gd name="T2" fmla="*/ 0 w 516"/>
                  <a:gd name="T3" fmla="*/ 69 h 69"/>
                  <a:gd name="T4" fmla="*/ 516 w 516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6" h="69">
                    <a:moveTo>
                      <a:pt x="0" y="0"/>
                    </a:moveTo>
                    <a:lnTo>
                      <a:pt x="0" y="69"/>
                    </a:lnTo>
                    <a:lnTo>
                      <a:pt x="516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22" name="Freeform 39"/>
              <p:cNvSpPr>
                <a:spLocks/>
              </p:cNvSpPr>
              <p:nvPr/>
            </p:nvSpPr>
            <p:spPr bwMode="auto">
              <a:xfrm>
                <a:off x="1241888" y="3376613"/>
                <a:ext cx="230664" cy="606425"/>
              </a:xfrm>
              <a:custGeom>
                <a:avLst/>
                <a:gdLst>
                  <a:gd name="T0" fmla="*/ 0 w 178"/>
                  <a:gd name="T1" fmla="*/ 0 h 382"/>
                  <a:gd name="T2" fmla="*/ 0 w 178"/>
                  <a:gd name="T3" fmla="*/ 382 h 382"/>
                  <a:gd name="T4" fmla="*/ 178 w 178"/>
                  <a:gd name="T5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382">
                    <a:moveTo>
                      <a:pt x="0" y="0"/>
                    </a:moveTo>
                    <a:lnTo>
                      <a:pt x="0" y="382"/>
                    </a:lnTo>
                    <a:lnTo>
                      <a:pt x="178" y="382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23" name="Freeform 40"/>
              <p:cNvSpPr>
                <a:spLocks/>
              </p:cNvSpPr>
              <p:nvPr/>
            </p:nvSpPr>
            <p:spPr bwMode="auto">
              <a:xfrm>
                <a:off x="1021591" y="3371850"/>
                <a:ext cx="220297" cy="614363"/>
              </a:xfrm>
              <a:custGeom>
                <a:avLst/>
                <a:gdLst>
                  <a:gd name="T0" fmla="*/ 0 w 138"/>
                  <a:gd name="T1" fmla="*/ 351 h 351"/>
                  <a:gd name="T2" fmla="*/ 0 w 138"/>
                  <a:gd name="T3" fmla="*/ 0 h 351"/>
                  <a:gd name="T4" fmla="*/ 138 w 138"/>
                  <a:gd name="T5" fmla="*/ 0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351">
                    <a:moveTo>
                      <a:pt x="0" y="351"/>
                    </a:moveTo>
                    <a:lnTo>
                      <a:pt x="0" y="0"/>
                    </a:lnTo>
                    <a:lnTo>
                      <a:pt x="138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24" name="Rectangle 41"/>
              <p:cNvSpPr>
                <a:spLocks noChangeArrowheads="1"/>
              </p:cNvSpPr>
              <p:nvPr/>
            </p:nvSpPr>
            <p:spPr bwMode="auto">
              <a:xfrm>
                <a:off x="2033662" y="4251325"/>
                <a:ext cx="224420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 smtClean="0"/>
                  <a:t>Ectocarpus</a:t>
                </a:r>
                <a:r>
                  <a:rPr lang="en-US" sz="900" i="1" dirty="0" smtClean="0"/>
                  <a:t> </a:t>
                </a:r>
                <a:r>
                  <a:rPr lang="en-US" sz="900" i="1" dirty="0" err="1" smtClean="0"/>
                  <a:t>siliculosus</a:t>
                </a:r>
                <a:r>
                  <a:rPr lang="en-US" sz="900" i="1" dirty="0" smtClean="0"/>
                  <a:t> </a:t>
                </a:r>
                <a:r>
                  <a:rPr lang="en-US" sz="900" dirty="0" smtClean="0"/>
                  <a:t>virus 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13242498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25" name="Freeform 42"/>
              <p:cNvSpPr>
                <a:spLocks/>
              </p:cNvSpPr>
              <p:nvPr/>
            </p:nvSpPr>
            <p:spPr bwMode="auto">
              <a:xfrm>
                <a:off x="1587884" y="4325938"/>
                <a:ext cx="443186" cy="166688"/>
              </a:xfrm>
              <a:custGeom>
                <a:avLst/>
                <a:gdLst>
                  <a:gd name="T0" fmla="*/ 0 w 342"/>
                  <a:gd name="T1" fmla="*/ 105 h 105"/>
                  <a:gd name="T2" fmla="*/ 0 w 342"/>
                  <a:gd name="T3" fmla="*/ 0 h 105"/>
                  <a:gd name="T4" fmla="*/ 342 w 342"/>
                  <a:gd name="T5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2" h="105">
                    <a:moveTo>
                      <a:pt x="0" y="105"/>
                    </a:moveTo>
                    <a:lnTo>
                      <a:pt x="0" y="0"/>
                    </a:lnTo>
                    <a:lnTo>
                      <a:pt x="342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26" name="Rectangle 43"/>
              <p:cNvSpPr>
                <a:spLocks noChangeArrowheads="1"/>
              </p:cNvSpPr>
              <p:nvPr/>
            </p:nvSpPr>
            <p:spPr bwMode="auto">
              <a:xfrm>
                <a:off x="1990898" y="4479925"/>
                <a:ext cx="183716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 smtClean="0"/>
                  <a:t>Feldmannia</a:t>
                </a:r>
                <a:r>
                  <a:rPr lang="en-US" sz="900" i="1" dirty="0" smtClean="0"/>
                  <a:t> </a:t>
                </a:r>
                <a:r>
                  <a:rPr lang="en-US" sz="900" i="1" dirty="0" err="1" smtClean="0"/>
                  <a:t>irregularis</a:t>
                </a:r>
                <a:r>
                  <a:rPr lang="en-US" sz="900" i="1" dirty="0" smtClean="0"/>
                  <a:t> </a:t>
                </a:r>
                <a:r>
                  <a:rPr lang="en-US" sz="900" dirty="0" smtClean="0"/>
                  <a:t>virus a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38683659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27" name="Freeform 44"/>
              <p:cNvSpPr>
                <a:spLocks/>
              </p:cNvSpPr>
              <p:nvPr/>
            </p:nvSpPr>
            <p:spPr bwMode="auto">
              <a:xfrm>
                <a:off x="1867791" y="4554538"/>
                <a:ext cx="119220" cy="109538"/>
              </a:xfrm>
              <a:custGeom>
                <a:avLst/>
                <a:gdLst>
                  <a:gd name="T0" fmla="*/ 0 w 92"/>
                  <a:gd name="T1" fmla="*/ 69 h 69"/>
                  <a:gd name="T2" fmla="*/ 0 w 92"/>
                  <a:gd name="T3" fmla="*/ 0 h 69"/>
                  <a:gd name="T4" fmla="*/ 92 w 92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9">
                    <a:moveTo>
                      <a:pt x="0" y="69"/>
                    </a:moveTo>
                    <a:lnTo>
                      <a:pt x="0" y="0"/>
                    </a:lnTo>
                    <a:lnTo>
                      <a:pt x="92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28" name="Rectangle 45"/>
              <p:cNvSpPr>
                <a:spLocks noChangeArrowheads="1"/>
              </p:cNvSpPr>
              <p:nvPr/>
            </p:nvSpPr>
            <p:spPr bwMode="auto">
              <a:xfrm>
                <a:off x="1990898" y="4708525"/>
                <a:ext cx="171677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 smtClean="0"/>
                  <a:t>Feldmannia</a:t>
                </a:r>
                <a:r>
                  <a:rPr lang="en-US" sz="900" dirty="0" smtClean="0"/>
                  <a:t> species 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197322436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29" name="Freeform 46"/>
              <p:cNvSpPr>
                <a:spLocks/>
              </p:cNvSpPr>
              <p:nvPr/>
            </p:nvSpPr>
            <p:spPr bwMode="auto">
              <a:xfrm>
                <a:off x="1867791" y="4673600"/>
                <a:ext cx="119220" cy="109538"/>
              </a:xfrm>
              <a:custGeom>
                <a:avLst/>
                <a:gdLst>
                  <a:gd name="T0" fmla="*/ 0 w 92"/>
                  <a:gd name="T1" fmla="*/ 0 h 69"/>
                  <a:gd name="T2" fmla="*/ 0 w 92"/>
                  <a:gd name="T3" fmla="*/ 69 h 69"/>
                  <a:gd name="T4" fmla="*/ 92 w 92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9">
                    <a:moveTo>
                      <a:pt x="0" y="0"/>
                    </a:moveTo>
                    <a:lnTo>
                      <a:pt x="0" y="69"/>
                    </a:lnTo>
                    <a:lnTo>
                      <a:pt x="92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0" name="Freeform 47"/>
              <p:cNvSpPr>
                <a:spLocks/>
              </p:cNvSpPr>
              <p:nvPr/>
            </p:nvSpPr>
            <p:spPr bwMode="auto">
              <a:xfrm>
                <a:off x="1587884" y="4502150"/>
                <a:ext cx="279907" cy="166688"/>
              </a:xfrm>
              <a:custGeom>
                <a:avLst/>
                <a:gdLst>
                  <a:gd name="T0" fmla="*/ 0 w 216"/>
                  <a:gd name="T1" fmla="*/ 0 h 105"/>
                  <a:gd name="T2" fmla="*/ 0 w 216"/>
                  <a:gd name="T3" fmla="*/ 105 h 105"/>
                  <a:gd name="T4" fmla="*/ 216 w 216"/>
                  <a:gd name="T5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" h="105">
                    <a:moveTo>
                      <a:pt x="0" y="0"/>
                    </a:moveTo>
                    <a:lnTo>
                      <a:pt x="0" y="105"/>
                    </a:lnTo>
                    <a:lnTo>
                      <a:pt x="216" y="105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1" name="Freeform 48"/>
              <p:cNvSpPr>
                <a:spLocks/>
              </p:cNvSpPr>
              <p:nvPr/>
            </p:nvSpPr>
            <p:spPr bwMode="auto">
              <a:xfrm>
                <a:off x="1021591" y="3938588"/>
                <a:ext cx="566294" cy="558800"/>
              </a:xfrm>
              <a:custGeom>
                <a:avLst/>
                <a:gdLst>
                  <a:gd name="T0" fmla="*/ 0 w 405"/>
                  <a:gd name="T1" fmla="*/ 0 h 352"/>
                  <a:gd name="T2" fmla="*/ 0 w 405"/>
                  <a:gd name="T3" fmla="*/ 352 h 352"/>
                  <a:gd name="T4" fmla="*/ 405 w 405"/>
                  <a:gd name="T5" fmla="*/ 352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5" h="352">
                    <a:moveTo>
                      <a:pt x="0" y="0"/>
                    </a:moveTo>
                    <a:lnTo>
                      <a:pt x="0" y="352"/>
                    </a:lnTo>
                    <a:lnTo>
                      <a:pt x="405" y="352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3" name="Rectangle 50"/>
              <p:cNvSpPr>
                <a:spLocks noChangeArrowheads="1"/>
              </p:cNvSpPr>
              <p:nvPr/>
            </p:nvSpPr>
            <p:spPr bwMode="auto">
              <a:xfrm>
                <a:off x="1690257" y="4948238"/>
                <a:ext cx="66734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Chloroviruses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34" name="Freeform 51"/>
              <p:cNvSpPr>
                <a:spLocks/>
              </p:cNvSpPr>
              <p:nvPr/>
            </p:nvSpPr>
            <p:spPr bwMode="auto">
              <a:xfrm>
                <a:off x="1608618" y="4992688"/>
                <a:ext cx="79048" cy="57150"/>
              </a:xfrm>
              <a:custGeom>
                <a:avLst/>
                <a:gdLst>
                  <a:gd name="T0" fmla="*/ 0 w 61"/>
                  <a:gd name="T1" fmla="*/ 20 h 36"/>
                  <a:gd name="T2" fmla="*/ 0 w 61"/>
                  <a:gd name="T3" fmla="*/ 17 h 36"/>
                  <a:gd name="T4" fmla="*/ 61 w 61"/>
                  <a:gd name="T5" fmla="*/ 0 h 36"/>
                  <a:gd name="T6" fmla="*/ 61 w 61"/>
                  <a:gd name="T7" fmla="*/ 36 h 36"/>
                  <a:gd name="T8" fmla="*/ 0 w 61"/>
                  <a:gd name="T9" fmla="*/ 2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36">
                    <a:moveTo>
                      <a:pt x="0" y="20"/>
                    </a:moveTo>
                    <a:lnTo>
                      <a:pt x="0" y="17"/>
                    </a:lnTo>
                    <a:lnTo>
                      <a:pt x="61" y="0"/>
                    </a:lnTo>
                    <a:lnTo>
                      <a:pt x="61" y="36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5" name="Line 52"/>
              <p:cNvSpPr>
                <a:spLocks noChangeShapeType="1"/>
              </p:cNvSpPr>
              <p:nvPr/>
            </p:nvSpPr>
            <p:spPr bwMode="auto">
              <a:xfrm>
                <a:off x="1022887" y="5021263"/>
                <a:ext cx="583139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6" name="Line 53"/>
              <p:cNvSpPr>
                <a:spLocks noChangeShapeType="1"/>
              </p:cNvSpPr>
              <p:nvPr/>
            </p:nvSpPr>
            <p:spPr bwMode="auto">
              <a:xfrm>
                <a:off x="1025058" y="4481513"/>
                <a:ext cx="0" cy="5397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7" name="Freeform 54"/>
              <p:cNvSpPr>
                <a:spLocks/>
              </p:cNvSpPr>
              <p:nvPr/>
            </p:nvSpPr>
            <p:spPr bwMode="auto">
              <a:xfrm>
                <a:off x="881637" y="4281488"/>
                <a:ext cx="138658" cy="1495425"/>
              </a:xfrm>
              <a:custGeom>
                <a:avLst/>
                <a:gdLst>
                  <a:gd name="T0" fmla="*/ 0 w 48"/>
                  <a:gd name="T1" fmla="*/ 379 h 379"/>
                  <a:gd name="T2" fmla="*/ 0 w 48"/>
                  <a:gd name="T3" fmla="*/ 0 h 379"/>
                  <a:gd name="T4" fmla="*/ 48 w 48"/>
                  <a:gd name="T5" fmla="*/ 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379">
                    <a:moveTo>
                      <a:pt x="0" y="379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38" name="Rectangle 55"/>
              <p:cNvSpPr>
                <a:spLocks noChangeArrowheads="1"/>
              </p:cNvSpPr>
              <p:nvPr/>
            </p:nvSpPr>
            <p:spPr bwMode="auto">
              <a:xfrm>
                <a:off x="1491990" y="518477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env143374463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39" name="Freeform 56"/>
              <p:cNvSpPr>
                <a:spLocks/>
              </p:cNvSpPr>
              <p:nvPr/>
            </p:nvSpPr>
            <p:spPr bwMode="auto">
              <a:xfrm>
                <a:off x="1243184" y="5259388"/>
                <a:ext cx="246214" cy="109538"/>
              </a:xfrm>
              <a:custGeom>
                <a:avLst/>
                <a:gdLst>
                  <a:gd name="T0" fmla="*/ 0 w 190"/>
                  <a:gd name="T1" fmla="*/ 69 h 69"/>
                  <a:gd name="T2" fmla="*/ 0 w 190"/>
                  <a:gd name="T3" fmla="*/ 0 h 69"/>
                  <a:gd name="T4" fmla="*/ 190 w 190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0" h="69">
                    <a:moveTo>
                      <a:pt x="0" y="69"/>
                    </a:moveTo>
                    <a:lnTo>
                      <a:pt x="0" y="0"/>
                    </a:lnTo>
                    <a:lnTo>
                      <a:pt x="190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0" name="Rectangle 57"/>
              <p:cNvSpPr>
                <a:spLocks noChangeArrowheads="1"/>
              </p:cNvSpPr>
              <p:nvPr/>
            </p:nvSpPr>
            <p:spPr bwMode="auto">
              <a:xfrm>
                <a:off x="1392208" y="541337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env139705216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41" name="Freeform 58"/>
              <p:cNvSpPr>
                <a:spLocks/>
              </p:cNvSpPr>
              <p:nvPr/>
            </p:nvSpPr>
            <p:spPr bwMode="auto">
              <a:xfrm>
                <a:off x="1243184" y="5378450"/>
                <a:ext cx="146433" cy="109538"/>
              </a:xfrm>
              <a:custGeom>
                <a:avLst/>
                <a:gdLst>
                  <a:gd name="T0" fmla="*/ 0 w 113"/>
                  <a:gd name="T1" fmla="*/ 0 h 69"/>
                  <a:gd name="T2" fmla="*/ 0 w 113"/>
                  <a:gd name="T3" fmla="*/ 69 h 69"/>
                  <a:gd name="T4" fmla="*/ 113 w 113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69">
                    <a:moveTo>
                      <a:pt x="0" y="0"/>
                    </a:moveTo>
                    <a:lnTo>
                      <a:pt x="0" y="69"/>
                    </a:lnTo>
                    <a:lnTo>
                      <a:pt x="113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2" name="Freeform 59"/>
              <p:cNvSpPr>
                <a:spLocks/>
              </p:cNvSpPr>
              <p:nvPr/>
            </p:nvSpPr>
            <p:spPr bwMode="auto">
              <a:xfrm>
                <a:off x="1149882" y="5373688"/>
                <a:ext cx="93302" cy="312738"/>
              </a:xfrm>
              <a:custGeom>
                <a:avLst/>
                <a:gdLst>
                  <a:gd name="T0" fmla="*/ 0 w 72"/>
                  <a:gd name="T1" fmla="*/ 197 h 197"/>
                  <a:gd name="T2" fmla="*/ 0 w 72"/>
                  <a:gd name="T3" fmla="*/ 0 h 197"/>
                  <a:gd name="T4" fmla="*/ 72 w 72"/>
                  <a:gd name="T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97">
                    <a:moveTo>
                      <a:pt x="0" y="197"/>
                    </a:moveTo>
                    <a:lnTo>
                      <a:pt x="0" y="0"/>
                    </a:lnTo>
                    <a:lnTo>
                      <a:pt x="72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3" name="Rectangle 60"/>
              <p:cNvSpPr>
                <a:spLocks noChangeArrowheads="1"/>
              </p:cNvSpPr>
              <p:nvPr/>
            </p:nvSpPr>
            <p:spPr bwMode="auto">
              <a:xfrm>
                <a:off x="1371474" y="564197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env142910051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44" name="Freeform 61"/>
              <p:cNvSpPr>
                <a:spLocks/>
              </p:cNvSpPr>
              <p:nvPr/>
            </p:nvSpPr>
            <p:spPr bwMode="auto">
              <a:xfrm>
                <a:off x="1293722" y="5716588"/>
                <a:ext cx="75160" cy="109538"/>
              </a:xfrm>
              <a:custGeom>
                <a:avLst/>
                <a:gdLst>
                  <a:gd name="T0" fmla="*/ 0 w 58"/>
                  <a:gd name="T1" fmla="*/ 69 h 69"/>
                  <a:gd name="T2" fmla="*/ 0 w 58"/>
                  <a:gd name="T3" fmla="*/ 0 h 69"/>
                  <a:gd name="T4" fmla="*/ 58 w 58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69">
                    <a:moveTo>
                      <a:pt x="0" y="69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5" name="Rectangle 62"/>
              <p:cNvSpPr>
                <a:spLocks noChangeArrowheads="1"/>
              </p:cNvSpPr>
              <p:nvPr/>
            </p:nvSpPr>
            <p:spPr bwMode="auto">
              <a:xfrm>
                <a:off x="1374066" y="5870575"/>
                <a:ext cx="64922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env136809839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46" name="Freeform 63"/>
              <p:cNvSpPr>
                <a:spLocks/>
              </p:cNvSpPr>
              <p:nvPr/>
            </p:nvSpPr>
            <p:spPr bwMode="auto">
              <a:xfrm>
                <a:off x="1293722" y="5835650"/>
                <a:ext cx="77752" cy="109538"/>
              </a:xfrm>
              <a:custGeom>
                <a:avLst/>
                <a:gdLst>
                  <a:gd name="T0" fmla="*/ 0 w 60"/>
                  <a:gd name="T1" fmla="*/ 0 h 69"/>
                  <a:gd name="T2" fmla="*/ 0 w 60"/>
                  <a:gd name="T3" fmla="*/ 69 h 69"/>
                  <a:gd name="T4" fmla="*/ 60 w 60"/>
                  <a:gd name="T5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69">
                    <a:moveTo>
                      <a:pt x="0" y="0"/>
                    </a:moveTo>
                    <a:lnTo>
                      <a:pt x="0" y="69"/>
                    </a:lnTo>
                    <a:lnTo>
                      <a:pt x="60" y="69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7" name="Freeform 64"/>
              <p:cNvSpPr>
                <a:spLocks/>
              </p:cNvSpPr>
              <p:nvPr/>
            </p:nvSpPr>
            <p:spPr bwMode="auto">
              <a:xfrm>
                <a:off x="1191349" y="5830888"/>
                <a:ext cx="102374" cy="171450"/>
              </a:xfrm>
              <a:custGeom>
                <a:avLst/>
                <a:gdLst>
                  <a:gd name="T0" fmla="*/ 0 w 79"/>
                  <a:gd name="T1" fmla="*/ 108 h 108"/>
                  <a:gd name="T2" fmla="*/ 0 w 79"/>
                  <a:gd name="T3" fmla="*/ 0 h 108"/>
                  <a:gd name="T4" fmla="*/ 79 w 79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08">
                    <a:moveTo>
                      <a:pt x="0" y="108"/>
                    </a:moveTo>
                    <a:lnTo>
                      <a:pt x="0" y="0"/>
                    </a:lnTo>
                    <a:lnTo>
                      <a:pt x="79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2" name="Rectangle 65"/>
              <p:cNvSpPr>
                <a:spLocks noChangeArrowheads="1"/>
              </p:cNvSpPr>
              <p:nvPr/>
            </p:nvSpPr>
            <p:spPr bwMode="auto">
              <a:xfrm>
                <a:off x="1372770" y="6110288"/>
                <a:ext cx="644045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Prasinoviruses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93" name="Freeform 66"/>
              <p:cNvSpPr>
                <a:spLocks/>
              </p:cNvSpPr>
              <p:nvPr/>
            </p:nvSpPr>
            <p:spPr bwMode="auto">
              <a:xfrm>
                <a:off x="1266509" y="6069013"/>
                <a:ext cx="103669" cy="228600"/>
              </a:xfrm>
              <a:custGeom>
                <a:avLst/>
                <a:gdLst>
                  <a:gd name="T0" fmla="*/ 0 w 80"/>
                  <a:gd name="T1" fmla="*/ 74 h 144"/>
                  <a:gd name="T2" fmla="*/ 0 w 80"/>
                  <a:gd name="T3" fmla="*/ 71 h 144"/>
                  <a:gd name="T4" fmla="*/ 80 w 80"/>
                  <a:gd name="T5" fmla="*/ 0 h 144"/>
                  <a:gd name="T6" fmla="*/ 80 w 80"/>
                  <a:gd name="T7" fmla="*/ 144 h 144"/>
                  <a:gd name="T8" fmla="*/ 0 w 80"/>
                  <a:gd name="T9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144">
                    <a:moveTo>
                      <a:pt x="0" y="74"/>
                    </a:moveTo>
                    <a:lnTo>
                      <a:pt x="0" y="71"/>
                    </a:lnTo>
                    <a:lnTo>
                      <a:pt x="80" y="0"/>
                    </a:lnTo>
                    <a:lnTo>
                      <a:pt x="80" y="14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4" name="Line 67"/>
              <p:cNvSpPr>
                <a:spLocks noChangeShapeType="1"/>
              </p:cNvSpPr>
              <p:nvPr/>
            </p:nvSpPr>
            <p:spPr bwMode="auto">
              <a:xfrm>
                <a:off x="1193941" y="6183313"/>
                <a:ext cx="69977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5" name="Line 68"/>
              <p:cNvSpPr>
                <a:spLocks noChangeShapeType="1"/>
              </p:cNvSpPr>
              <p:nvPr/>
            </p:nvSpPr>
            <p:spPr bwMode="auto">
              <a:xfrm>
                <a:off x="1191349" y="6011863"/>
                <a:ext cx="0" cy="17145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6" name="Freeform 69"/>
              <p:cNvSpPr>
                <a:spLocks/>
              </p:cNvSpPr>
              <p:nvPr/>
            </p:nvSpPr>
            <p:spPr bwMode="auto">
              <a:xfrm>
                <a:off x="1149882" y="5695950"/>
                <a:ext cx="41468" cy="311150"/>
              </a:xfrm>
              <a:custGeom>
                <a:avLst/>
                <a:gdLst>
                  <a:gd name="T0" fmla="*/ 0 w 32"/>
                  <a:gd name="T1" fmla="*/ 0 h 196"/>
                  <a:gd name="T2" fmla="*/ 0 w 32"/>
                  <a:gd name="T3" fmla="*/ 196 h 196"/>
                  <a:gd name="T4" fmla="*/ 32 w 32"/>
                  <a:gd name="T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196">
                    <a:moveTo>
                      <a:pt x="0" y="0"/>
                    </a:moveTo>
                    <a:lnTo>
                      <a:pt x="0" y="196"/>
                    </a:lnTo>
                    <a:lnTo>
                      <a:pt x="32" y="196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7" name="Freeform 70"/>
              <p:cNvSpPr>
                <a:spLocks/>
              </p:cNvSpPr>
              <p:nvPr/>
            </p:nvSpPr>
            <p:spPr bwMode="auto">
              <a:xfrm>
                <a:off x="881637" y="5087938"/>
                <a:ext cx="268245" cy="603250"/>
              </a:xfrm>
              <a:custGeom>
                <a:avLst/>
                <a:gdLst>
                  <a:gd name="T0" fmla="*/ 0 w 148"/>
                  <a:gd name="T1" fmla="*/ 0 h 380"/>
                  <a:gd name="T2" fmla="*/ 0 w 148"/>
                  <a:gd name="T3" fmla="*/ 380 h 380"/>
                  <a:gd name="T4" fmla="*/ 148 w 148"/>
                  <a:gd name="T5" fmla="*/ 380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380">
                    <a:moveTo>
                      <a:pt x="0" y="0"/>
                    </a:moveTo>
                    <a:lnTo>
                      <a:pt x="0" y="380"/>
                    </a:lnTo>
                    <a:lnTo>
                      <a:pt x="148" y="38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9" name="Rectangle 72"/>
              <p:cNvSpPr>
                <a:spLocks noChangeArrowheads="1"/>
              </p:cNvSpPr>
              <p:nvPr/>
            </p:nvSpPr>
            <p:spPr bwMode="auto">
              <a:xfrm>
                <a:off x="1425900" y="6346825"/>
                <a:ext cx="1910439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q7 </a:t>
                </a:r>
                <a:r>
                  <a:rPr lang="en-US" sz="900" i="1" dirty="0" err="1" smtClean="0"/>
                  <a:t>Heterosigma</a:t>
                </a:r>
                <a:r>
                  <a:rPr lang="en-US" sz="900" i="1" dirty="0" smtClean="0"/>
                  <a:t> </a:t>
                </a:r>
                <a:r>
                  <a:rPr lang="en-US" sz="900" i="1" dirty="0" err="1" smtClean="0"/>
                  <a:t>akashiwo</a:t>
                </a:r>
                <a:r>
                  <a:rPr lang="en-US" sz="900" i="1" dirty="0" smtClean="0"/>
                  <a:t> </a:t>
                </a:r>
                <a:r>
                  <a:rPr lang="en-US" sz="900" dirty="0" smtClean="0"/>
                  <a:t>virus 01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16151622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0" name="Freeform 73"/>
              <p:cNvSpPr>
                <a:spLocks/>
              </p:cNvSpPr>
              <p:nvPr/>
            </p:nvSpPr>
            <p:spPr bwMode="auto">
              <a:xfrm>
                <a:off x="882933" y="5757863"/>
                <a:ext cx="540376" cy="663575"/>
              </a:xfrm>
              <a:custGeom>
                <a:avLst/>
                <a:gdLst>
                  <a:gd name="T0" fmla="*/ 0 w 417"/>
                  <a:gd name="T1" fmla="*/ 0 h 418"/>
                  <a:gd name="T2" fmla="*/ 0 w 417"/>
                  <a:gd name="T3" fmla="*/ 418 h 418"/>
                  <a:gd name="T4" fmla="*/ 417 w 417"/>
                  <a:gd name="T5" fmla="*/ 41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7" h="418">
                    <a:moveTo>
                      <a:pt x="0" y="0"/>
                    </a:moveTo>
                    <a:lnTo>
                      <a:pt x="0" y="418"/>
                    </a:lnTo>
                    <a:lnTo>
                      <a:pt x="417" y="418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1" name="Freeform 74"/>
              <p:cNvSpPr>
                <a:spLocks/>
              </p:cNvSpPr>
              <p:nvPr/>
            </p:nvSpPr>
            <p:spPr bwMode="auto">
              <a:xfrm>
                <a:off x="811660" y="5753100"/>
                <a:ext cx="71273" cy="935038"/>
              </a:xfrm>
              <a:custGeom>
                <a:avLst/>
                <a:gdLst>
                  <a:gd name="T0" fmla="*/ 0 w 55"/>
                  <a:gd name="T1" fmla="*/ 589 h 589"/>
                  <a:gd name="T2" fmla="*/ 0 w 55"/>
                  <a:gd name="T3" fmla="*/ 0 h 589"/>
                  <a:gd name="T4" fmla="*/ 55 w 55"/>
                  <a:gd name="T5" fmla="*/ 0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" h="589">
                    <a:moveTo>
                      <a:pt x="0" y="589"/>
                    </a:moveTo>
                    <a:lnTo>
                      <a:pt x="0" y="0"/>
                    </a:lnTo>
                    <a:lnTo>
                      <a:pt x="55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2" name="Rectangle 75"/>
              <p:cNvSpPr>
                <a:spLocks noChangeArrowheads="1"/>
              </p:cNvSpPr>
              <p:nvPr/>
            </p:nvSpPr>
            <p:spPr bwMode="auto">
              <a:xfrm>
                <a:off x="2496285" y="6586538"/>
                <a:ext cx="118942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Marseillevirus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family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3" name="Freeform 76"/>
              <p:cNvSpPr>
                <a:spLocks/>
              </p:cNvSpPr>
              <p:nvPr/>
            </p:nvSpPr>
            <p:spPr bwMode="auto">
              <a:xfrm>
                <a:off x="2148993" y="6640513"/>
                <a:ext cx="343405" cy="38100"/>
              </a:xfrm>
              <a:custGeom>
                <a:avLst/>
                <a:gdLst>
                  <a:gd name="T0" fmla="*/ 0 w 265"/>
                  <a:gd name="T1" fmla="*/ 14 h 24"/>
                  <a:gd name="T2" fmla="*/ 0 w 265"/>
                  <a:gd name="T3" fmla="*/ 11 h 24"/>
                  <a:gd name="T4" fmla="*/ 265 w 265"/>
                  <a:gd name="T5" fmla="*/ 0 h 24"/>
                  <a:gd name="T6" fmla="*/ 265 w 265"/>
                  <a:gd name="T7" fmla="*/ 24 h 24"/>
                  <a:gd name="T8" fmla="*/ 0 w 265"/>
                  <a:gd name="T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24">
                    <a:moveTo>
                      <a:pt x="0" y="14"/>
                    </a:moveTo>
                    <a:lnTo>
                      <a:pt x="0" y="11"/>
                    </a:lnTo>
                    <a:lnTo>
                      <a:pt x="265" y="0"/>
                    </a:lnTo>
                    <a:lnTo>
                      <a:pt x="265" y="2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4" name="Line 77"/>
              <p:cNvSpPr>
                <a:spLocks noChangeShapeType="1"/>
              </p:cNvSpPr>
              <p:nvPr/>
            </p:nvSpPr>
            <p:spPr bwMode="auto">
              <a:xfrm>
                <a:off x="1392208" y="6659563"/>
                <a:ext cx="754194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5" name="Rectangle 78"/>
              <p:cNvSpPr>
                <a:spLocks noChangeArrowheads="1"/>
              </p:cNvSpPr>
              <p:nvPr/>
            </p:nvSpPr>
            <p:spPr bwMode="auto">
              <a:xfrm>
                <a:off x="4029294" y="6823075"/>
                <a:ext cx="1564991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c1 </a:t>
                </a:r>
                <a:r>
                  <a:rPr lang="en-US" sz="900" dirty="0" smtClean="0"/>
                  <a:t>African swine fever 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9628186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" name="Freeform 79"/>
              <p:cNvSpPr>
                <a:spLocks/>
              </p:cNvSpPr>
              <p:nvPr/>
            </p:nvSpPr>
            <p:spPr bwMode="auto">
              <a:xfrm>
                <a:off x="2478143" y="6897688"/>
                <a:ext cx="1548559" cy="114300"/>
              </a:xfrm>
              <a:custGeom>
                <a:avLst/>
                <a:gdLst>
                  <a:gd name="T0" fmla="*/ 0 w 1195"/>
                  <a:gd name="T1" fmla="*/ 72 h 72"/>
                  <a:gd name="T2" fmla="*/ 0 w 1195"/>
                  <a:gd name="T3" fmla="*/ 0 h 72"/>
                  <a:gd name="T4" fmla="*/ 1195 w 1195"/>
                  <a:gd name="T5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5" h="72">
                    <a:moveTo>
                      <a:pt x="0" y="72"/>
                    </a:moveTo>
                    <a:lnTo>
                      <a:pt x="0" y="0"/>
                    </a:lnTo>
                    <a:lnTo>
                      <a:pt x="1195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08" name="Rectangle 80"/>
              <p:cNvSpPr>
                <a:spLocks noChangeArrowheads="1"/>
              </p:cNvSpPr>
              <p:nvPr/>
            </p:nvSpPr>
            <p:spPr bwMode="auto">
              <a:xfrm>
                <a:off x="4380473" y="7062788"/>
                <a:ext cx="868857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Chordopoxviruses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09" name="Freeform 81"/>
              <p:cNvSpPr>
                <a:spLocks/>
              </p:cNvSpPr>
              <p:nvPr/>
            </p:nvSpPr>
            <p:spPr bwMode="auto">
              <a:xfrm>
                <a:off x="3837506" y="7069138"/>
                <a:ext cx="540376" cy="133350"/>
              </a:xfrm>
              <a:custGeom>
                <a:avLst/>
                <a:gdLst>
                  <a:gd name="T0" fmla="*/ 0 w 417"/>
                  <a:gd name="T1" fmla="*/ 44 h 84"/>
                  <a:gd name="T2" fmla="*/ 0 w 417"/>
                  <a:gd name="T3" fmla="*/ 41 h 84"/>
                  <a:gd name="T4" fmla="*/ 417 w 417"/>
                  <a:gd name="T5" fmla="*/ 0 h 84"/>
                  <a:gd name="T6" fmla="*/ 417 w 417"/>
                  <a:gd name="T7" fmla="*/ 84 h 84"/>
                  <a:gd name="T8" fmla="*/ 0 w 417"/>
                  <a:gd name="T9" fmla="*/ 4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7" h="84">
                    <a:moveTo>
                      <a:pt x="0" y="44"/>
                    </a:moveTo>
                    <a:lnTo>
                      <a:pt x="0" y="41"/>
                    </a:lnTo>
                    <a:lnTo>
                      <a:pt x="417" y="0"/>
                    </a:lnTo>
                    <a:lnTo>
                      <a:pt x="417" y="84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0" name="Line 82"/>
              <p:cNvSpPr>
                <a:spLocks noChangeShapeType="1"/>
              </p:cNvSpPr>
              <p:nvPr/>
            </p:nvSpPr>
            <p:spPr bwMode="auto">
              <a:xfrm>
                <a:off x="2480735" y="7135813"/>
                <a:ext cx="1354180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1" name="Line 83"/>
              <p:cNvSpPr>
                <a:spLocks noChangeShapeType="1"/>
              </p:cNvSpPr>
              <p:nvPr/>
            </p:nvSpPr>
            <p:spPr bwMode="auto">
              <a:xfrm>
                <a:off x="2478143" y="7021513"/>
                <a:ext cx="0" cy="1143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2" name="Freeform 84"/>
              <p:cNvSpPr>
                <a:spLocks/>
              </p:cNvSpPr>
              <p:nvPr/>
            </p:nvSpPr>
            <p:spPr bwMode="auto">
              <a:xfrm>
                <a:off x="1900187" y="7016750"/>
                <a:ext cx="577956" cy="179388"/>
              </a:xfrm>
              <a:custGeom>
                <a:avLst/>
                <a:gdLst>
                  <a:gd name="T0" fmla="*/ 0 w 446"/>
                  <a:gd name="T1" fmla="*/ 113 h 113"/>
                  <a:gd name="T2" fmla="*/ 0 w 446"/>
                  <a:gd name="T3" fmla="*/ 0 h 113"/>
                  <a:gd name="T4" fmla="*/ 446 w 446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6" h="113">
                    <a:moveTo>
                      <a:pt x="0" y="113"/>
                    </a:moveTo>
                    <a:lnTo>
                      <a:pt x="0" y="0"/>
                    </a:lnTo>
                    <a:lnTo>
                      <a:pt x="44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3" name="Rectangle 85"/>
              <p:cNvSpPr>
                <a:spLocks noChangeArrowheads="1"/>
              </p:cNvSpPr>
              <p:nvPr/>
            </p:nvSpPr>
            <p:spPr bwMode="auto">
              <a:xfrm>
                <a:off x="4097975" y="7310438"/>
                <a:ext cx="88586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Entomopoxviruses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14" name="Freeform 86"/>
              <p:cNvSpPr>
                <a:spLocks/>
              </p:cNvSpPr>
              <p:nvPr/>
            </p:nvSpPr>
            <p:spPr bwMode="auto">
              <a:xfrm>
                <a:off x="3346373" y="7364413"/>
                <a:ext cx="749010" cy="38100"/>
              </a:xfrm>
              <a:custGeom>
                <a:avLst/>
                <a:gdLst>
                  <a:gd name="T0" fmla="*/ 0 w 578"/>
                  <a:gd name="T1" fmla="*/ 14 h 24"/>
                  <a:gd name="T2" fmla="*/ 0 w 578"/>
                  <a:gd name="T3" fmla="*/ 11 h 24"/>
                  <a:gd name="T4" fmla="*/ 578 w 578"/>
                  <a:gd name="T5" fmla="*/ 0 h 24"/>
                  <a:gd name="T6" fmla="*/ 578 w 578"/>
                  <a:gd name="T7" fmla="*/ 24 h 24"/>
                  <a:gd name="T8" fmla="*/ 0 w 578"/>
                  <a:gd name="T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8" h="24">
                    <a:moveTo>
                      <a:pt x="0" y="14"/>
                    </a:moveTo>
                    <a:lnTo>
                      <a:pt x="0" y="11"/>
                    </a:lnTo>
                    <a:lnTo>
                      <a:pt x="578" y="0"/>
                    </a:lnTo>
                    <a:lnTo>
                      <a:pt x="578" y="2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5" name="Line 87"/>
              <p:cNvSpPr>
                <a:spLocks noChangeShapeType="1"/>
              </p:cNvSpPr>
              <p:nvPr/>
            </p:nvSpPr>
            <p:spPr bwMode="auto">
              <a:xfrm>
                <a:off x="1902779" y="7383463"/>
                <a:ext cx="1441002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6" name="Line 88"/>
              <p:cNvSpPr>
                <a:spLocks noChangeShapeType="1"/>
              </p:cNvSpPr>
              <p:nvPr/>
            </p:nvSpPr>
            <p:spPr bwMode="auto">
              <a:xfrm>
                <a:off x="1900187" y="7205663"/>
                <a:ext cx="0" cy="17780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7" name="Freeform 89"/>
              <p:cNvSpPr>
                <a:spLocks/>
              </p:cNvSpPr>
              <p:nvPr/>
            </p:nvSpPr>
            <p:spPr bwMode="auto">
              <a:xfrm>
                <a:off x="1389616" y="6934200"/>
                <a:ext cx="510571" cy="266700"/>
              </a:xfrm>
              <a:custGeom>
                <a:avLst/>
                <a:gdLst>
                  <a:gd name="T0" fmla="*/ 0 w 394"/>
                  <a:gd name="T1" fmla="*/ 0 h 168"/>
                  <a:gd name="T2" fmla="*/ 0 w 394"/>
                  <a:gd name="T3" fmla="*/ 168 h 168"/>
                  <a:gd name="T4" fmla="*/ 394 w 394"/>
                  <a:gd name="T5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4" h="168">
                    <a:moveTo>
                      <a:pt x="0" y="0"/>
                    </a:moveTo>
                    <a:lnTo>
                      <a:pt x="0" y="168"/>
                    </a:lnTo>
                    <a:lnTo>
                      <a:pt x="394" y="168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8" name="Line 90"/>
              <p:cNvSpPr>
                <a:spLocks noChangeShapeType="1"/>
              </p:cNvSpPr>
              <p:nvPr/>
            </p:nvSpPr>
            <p:spPr bwMode="auto">
              <a:xfrm>
                <a:off x="1389616" y="6659563"/>
                <a:ext cx="0" cy="26511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9" name="Freeform 91"/>
              <p:cNvSpPr>
                <a:spLocks/>
              </p:cNvSpPr>
              <p:nvPr/>
            </p:nvSpPr>
            <p:spPr bwMode="auto">
              <a:xfrm>
                <a:off x="1192645" y="6929438"/>
                <a:ext cx="196972" cy="344488"/>
              </a:xfrm>
              <a:custGeom>
                <a:avLst/>
                <a:gdLst>
                  <a:gd name="T0" fmla="*/ 0 w 152"/>
                  <a:gd name="T1" fmla="*/ 217 h 217"/>
                  <a:gd name="T2" fmla="*/ 0 w 152"/>
                  <a:gd name="T3" fmla="*/ 0 h 217"/>
                  <a:gd name="T4" fmla="*/ 152 w 152"/>
                  <a:gd name="T5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217">
                    <a:moveTo>
                      <a:pt x="0" y="217"/>
                    </a:moveTo>
                    <a:lnTo>
                      <a:pt x="0" y="0"/>
                    </a:lnTo>
                    <a:lnTo>
                      <a:pt x="152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20" name="Rectangle 92"/>
              <p:cNvSpPr>
                <a:spLocks noChangeArrowheads="1"/>
              </p:cNvSpPr>
              <p:nvPr/>
            </p:nvSpPr>
            <p:spPr bwMode="auto">
              <a:xfrm>
                <a:off x="2196941" y="7558088"/>
                <a:ext cx="823059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Asco/Iridoviruses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21" name="Freeform 93"/>
              <p:cNvSpPr>
                <a:spLocks/>
              </p:cNvSpPr>
              <p:nvPr/>
            </p:nvSpPr>
            <p:spPr bwMode="auto">
              <a:xfrm>
                <a:off x="1289835" y="7516813"/>
                <a:ext cx="904514" cy="228600"/>
              </a:xfrm>
              <a:custGeom>
                <a:avLst/>
                <a:gdLst>
                  <a:gd name="T0" fmla="*/ 0 w 698"/>
                  <a:gd name="T1" fmla="*/ 74 h 144"/>
                  <a:gd name="T2" fmla="*/ 0 w 698"/>
                  <a:gd name="T3" fmla="*/ 71 h 144"/>
                  <a:gd name="T4" fmla="*/ 698 w 698"/>
                  <a:gd name="T5" fmla="*/ 0 h 144"/>
                  <a:gd name="T6" fmla="*/ 698 w 698"/>
                  <a:gd name="T7" fmla="*/ 144 h 144"/>
                  <a:gd name="T8" fmla="*/ 0 w 698"/>
                  <a:gd name="T9" fmla="*/ 7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8" h="144">
                    <a:moveTo>
                      <a:pt x="0" y="74"/>
                    </a:moveTo>
                    <a:lnTo>
                      <a:pt x="0" y="71"/>
                    </a:lnTo>
                    <a:lnTo>
                      <a:pt x="698" y="0"/>
                    </a:lnTo>
                    <a:lnTo>
                      <a:pt x="698" y="14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22" name="Line 94"/>
              <p:cNvSpPr>
                <a:spLocks noChangeShapeType="1"/>
              </p:cNvSpPr>
              <p:nvPr/>
            </p:nvSpPr>
            <p:spPr bwMode="auto">
              <a:xfrm>
                <a:off x="1195236" y="7631113"/>
                <a:ext cx="92007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23" name="Line 95"/>
              <p:cNvSpPr>
                <a:spLocks noChangeShapeType="1"/>
              </p:cNvSpPr>
              <p:nvPr/>
            </p:nvSpPr>
            <p:spPr bwMode="auto">
              <a:xfrm>
                <a:off x="1192645" y="7283450"/>
                <a:ext cx="0" cy="347663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8" name="Freeform 96"/>
              <p:cNvSpPr>
                <a:spLocks/>
              </p:cNvSpPr>
              <p:nvPr/>
            </p:nvSpPr>
            <p:spPr bwMode="auto">
              <a:xfrm>
                <a:off x="860903" y="7278688"/>
                <a:ext cx="331742" cy="352425"/>
              </a:xfrm>
              <a:custGeom>
                <a:avLst/>
                <a:gdLst>
                  <a:gd name="T0" fmla="*/ 0 w 256"/>
                  <a:gd name="T1" fmla="*/ 222 h 222"/>
                  <a:gd name="T2" fmla="*/ 0 w 256"/>
                  <a:gd name="T3" fmla="*/ 0 h 222"/>
                  <a:gd name="T4" fmla="*/ 256 w 256"/>
                  <a:gd name="T5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6" h="222">
                    <a:moveTo>
                      <a:pt x="0" y="222"/>
                    </a:moveTo>
                    <a:lnTo>
                      <a:pt x="0" y="0"/>
                    </a:lnTo>
                    <a:lnTo>
                      <a:pt x="256" y="0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49" name="Rectangle 97"/>
              <p:cNvSpPr>
                <a:spLocks noChangeArrowheads="1"/>
              </p:cNvSpPr>
              <p:nvPr/>
            </p:nvSpPr>
            <p:spPr bwMode="auto">
              <a:xfrm>
                <a:off x="1698032" y="7920038"/>
                <a:ext cx="1014104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extended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Mimiviridae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50" name="Freeform 98"/>
              <p:cNvSpPr>
                <a:spLocks/>
              </p:cNvSpPr>
              <p:nvPr/>
            </p:nvSpPr>
            <p:spPr bwMode="auto">
              <a:xfrm>
                <a:off x="959389" y="7764463"/>
                <a:ext cx="736051" cy="457200"/>
              </a:xfrm>
              <a:custGeom>
                <a:avLst/>
                <a:gdLst>
                  <a:gd name="T0" fmla="*/ 0 w 568"/>
                  <a:gd name="T1" fmla="*/ 146 h 288"/>
                  <a:gd name="T2" fmla="*/ 0 w 568"/>
                  <a:gd name="T3" fmla="*/ 143 h 288"/>
                  <a:gd name="T4" fmla="*/ 568 w 568"/>
                  <a:gd name="T5" fmla="*/ 0 h 288"/>
                  <a:gd name="T6" fmla="*/ 568 w 568"/>
                  <a:gd name="T7" fmla="*/ 288 h 288"/>
                  <a:gd name="T8" fmla="*/ 0 w 568"/>
                  <a:gd name="T9" fmla="*/ 146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8" h="288">
                    <a:moveTo>
                      <a:pt x="0" y="146"/>
                    </a:moveTo>
                    <a:lnTo>
                      <a:pt x="0" y="143"/>
                    </a:lnTo>
                    <a:lnTo>
                      <a:pt x="568" y="0"/>
                    </a:lnTo>
                    <a:lnTo>
                      <a:pt x="568" y="288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51" name="Line 99"/>
              <p:cNvSpPr>
                <a:spLocks noChangeShapeType="1"/>
              </p:cNvSpPr>
              <p:nvPr/>
            </p:nvSpPr>
            <p:spPr bwMode="auto">
              <a:xfrm>
                <a:off x="863495" y="7993063"/>
                <a:ext cx="93302" cy="0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52" name="Line 100"/>
              <p:cNvSpPr>
                <a:spLocks noChangeShapeType="1"/>
              </p:cNvSpPr>
              <p:nvPr/>
            </p:nvSpPr>
            <p:spPr bwMode="auto">
              <a:xfrm>
                <a:off x="860903" y="7640638"/>
                <a:ext cx="0" cy="352425"/>
              </a:xfrm>
              <a:prstGeom prst="line">
                <a:avLst/>
              </a:pr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53" name="Freeform 101"/>
              <p:cNvSpPr>
                <a:spLocks/>
              </p:cNvSpPr>
              <p:nvPr/>
            </p:nvSpPr>
            <p:spPr bwMode="auto">
              <a:xfrm>
                <a:off x="811660" y="6697663"/>
                <a:ext cx="49243" cy="938213"/>
              </a:xfrm>
              <a:custGeom>
                <a:avLst/>
                <a:gdLst>
                  <a:gd name="T0" fmla="*/ 0 w 38"/>
                  <a:gd name="T1" fmla="*/ 0 h 591"/>
                  <a:gd name="T2" fmla="*/ 0 w 38"/>
                  <a:gd name="T3" fmla="*/ 591 h 591"/>
                  <a:gd name="T4" fmla="*/ 38 w 38"/>
                  <a:gd name="T5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591">
                    <a:moveTo>
                      <a:pt x="0" y="0"/>
                    </a:moveTo>
                    <a:lnTo>
                      <a:pt x="0" y="591"/>
                    </a:lnTo>
                    <a:lnTo>
                      <a:pt x="38" y="591"/>
                    </a:lnTo>
                  </a:path>
                </a:pathLst>
              </a:custGeom>
              <a:noFill/>
              <a:ln w="6350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254" name="Rectangle 102"/>
              <p:cNvSpPr>
                <a:spLocks noChangeArrowheads="1"/>
              </p:cNvSpPr>
              <p:nvPr/>
            </p:nvSpPr>
            <p:spPr bwMode="auto">
              <a:xfrm>
                <a:off x="1108414" y="6199187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55" name="Rectangle 103"/>
              <p:cNvSpPr>
                <a:spLocks noChangeArrowheads="1"/>
              </p:cNvSpPr>
              <p:nvPr/>
            </p:nvSpPr>
            <p:spPr bwMode="auto">
              <a:xfrm>
                <a:off x="1306681" y="5772150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56" name="Rectangle 104"/>
              <p:cNvSpPr>
                <a:spLocks noChangeArrowheads="1"/>
              </p:cNvSpPr>
              <p:nvPr/>
            </p:nvSpPr>
            <p:spPr bwMode="auto">
              <a:xfrm>
                <a:off x="972700" y="6018213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57" name="Rectangle 105"/>
              <p:cNvSpPr>
                <a:spLocks noChangeArrowheads="1"/>
              </p:cNvSpPr>
              <p:nvPr/>
            </p:nvSpPr>
            <p:spPr bwMode="auto">
              <a:xfrm>
                <a:off x="1020647" y="5224463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58" name="Rectangle 106"/>
              <p:cNvSpPr>
                <a:spLocks noChangeArrowheads="1"/>
              </p:cNvSpPr>
              <p:nvPr/>
            </p:nvSpPr>
            <p:spPr bwMode="auto">
              <a:xfrm>
                <a:off x="921705" y="5700713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59" name="Rectangle 107"/>
              <p:cNvSpPr>
                <a:spLocks noChangeArrowheads="1"/>
              </p:cNvSpPr>
              <p:nvPr/>
            </p:nvSpPr>
            <p:spPr bwMode="auto">
              <a:xfrm>
                <a:off x="1246552" y="3984625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0" name="Rectangle 108"/>
              <p:cNvSpPr>
                <a:spLocks noChangeArrowheads="1"/>
              </p:cNvSpPr>
              <p:nvPr/>
            </p:nvSpPr>
            <p:spPr bwMode="auto">
              <a:xfrm>
                <a:off x="2174357" y="3152775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2" name="Rectangle 110"/>
              <p:cNvSpPr>
                <a:spLocks noChangeArrowheads="1"/>
              </p:cNvSpPr>
              <p:nvPr/>
            </p:nvSpPr>
            <p:spPr bwMode="auto">
              <a:xfrm>
                <a:off x="1372770" y="3084512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3" name="Rectangle 111"/>
              <p:cNvSpPr>
                <a:spLocks noChangeArrowheads="1"/>
              </p:cNvSpPr>
              <p:nvPr/>
            </p:nvSpPr>
            <p:spPr bwMode="auto">
              <a:xfrm>
                <a:off x="1643923" y="260826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4" name="Rectangle 112"/>
              <p:cNvSpPr>
                <a:spLocks noChangeArrowheads="1"/>
              </p:cNvSpPr>
              <p:nvPr/>
            </p:nvSpPr>
            <p:spPr bwMode="auto">
              <a:xfrm>
                <a:off x="2181707" y="191769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5" name="Rectangle 113"/>
              <p:cNvSpPr>
                <a:spLocks noChangeArrowheads="1"/>
              </p:cNvSpPr>
              <p:nvPr/>
            </p:nvSpPr>
            <p:spPr bwMode="auto">
              <a:xfrm>
                <a:off x="1796835" y="159543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6" name="Rectangle 114"/>
              <p:cNvSpPr>
                <a:spLocks noChangeArrowheads="1"/>
              </p:cNvSpPr>
              <p:nvPr/>
            </p:nvSpPr>
            <p:spPr bwMode="auto">
              <a:xfrm>
                <a:off x="1746296" y="186213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7" name="Rectangle 115"/>
              <p:cNvSpPr>
                <a:spLocks noChangeArrowheads="1"/>
              </p:cNvSpPr>
              <p:nvPr/>
            </p:nvSpPr>
            <p:spPr bwMode="auto">
              <a:xfrm>
                <a:off x="1505266" y="215741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69" name="Rectangle 117"/>
              <p:cNvSpPr>
                <a:spLocks noChangeArrowheads="1"/>
              </p:cNvSpPr>
              <p:nvPr/>
            </p:nvSpPr>
            <p:spPr bwMode="auto">
              <a:xfrm>
                <a:off x="1016341" y="3236913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0" name="Rectangle 118"/>
              <p:cNvSpPr>
                <a:spLocks noChangeArrowheads="1"/>
              </p:cNvSpPr>
              <p:nvPr/>
            </p:nvSpPr>
            <p:spPr bwMode="auto">
              <a:xfrm>
                <a:off x="1627077" y="467042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1" name="Rectangle 119"/>
              <p:cNvSpPr>
                <a:spLocks noChangeArrowheads="1"/>
              </p:cNvSpPr>
              <p:nvPr/>
            </p:nvSpPr>
            <p:spPr bwMode="auto">
              <a:xfrm>
                <a:off x="1353649" y="45037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3" name="Rectangle 121"/>
              <p:cNvSpPr>
                <a:spLocks noChangeArrowheads="1"/>
              </p:cNvSpPr>
              <p:nvPr/>
            </p:nvSpPr>
            <p:spPr bwMode="auto">
              <a:xfrm>
                <a:off x="1427197" y="4884738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4" name="Rectangle 122"/>
              <p:cNvSpPr>
                <a:spLocks noChangeArrowheads="1"/>
              </p:cNvSpPr>
              <p:nvPr/>
            </p:nvSpPr>
            <p:spPr bwMode="auto">
              <a:xfrm>
                <a:off x="793418" y="4127501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6" name="Rectangle 124"/>
              <p:cNvSpPr>
                <a:spLocks noChangeArrowheads="1"/>
              </p:cNvSpPr>
              <p:nvPr/>
            </p:nvSpPr>
            <p:spPr bwMode="auto">
              <a:xfrm>
                <a:off x="650870" y="5613400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7" name="Rectangle 125"/>
              <p:cNvSpPr>
                <a:spLocks noChangeArrowheads="1"/>
              </p:cNvSpPr>
              <p:nvPr/>
            </p:nvSpPr>
            <p:spPr bwMode="auto">
              <a:xfrm>
                <a:off x="871270" y="8023225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8" name="Rectangle 126"/>
              <p:cNvSpPr>
                <a:spLocks noChangeArrowheads="1"/>
              </p:cNvSpPr>
              <p:nvPr/>
            </p:nvSpPr>
            <p:spPr bwMode="auto">
              <a:xfrm>
                <a:off x="2060874" y="6510338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79" name="Rectangle 127"/>
              <p:cNvSpPr>
                <a:spLocks noChangeArrowheads="1"/>
              </p:cNvSpPr>
              <p:nvPr/>
            </p:nvSpPr>
            <p:spPr bwMode="auto">
              <a:xfrm>
                <a:off x="3749387" y="7165975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80" name="Rectangle 128"/>
              <p:cNvSpPr>
                <a:spLocks noChangeArrowheads="1"/>
              </p:cNvSpPr>
              <p:nvPr/>
            </p:nvSpPr>
            <p:spPr bwMode="auto">
              <a:xfrm>
                <a:off x="2249956" y="6881809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81" name="Rectangle 129"/>
              <p:cNvSpPr>
                <a:spLocks noChangeArrowheads="1"/>
              </p:cNvSpPr>
              <p:nvPr/>
            </p:nvSpPr>
            <p:spPr bwMode="auto">
              <a:xfrm>
                <a:off x="3259550" y="7413625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82" name="Rectangle 130"/>
              <p:cNvSpPr>
                <a:spLocks noChangeArrowheads="1"/>
              </p:cNvSpPr>
              <p:nvPr/>
            </p:nvSpPr>
            <p:spPr bwMode="auto">
              <a:xfrm>
                <a:off x="1656449" y="719613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83" name="Rectangle 131"/>
              <p:cNvSpPr>
                <a:spLocks noChangeArrowheads="1"/>
              </p:cNvSpPr>
              <p:nvPr/>
            </p:nvSpPr>
            <p:spPr bwMode="auto">
              <a:xfrm>
                <a:off x="1051028" y="66754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84" name="Rectangle 132"/>
              <p:cNvSpPr>
                <a:spLocks noChangeArrowheads="1"/>
              </p:cNvSpPr>
              <p:nvPr/>
            </p:nvSpPr>
            <p:spPr bwMode="auto">
              <a:xfrm>
                <a:off x="1088964" y="7627934"/>
                <a:ext cx="1831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285" name="Rectangle 133"/>
              <p:cNvSpPr>
                <a:spLocks noChangeArrowheads="1"/>
              </p:cNvSpPr>
              <p:nvPr/>
            </p:nvSpPr>
            <p:spPr bwMode="auto">
              <a:xfrm>
                <a:off x="952806" y="71389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151" name="Group 150"/>
              <p:cNvGrpSpPr/>
              <p:nvPr/>
            </p:nvGrpSpPr>
            <p:grpSpPr>
              <a:xfrm>
                <a:off x="915826" y="8477247"/>
                <a:ext cx="419860" cy="214313"/>
                <a:chOff x="1152525" y="8505825"/>
                <a:chExt cx="514350" cy="214313"/>
              </a:xfrm>
            </p:grpSpPr>
            <p:sp>
              <p:nvSpPr>
                <p:cNvPr id="9286" name="Line 134"/>
                <p:cNvSpPr>
                  <a:spLocks noChangeShapeType="1"/>
                </p:cNvSpPr>
                <p:nvPr/>
              </p:nvSpPr>
              <p:spPr bwMode="auto">
                <a:xfrm>
                  <a:off x="1152525" y="8543925"/>
                  <a:ext cx="514350" cy="0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9287" name="Line 135"/>
                <p:cNvSpPr>
                  <a:spLocks noChangeShapeType="1"/>
                </p:cNvSpPr>
                <p:nvPr/>
              </p:nvSpPr>
              <p:spPr bwMode="auto">
                <a:xfrm>
                  <a:off x="1152525" y="8505825"/>
                  <a:ext cx="0" cy="76200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9288" name="Line 136"/>
                <p:cNvSpPr>
                  <a:spLocks noChangeShapeType="1"/>
                </p:cNvSpPr>
                <p:nvPr/>
              </p:nvSpPr>
              <p:spPr bwMode="auto">
                <a:xfrm>
                  <a:off x="1666875" y="8505825"/>
                  <a:ext cx="0" cy="76200"/>
                </a:xfrm>
                <a:prstGeom prst="line">
                  <a:avLst/>
                </a:prstGeom>
                <a:noFill/>
                <a:ln w="6350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9289" name="Rectangle 137"/>
                <p:cNvSpPr>
                  <a:spLocks noChangeArrowheads="1"/>
                </p:cNvSpPr>
                <p:nvPr/>
              </p:nvSpPr>
              <p:spPr bwMode="auto">
                <a:xfrm>
                  <a:off x="1313809" y="8582025"/>
                  <a:ext cx="160338" cy="1381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0.5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138" name="Rectangle 6"/>
              <p:cNvSpPr>
                <a:spLocks noChangeArrowheads="1"/>
              </p:cNvSpPr>
              <p:nvPr/>
            </p:nvSpPr>
            <p:spPr bwMode="auto">
              <a:xfrm>
                <a:off x="1929992" y="2661558"/>
                <a:ext cx="208504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altLang="en-US" sz="1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516302762</a:t>
                </a:r>
              </a:p>
            </p:txBody>
          </p:sp>
          <p:sp>
            <p:nvSpPr>
              <p:cNvPr id="139" name="Rectangle 8"/>
              <p:cNvSpPr>
                <a:spLocks noChangeArrowheads="1"/>
              </p:cNvSpPr>
              <p:nvPr/>
            </p:nvSpPr>
            <p:spPr bwMode="auto">
              <a:xfrm>
                <a:off x="2111345" y="2174755"/>
                <a:ext cx="207727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516303626</a:t>
                </a:r>
              </a:p>
            </p:txBody>
          </p:sp>
          <p:sp>
            <p:nvSpPr>
              <p:cNvPr id="142" name="Rectangle 6"/>
              <p:cNvSpPr>
                <a:spLocks noChangeArrowheads="1"/>
              </p:cNvSpPr>
              <p:nvPr/>
            </p:nvSpPr>
            <p:spPr bwMode="auto">
              <a:xfrm>
                <a:off x="1929992" y="2404383"/>
                <a:ext cx="208504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516306303</a:t>
                </a:r>
              </a:p>
            </p:txBody>
          </p:sp>
          <p:sp>
            <p:nvSpPr>
              <p:cNvPr id="143" name="Rectangle 6"/>
              <p:cNvSpPr>
                <a:spLocks noChangeArrowheads="1"/>
              </p:cNvSpPr>
              <p:nvPr/>
            </p:nvSpPr>
            <p:spPr bwMode="auto">
              <a:xfrm>
                <a:off x="2597114" y="1937658"/>
                <a:ext cx="208504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516303793</a:t>
                </a:r>
              </a:p>
            </p:txBody>
          </p:sp>
          <p:sp>
            <p:nvSpPr>
              <p:cNvPr id="144" name="Rectangle 6"/>
              <p:cNvSpPr>
                <a:spLocks noChangeArrowheads="1"/>
              </p:cNvSpPr>
              <p:nvPr/>
            </p:nvSpPr>
            <p:spPr bwMode="auto">
              <a:xfrm>
                <a:off x="2604889" y="1718583"/>
                <a:ext cx="208504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516303807</a:t>
                </a:r>
              </a:p>
            </p:txBody>
          </p:sp>
          <p:sp>
            <p:nvSpPr>
              <p:cNvPr id="145" name="Rectangle 6"/>
              <p:cNvSpPr>
                <a:spLocks noChangeArrowheads="1"/>
              </p:cNvSpPr>
              <p:nvPr/>
            </p:nvSpPr>
            <p:spPr bwMode="auto">
              <a:xfrm>
                <a:off x="2159256" y="1518558"/>
                <a:ext cx="208504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516305958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146" name="Rectangle 6"/>
              <p:cNvSpPr>
                <a:spLocks noChangeArrowheads="1"/>
              </p:cNvSpPr>
              <p:nvPr/>
            </p:nvSpPr>
            <p:spPr bwMode="auto">
              <a:xfrm>
                <a:off x="3578332" y="3795033"/>
                <a:ext cx="208504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 smtClean="0">
                    <a:solidFill>
                      <a:srgbClr val="C00000"/>
                    </a:solidFill>
                  </a:rPr>
                  <a:t>516305953</a:t>
                </a:r>
              </a:p>
            </p:txBody>
          </p:sp>
          <p:sp>
            <p:nvSpPr>
              <p:cNvPr id="154" name="Right Bracket 153"/>
              <p:cNvSpPr/>
              <p:nvPr/>
            </p:nvSpPr>
            <p:spPr>
              <a:xfrm>
                <a:off x="5593697" y="1557376"/>
                <a:ext cx="97491" cy="4900574"/>
              </a:xfrm>
              <a:prstGeom prst="rightBracket">
                <a:avLst/>
              </a:prstGeom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39"/>
              <p:cNvSpPr>
                <a:spLocks noChangeArrowheads="1"/>
              </p:cNvSpPr>
              <p:nvPr/>
            </p:nvSpPr>
            <p:spPr bwMode="auto">
              <a:xfrm>
                <a:off x="5741296" y="4144643"/>
                <a:ext cx="97783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Phycodnaviridae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736600" y="7707690"/>
              <a:ext cx="361361" cy="276999"/>
              <a:chOff x="453033" y="2750734"/>
              <a:chExt cx="466725" cy="357763"/>
            </a:xfrm>
          </p:grpSpPr>
          <p:sp>
            <p:nvSpPr>
              <p:cNvPr id="134" name="Diamond 133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1</a:t>
                </a:r>
                <a:endParaRPr lang="en-US" sz="1200" b="1" dirty="0"/>
              </a:p>
            </p:txBody>
          </p:sp>
        </p:grpSp>
        <p:grpSp>
          <p:nvGrpSpPr>
            <p:cNvPr id="136" name="Group 135"/>
            <p:cNvGrpSpPr/>
            <p:nvPr/>
          </p:nvGrpSpPr>
          <p:grpSpPr>
            <a:xfrm>
              <a:off x="863600" y="7190162"/>
              <a:ext cx="361361" cy="276999"/>
              <a:chOff x="453033" y="2750733"/>
              <a:chExt cx="466725" cy="357763"/>
            </a:xfrm>
          </p:grpSpPr>
          <p:sp>
            <p:nvSpPr>
              <p:cNvPr id="137" name="Diamond 136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2</a:t>
                </a:r>
                <a:endParaRPr lang="en-US" sz="1200" b="1" dirty="0"/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1123951" y="7329863"/>
              <a:ext cx="361361" cy="276999"/>
              <a:chOff x="453033" y="2750733"/>
              <a:chExt cx="466725" cy="357763"/>
            </a:xfrm>
          </p:grpSpPr>
          <p:sp>
            <p:nvSpPr>
              <p:cNvPr id="147" name="Diamond 146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3</a:t>
                </a:r>
                <a:endParaRPr lang="en-US" sz="1200" b="1" dirty="0"/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1116013" y="6785351"/>
              <a:ext cx="361361" cy="276999"/>
              <a:chOff x="453033" y="2750733"/>
              <a:chExt cx="466725" cy="357763"/>
            </a:xfrm>
          </p:grpSpPr>
          <p:sp>
            <p:nvSpPr>
              <p:cNvPr id="150" name="Diamond 14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4</a:t>
                </a:r>
                <a:endParaRPr lang="en-US" sz="1200" b="1" dirty="0"/>
              </a:p>
            </p:txBody>
          </p:sp>
        </p:grpSp>
      </p:grpSp>
      <p:sp>
        <p:nvSpPr>
          <p:cNvPr id="153" name="TextBox 152"/>
          <p:cNvSpPr txBox="1"/>
          <p:nvPr/>
        </p:nvSpPr>
        <p:spPr>
          <a:xfrm>
            <a:off x="3784600" y="6916993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Topology Testing results</a:t>
            </a:r>
            <a:endParaRPr lang="en-US" dirty="0"/>
          </a:p>
        </p:txBody>
      </p:sp>
      <p:graphicFrame>
        <p:nvGraphicFramePr>
          <p:cNvPr id="157" name="Table 156"/>
          <p:cNvGraphicFramePr>
            <a:graphicFrameLocks noGrp="1"/>
          </p:cNvGraphicFramePr>
          <p:nvPr/>
        </p:nvGraphicFramePr>
        <p:xfrm>
          <a:off x="3895007" y="7406763"/>
          <a:ext cx="2578099" cy="1409700"/>
        </p:xfrm>
        <a:graphic>
          <a:graphicData uri="http://schemas.openxmlformats.org/drawingml/2006/table">
            <a:tbl>
              <a:tblPr/>
              <a:tblGrid>
                <a:gridCol w="608850"/>
                <a:gridCol w="608850"/>
                <a:gridCol w="608850"/>
                <a:gridCol w="751549"/>
              </a:tblGrid>
              <a:tr h="26670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A32-like packaging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ATPase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Likelihood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freetree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0.945397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0.97775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-23231.767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0.020348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0.044697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-23269.901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0.029943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0.052246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-23265.913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-23307.016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0.004318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-23279.312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511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381000" y="37465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NCVOG0274_1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311400" y="370009"/>
            <a:ext cx="454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DNA-directed RNA polymerase subunit alpha</a:t>
            </a:r>
            <a:endParaRPr lang="en-US" dirty="0"/>
          </a:p>
        </p:txBody>
      </p:sp>
      <p:grpSp>
        <p:nvGrpSpPr>
          <p:cNvPr id="80" name="Group 79"/>
          <p:cNvGrpSpPr/>
          <p:nvPr/>
        </p:nvGrpSpPr>
        <p:grpSpPr>
          <a:xfrm>
            <a:off x="1066801" y="1361754"/>
            <a:ext cx="4705349" cy="3055572"/>
            <a:chOff x="1485901" y="3628922"/>
            <a:chExt cx="4705349" cy="3055572"/>
          </a:xfrm>
        </p:grpSpPr>
        <p:grpSp>
          <p:nvGrpSpPr>
            <p:cNvPr id="64" name="Group 63"/>
            <p:cNvGrpSpPr/>
            <p:nvPr/>
          </p:nvGrpSpPr>
          <p:grpSpPr>
            <a:xfrm>
              <a:off x="1519587" y="3628922"/>
              <a:ext cx="4671663" cy="3055572"/>
              <a:chOff x="520999" y="2457450"/>
              <a:chExt cx="4070051" cy="3055572"/>
            </a:xfrm>
          </p:grpSpPr>
          <p:sp>
            <p:nvSpPr>
              <p:cNvPr id="17472" name="Freeform 72"/>
              <p:cNvSpPr>
                <a:spLocks/>
              </p:cNvSpPr>
              <p:nvPr/>
            </p:nvSpPr>
            <p:spPr bwMode="auto">
              <a:xfrm>
                <a:off x="1989399" y="2510044"/>
                <a:ext cx="42967" cy="120396"/>
              </a:xfrm>
              <a:custGeom>
                <a:avLst/>
                <a:gdLst>
                  <a:gd name="T0" fmla="*/ 0 w 38"/>
                  <a:gd name="T1" fmla="*/ 100 h 100"/>
                  <a:gd name="T2" fmla="*/ 0 w 38"/>
                  <a:gd name="T3" fmla="*/ 0 h 100"/>
                  <a:gd name="T4" fmla="*/ 38 w 38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00">
                    <a:moveTo>
                      <a:pt x="0" y="100"/>
                    </a:moveTo>
                    <a:lnTo>
                      <a:pt x="0" y="0"/>
                    </a:lnTo>
                    <a:lnTo>
                      <a:pt x="3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74" name="Freeform 74"/>
              <p:cNvSpPr>
                <a:spLocks/>
              </p:cNvSpPr>
              <p:nvPr/>
            </p:nvSpPr>
            <p:spPr bwMode="auto">
              <a:xfrm>
                <a:off x="1989399" y="2641276"/>
                <a:ext cx="33921" cy="120396"/>
              </a:xfrm>
              <a:custGeom>
                <a:avLst/>
                <a:gdLst>
                  <a:gd name="T0" fmla="*/ 0 w 30"/>
                  <a:gd name="T1" fmla="*/ 0 h 100"/>
                  <a:gd name="T2" fmla="*/ 0 w 30"/>
                  <a:gd name="T3" fmla="*/ 100 h 100"/>
                  <a:gd name="T4" fmla="*/ 30 w 30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00">
                    <a:moveTo>
                      <a:pt x="0" y="0"/>
                    </a:moveTo>
                    <a:lnTo>
                      <a:pt x="0" y="100"/>
                    </a:lnTo>
                    <a:lnTo>
                      <a:pt x="30" y="10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76" name="Freeform 75"/>
              <p:cNvSpPr>
                <a:spLocks/>
              </p:cNvSpPr>
              <p:nvPr/>
            </p:nvSpPr>
            <p:spPr bwMode="auto">
              <a:xfrm>
                <a:off x="1059963" y="2635256"/>
                <a:ext cx="929436" cy="184207"/>
              </a:xfrm>
              <a:custGeom>
                <a:avLst/>
                <a:gdLst>
                  <a:gd name="T0" fmla="*/ 0 w 822"/>
                  <a:gd name="T1" fmla="*/ 153 h 153"/>
                  <a:gd name="T2" fmla="*/ 0 w 822"/>
                  <a:gd name="T3" fmla="*/ 0 h 153"/>
                  <a:gd name="T4" fmla="*/ 822 w 822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2" h="153">
                    <a:moveTo>
                      <a:pt x="0" y="153"/>
                    </a:moveTo>
                    <a:lnTo>
                      <a:pt x="0" y="0"/>
                    </a:lnTo>
                    <a:lnTo>
                      <a:pt x="82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77" name="Rectangle 76"/>
              <p:cNvSpPr>
                <a:spLocks noChangeArrowheads="1"/>
              </p:cNvSpPr>
              <p:nvPr/>
            </p:nvSpPr>
            <p:spPr bwMode="auto">
              <a:xfrm>
                <a:off x="2303734" y="2929024"/>
                <a:ext cx="2064668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86 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73852534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478" name="Freeform 77"/>
              <p:cNvSpPr>
                <a:spLocks/>
              </p:cNvSpPr>
              <p:nvPr/>
            </p:nvSpPr>
            <p:spPr bwMode="auto">
              <a:xfrm>
                <a:off x="1059963" y="2829095"/>
                <a:ext cx="1240379" cy="184207"/>
              </a:xfrm>
              <a:custGeom>
                <a:avLst/>
                <a:gdLst>
                  <a:gd name="T0" fmla="*/ 0 w 1097"/>
                  <a:gd name="T1" fmla="*/ 0 h 153"/>
                  <a:gd name="T2" fmla="*/ 0 w 1097"/>
                  <a:gd name="T3" fmla="*/ 153 h 153"/>
                  <a:gd name="T4" fmla="*/ 1097 w 1097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97" h="153">
                    <a:moveTo>
                      <a:pt x="0" y="0"/>
                    </a:moveTo>
                    <a:lnTo>
                      <a:pt x="0" y="153"/>
                    </a:lnTo>
                    <a:lnTo>
                      <a:pt x="1097" y="153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79" name="Freeform 78"/>
              <p:cNvSpPr>
                <a:spLocks/>
              </p:cNvSpPr>
              <p:nvPr/>
            </p:nvSpPr>
            <p:spPr bwMode="auto">
              <a:xfrm>
                <a:off x="794248" y="2824279"/>
                <a:ext cx="265715" cy="287748"/>
              </a:xfrm>
              <a:custGeom>
                <a:avLst/>
                <a:gdLst>
                  <a:gd name="T0" fmla="*/ 0 w 235"/>
                  <a:gd name="T1" fmla="*/ 239 h 239"/>
                  <a:gd name="T2" fmla="*/ 0 w 235"/>
                  <a:gd name="T3" fmla="*/ 0 h 239"/>
                  <a:gd name="T4" fmla="*/ 235 w 235"/>
                  <a:gd name="T5" fmla="*/ 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5" h="239">
                    <a:moveTo>
                      <a:pt x="0" y="239"/>
                    </a:moveTo>
                    <a:lnTo>
                      <a:pt x="0" y="0"/>
                    </a:lnTo>
                    <a:lnTo>
                      <a:pt x="235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0" name="Rectangle 79"/>
              <p:cNvSpPr>
                <a:spLocks noChangeArrowheads="1"/>
              </p:cNvSpPr>
              <p:nvPr/>
            </p:nvSpPr>
            <p:spPr bwMode="auto">
              <a:xfrm>
                <a:off x="3199249" y="3198712"/>
                <a:ext cx="97943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Asco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/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Iridoviridae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481" name="Freeform 80"/>
              <p:cNvSpPr>
                <a:spLocks/>
              </p:cNvSpPr>
              <p:nvPr/>
            </p:nvSpPr>
            <p:spPr bwMode="auto">
              <a:xfrm>
                <a:off x="1382213" y="3180652"/>
                <a:ext cx="1813645" cy="189022"/>
              </a:xfrm>
              <a:custGeom>
                <a:avLst/>
                <a:gdLst>
                  <a:gd name="T0" fmla="*/ 0 w 1604"/>
                  <a:gd name="T1" fmla="*/ 81 h 157"/>
                  <a:gd name="T2" fmla="*/ 0 w 1604"/>
                  <a:gd name="T3" fmla="*/ 76 h 157"/>
                  <a:gd name="T4" fmla="*/ 1604 w 1604"/>
                  <a:gd name="T5" fmla="*/ 0 h 157"/>
                  <a:gd name="T6" fmla="*/ 1604 w 1604"/>
                  <a:gd name="T7" fmla="*/ 157 h 157"/>
                  <a:gd name="T8" fmla="*/ 0 w 1604"/>
                  <a:gd name="T9" fmla="*/ 8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4" h="157">
                    <a:moveTo>
                      <a:pt x="0" y="81"/>
                    </a:moveTo>
                    <a:lnTo>
                      <a:pt x="0" y="76"/>
                    </a:lnTo>
                    <a:lnTo>
                      <a:pt x="1604" y="0"/>
                    </a:lnTo>
                    <a:lnTo>
                      <a:pt x="1604" y="157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2" name="Line 81"/>
              <p:cNvSpPr>
                <a:spLocks noChangeShapeType="1"/>
              </p:cNvSpPr>
              <p:nvPr/>
            </p:nvSpPr>
            <p:spPr bwMode="auto">
              <a:xfrm>
                <a:off x="992121" y="3274562"/>
                <a:ext cx="386700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3" name="Rectangle 82"/>
              <p:cNvSpPr>
                <a:spLocks noChangeArrowheads="1"/>
              </p:cNvSpPr>
              <p:nvPr/>
            </p:nvSpPr>
            <p:spPr bwMode="auto">
              <a:xfrm>
                <a:off x="2598847" y="3472012"/>
                <a:ext cx="118942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Marseillevirus family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484" name="Freeform 83"/>
              <p:cNvSpPr>
                <a:spLocks/>
              </p:cNvSpPr>
              <p:nvPr/>
            </p:nvSpPr>
            <p:spPr bwMode="auto">
              <a:xfrm>
                <a:off x="2338786" y="3526190"/>
                <a:ext cx="256669" cy="42139"/>
              </a:xfrm>
              <a:custGeom>
                <a:avLst/>
                <a:gdLst>
                  <a:gd name="T0" fmla="*/ 0 w 227"/>
                  <a:gd name="T1" fmla="*/ 20 h 35"/>
                  <a:gd name="T2" fmla="*/ 0 w 227"/>
                  <a:gd name="T3" fmla="*/ 16 h 35"/>
                  <a:gd name="T4" fmla="*/ 227 w 227"/>
                  <a:gd name="T5" fmla="*/ 0 h 35"/>
                  <a:gd name="T6" fmla="*/ 227 w 227"/>
                  <a:gd name="T7" fmla="*/ 35 h 35"/>
                  <a:gd name="T8" fmla="*/ 0 w 227"/>
                  <a:gd name="T9" fmla="*/ 2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7" h="35">
                    <a:moveTo>
                      <a:pt x="0" y="20"/>
                    </a:moveTo>
                    <a:lnTo>
                      <a:pt x="0" y="16"/>
                    </a:lnTo>
                    <a:lnTo>
                      <a:pt x="227" y="0"/>
                    </a:lnTo>
                    <a:lnTo>
                      <a:pt x="227" y="35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5" name="Line 84"/>
              <p:cNvSpPr>
                <a:spLocks noChangeShapeType="1"/>
              </p:cNvSpPr>
              <p:nvPr/>
            </p:nvSpPr>
            <p:spPr bwMode="auto">
              <a:xfrm>
                <a:off x="992121" y="3547862"/>
                <a:ext cx="1343273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6" name="Line 85"/>
              <p:cNvSpPr>
                <a:spLocks noChangeShapeType="1"/>
              </p:cNvSpPr>
              <p:nvPr/>
            </p:nvSpPr>
            <p:spPr bwMode="auto">
              <a:xfrm>
                <a:off x="988729" y="3274562"/>
                <a:ext cx="0" cy="131232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7" name="Line 86"/>
              <p:cNvSpPr>
                <a:spLocks noChangeShapeType="1"/>
              </p:cNvSpPr>
              <p:nvPr/>
            </p:nvSpPr>
            <p:spPr bwMode="auto">
              <a:xfrm>
                <a:off x="988729" y="3416630"/>
                <a:ext cx="0" cy="131232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8" name="Freeform 87"/>
              <p:cNvSpPr>
                <a:spLocks/>
              </p:cNvSpPr>
              <p:nvPr/>
            </p:nvSpPr>
            <p:spPr bwMode="auto">
              <a:xfrm>
                <a:off x="794248" y="3122862"/>
                <a:ext cx="194481" cy="288952"/>
              </a:xfrm>
              <a:custGeom>
                <a:avLst/>
                <a:gdLst>
                  <a:gd name="T0" fmla="*/ 0 w 172"/>
                  <a:gd name="T1" fmla="*/ 0 h 240"/>
                  <a:gd name="T2" fmla="*/ 0 w 172"/>
                  <a:gd name="T3" fmla="*/ 240 h 240"/>
                  <a:gd name="T4" fmla="*/ 172 w 172"/>
                  <a:gd name="T5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2" h="240">
                    <a:moveTo>
                      <a:pt x="0" y="0"/>
                    </a:moveTo>
                    <a:lnTo>
                      <a:pt x="0" y="240"/>
                    </a:lnTo>
                    <a:lnTo>
                      <a:pt x="172" y="24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89" name="Freeform 88"/>
              <p:cNvSpPr>
                <a:spLocks/>
              </p:cNvSpPr>
              <p:nvPr/>
            </p:nvSpPr>
            <p:spPr bwMode="auto">
              <a:xfrm>
                <a:off x="726406" y="3118046"/>
                <a:ext cx="67842" cy="416572"/>
              </a:xfrm>
              <a:custGeom>
                <a:avLst/>
                <a:gdLst>
                  <a:gd name="T0" fmla="*/ 0 w 60"/>
                  <a:gd name="T1" fmla="*/ 346 h 346"/>
                  <a:gd name="T2" fmla="*/ 0 w 60"/>
                  <a:gd name="T3" fmla="*/ 0 h 346"/>
                  <a:gd name="T4" fmla="*/ 60 w 60"/>
                  <a:gd name="T5" fmla="*/ 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346">
                    <a:moveTo>
                      <a:pt x="0" y="346"/>
                    </a:moveTo>
                    <a:lnTo>
                      <a:pt x="0" y="0"/>
                    </a:lnTo>
                    <a:lnTo>
                      <a:pt x="6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0" name="Rectangle 89"/>
              <p:cNvSpPr>
                <a:spLocks noChangeArrowheads="1"/>
              </p:cNvSpPr>
              <p:nvPr/>
            </p:nvSpPr>
            <p:spPr bwMode="auto">
              <a:xfrm>
                <a:off x="2035758" y="3744108"/>
                <a:ext cx="124232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extended Mimiviridae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491" name="Freeform 90"/>
              <p:cNvSpPr>
                <a:spLocks/>
              </p:cNvSpPr>
              <p:nvPr/>
            </p:nvSpPr>
            <p:spPr bwMode="auto">
              <a:xfrm>
                <a:off x="987598" y="3735680"/>
                <a:ext cx="1044768" cy="168555"/>
              </a:xfrm>
              <a:custGeom>
                <a:avLst/>
                <a:gdLst>
                  <a:gd name="T0" fmla="*/ 0 w 924"/>
                  <a:gd name="T1" fmla="*/ 72 h 140"/>
                  <a:gd name="T2" fmla="*/ 0 w 924"/>
                  <a:gd name="T3" fmla="*/ 68 h 140"/>
                  <a:gd name="T4" fmla="*/ 924 w 924"/>
                  <a:gd name="T5" fmla="*/ 0 h 140"/>
                  <a:gd name="T6" fmla="*/ 924 w 924"/>
                  <a:gd name="T7" fmla="*/ 140 h 140"/>
                  <a:gd name="T8" fmla="*/ 0 w 924"/>
                  <a:gd name="T9" fmla="*/ 7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4" h="140">
                    <a:moveTo>
                      <a:pt x="0" y="72"/>
                    </a:moveTo>
                    <a:lnTo>
                      <a:pt x="0" y="68"/>
                    </a:lnTo>
                    <a:lnTo>
                      <a:pt x="924" y="0"/>
                    </a:lnTo>
                    <a:lnTo>
                      <a:pt x="924" y="140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2" name="Line 91"/>
              <p:cNvSpPr>
                <a:spLocks noChangeShapeType="1"/>
              </p:cNvSpPr>
              <p:nvPr/>
            </p:nvSpPr>
            <p:spPr bwMode="auto">
              <a:xfrm>
                <a:off x="834953" y="3819958"/>
                <a:ext cx="149253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3" name="Rectangle 92"/>
              <p:cNvSpPr>
                <a:spLocks noChangeArrowheads="1"/>
              </p:cNvSpPr>
              <p:nvPr/>
            </p:nvSpPr>
            <p:spPr bwMode="auto">
              <a:xfrm>
                <a:off x="1757606" y="4027040"/>
                <a:ext cx="67326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494" name="Freeform 93"/>
              <p:cNvSpPr>
                <a:spLocks/>
              </p:cNvSpPr>
              <p:nvPr/>
            </p:nvSpPr>
            <p:spPr bwMode="auto">
              <a:xfrm>
                <a:off x="899403" y="3966841"/>
                <a:ext cx="854810" cy="272096"/>
              </a:xfrm>
              <a:custGeom>
                <a:avLst/>
                <a:gdLst>
                  <a:gd name="T0" fmla="*/ 0 w 756"/>
                  <a:gd name="T1" fmla="*/ 115 h 226"/>
                  <a:gd name="T2" fmla="*/ 0 w 756"/>
                  <a:gd name="T3" fmla="*/ 111 h 226"/>
                  <a:gd name="T4" fmla="*/ 756 w 756"/>
                  <a:gd name="T5" fmla="*/ 0 h 226"/>
                  <a:gd name="T6" fmla="*/ 756 w 756"/>
                  <a:gd name="T7" fmla="*/ 226 h 226"/>
                  <a:gd name="T8" fmla="*/ 0 w 756"/>
                  <a:gd name="T9" fmla="*/ 11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6" h="226">
                    <a:moveTo>
                      <a:pt x="0" y="115"/>
                    </a:moveTo>
                    <a:lnTo>
                      <a:pt x="0" y="111"/>
                    </a:lnTo>
                    <a:lnTo>
                      <a:pt x="756" y="0"/>
                    </a:lnTo>
                    <a:lnTo>
                      <a:pt x="756" y="226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5" name="Line 94"/>
              <p:cNvSpPr>
                <a:spLocks noChangeShapeType="1"/>
              </p:cNvSpPr>
              <p:nvPr/>
            </p:nvSpPr>
            <p:spPr bwMode="auto">
              <a:xfrm>
                <a:off x="834953" y="4102889"/>
                <a:ext cx="61058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6" name="Line 95"/>
              <p:cNvSpPr>
                <a:spLocks noChangeShapeType="1"/>
              </p:cNvSpPr>
              <p:nvPr/>
            </p:nvSpPr>
            <p:spPr bwMode="auto">
              <a:xfrm>
                <a:off x="831561" y="3819958"/>
                <a:ext cx="0" cy="136048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7" name="Line 96"/>
              <p:cNvSpPr>
                <a:spLocks noChangeShapeType="1"/>
              </p:cNvSpPr>
              <p:nvPr/>
            </p:nvSpPr>
            <p:spPr bwMode="auto">
              <a:xfrm>
                <a:off x="831561" y="3966841"/>
                <a:ext cx="0" cy="136048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8" name="Freeform 97"/>
              <p:cNvSpPr>
                <a:spLocks/>
              </p:cNvSpPr>
              <p:nvPr/>
            </p:nvSpPr>
            <p:spPr bwMode="auto">
              <a:xfrm>
                <a:off x="726406" y="3545454"/>
                <a:ext cx="105155" cy="416572"/>
              </a:xfrm>
              <a:custGeom>
                <a:avLst/>
                <a:gdLst>
                  <a:gd name="T0" fmla="*/ 0 w 93"/>
                  <a:gd name="T1" fmla="*/ 0 h 346"/>
                  <a:gd name="T2" fmla="*/ 0 w 93"/>
                  <a:gd name="T3" fmla="*/ 346 h 346"/>
                  <a:gd name="T4" fmla="*/ 93 w 93"/>
                  <a:gd name="T5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46">
                    <a:moveTo>
                      <a:pt x="0" y="0"/>
                    </a:moveTo>
                    <a:lnTo>
                      <a:pt x="0" y="346"/>
                    </a:lnTo>
                    <a:lnTo>
                      <a:pt x="93" y="34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499" name="Freeform 98"/>
              <p:cNvSpPr>
                <a:spLocks/>
              </p:cNvSpPr>
              <p:nvPr/>
            </p:nvSpPr>
            <p:spPr bwMode="auto">
              <a:xfrm>
                <a:off x="658564" y="3539434"/>
                <a:ext cx="67842" cy="532152"/>
              </a:xfrm>
              <a:custGeom>
                <a:avLst/>
                <a:gdLst>
                  <a:gd name="T0" fmla="*/ 0 w 60"/>
                  <a:gd name="T1" fmla="*/ 442 h 442"/>
                  <a:gd name="T2" fmla="*/ 0 w 60"/>
                  <a:gd name="T3" fmla="*/ 0 h 442"/>
                  <a:gd name="T4" fmla="*/ 60 w 60"/>
                  <a:gd name="T5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442">
                    <a:moveTo>
                      <a:pt x="0" y="442"/>
                    </a:moveTo>
                    <a:lnTo>
                      <a:pt x="0" y="0"/>
                    </a:lnTo>
                    <a:lnTo>
                      <a:pt x="6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0" name="Rectangle 99"/>
              <p:cNvSpPr>
                <a:spLocks noChangeArrowheads="1"/>
              </p:cNvSpPr>
              <p:nvPr/>
            </p:nvSpPr>
            <p:spPr bwMode="auto">
              <a:xfrm>
                <a:off x="2786544" y="4309971"/>
                <a:ext cx="67326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01" name="Freeform 100"/>
              <p:cNvSpPr>
                <a:spLocks/>
              </p:cNvSpPr>
              <p:nvPr/>
            </p:nvSpPr>
            <p:spPr bwMode="auto">
              <a:xfrm>
                <a:off x="1604961" y="4323215"/>
                <a:ext cx="1178191" cy="126416"/>
              </a:xfrm>
              <a:custGeom>
                <a:avLst/>
                <a:gdLst>
                  <a:gd name="T0" fmla="*/ 0 w 1042"/>
                  <a:gd name="T1" fmla="*/ 55 h 105"/>
                  <a:gd name="T2" fmla="*/ 0 w 1042"/>
                  <a:gd name="T3" fmla="*/ 50 h 105"/>
                  <a:gd name="T4" fmla="*/ 1042 w 1042"/>
                  <a:gd name="T5" fmla="*/ 0 h 105"/>
                  <a:gd name="T6" fmla="*/ 1042 w 1042"/>
                  <a:gd name="T7" fmla="*/ 105 h 105"/>
                  <a:gd name="T8" fmla="*/ 0 w 1042"/>
                  <a:gd name="T9" fmla="*/ 5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2" h="105">
                    <a:moveTo>
                      <a:pt x="0" y="55"/>
                    </a:moveTo>
                    <a:lnTo>
                      <a:pt x="0" y="50"/>
                    </a:lnTo>
                    <a:lnTo>
                      <a:pt x="1042" y="0"/>
                    </a:lnTo>
                    <a:lnTo>
                      <a:pt x="1042" y="105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2" name="Line 101"/>
              <p:cNvSpPr>
                <a:spLocks noChangeShapeType="1"/>
              </p:cNvSpPr>
              <p:nvPr/>
            </p:nvSpPr>
            <p:spPr bwMode="auto">
              <a:xfrm>
                <a:off x="744497" y="4385821"/>
                <a:ext cx="857071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3" name="Rectangle 102"/>
              <p:cNvSpPr>
                <a:spLocks noChangeArrowheads="1"/>
              </p:cNvSpPr>
              <p:nvPr/>
            </p:nvSpPr>
            <p:spPr bwMode="auto">
              <a:xfrm>
                <a:off x="2209886" y="4614574"/>
                <a:ext cx="673261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04" name="Freeform 103"/>
              <p:cNvSpPr>
                <a:spLocks/>
              </p:cNvSpPr>
              <p:nvPr/>
            </p:nvSpPr>
            <p:spPr bwMode="auto">
              <a:xfrm>
                <a:off x="1255574" y="4532705"/>
                <a:ext cx="950920" cy="314235"/>
              </a:xfrm>
              <a:custGeom>
                <a:avLst/>
                <a:gdLst>
                  <a:gd name="T0" fmla="*/ 0 w 841"/>
                  <a:gd name="T1" fmla="*/ 133 h 261"/>
                  <a:gd name="T2" fmla="*/ 0 w 841"/>
                  <a:gd name="T3" fmla="*/ 129 h 261"/>
                  <a:gd name="T4" fmla="*/ 841 w 841"/>
                  <a:gd name="T5" fmla="*/ 0 h 261"/>
                  <a:gd name="T6" fmla="*/ 841 w 841"/>
                  <a:gd name="T7" fmla="*/ 261 h 261"/>
                  <a:gd name="T8" fmla="*/ 0 w 841"/>
                  <a:gd name="T9" fmla="*/ 13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1" h="261">
                    <a:moveTo>
                      <a:pt x="0" y="133"/>
                    </a:moveTo>
                    <a:lnTo>
                      <a:pt x="0" y="129"/>
                    </a:lnTo>
                    <a:lnTo>
                      <a:pt x="841" y="0"/>
                    </a:lnTo>
                    <a:lnTo>
                      <a:pt x="841" y="261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5" name="Line 104"/>
              <p:cNvSpPr>
                <a:spLocks noChangeShapeType="1"/>
              </p:cNvSpPr>
              <p:nvPr/>
            </p:nvSpPr>
            <p:spPr bwMode="auto">
              <a:xfrm>
                <a:off x="817993" y="4690424"/>
                <a:ext cx="434189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6" name="Rectangle 105"/>
              <p:cNvSpPr>
                <a:spLocks noChangeArrowheads="1"/>
              </p:cNvSpPr>
              <p:nvPr/>
            </p:nvSpPr>
            <p:spPr bwMode="auto">
              <a:xfrm>
                <a:off x="2013144" y="4917973"/>
                <a:ext cx="50975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Archaea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07" name="Freeform 106"/>
              <p:cNvSpPr>
                <a:spLocks/>
              </p:cNvSpPr>
              <p:nvPr/>
            </p:nvSpPr>
            <p:spPr bwMode="auto">
              <a:xfrm>
                <a:off x="1140243" y="4889078"/>
                <a:ext cx="869509" cy="209490"/>
              </a:xfrm>
              <a:custGeom>
                <a:avLst/>
                <a:gdLst>
                  <a:gd name="T0" fmla="*/ 0 w 769"/>
                  <a:gd name="T1" fmla="*/ 90 h 174"/>
                  <a:gd name="T2" fmla="*/ 0 w 769"/>
                  <a:gd name="T3" fmla="*/ 85 h 174"/>
                  <a:gd name="T4" fmla="*/ 769 w 769"/>
                  <a:gd name="T5" fmla="*/ 0 h 174"/>
                  <a:gd name="T6" fmla="*/ 769 w 769"/>
                  <a:gd name="T7" fmla="*/ 174 h 174"/>
                  <a:gd name="T8" fmla="*/ 0 w 769"/>
                  <a:gd name="T9" fmla="*/ 9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9" h="174">
                    <a:moveTo>
                      <a:pt x="0" y="90"/>
                    </a:moveTo>
                    <a:lnTo>
                      <a:pt x="0" y="85"/>
                    </a:lnTo>
                    <a:lnTo>
                      <a:pt x="769" y="0"/>
                    </a:lnTo>
                    <a:lnTo>
                      <a:pt x="769" y="174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8" name="Line 107"/>
              <p:cNvSpPr>
                <a:spLocks noChangeShapeType="1"/>
              </p:cNvSpPr>
              <p:nvPr/>
            </p:nvSpPr>
            <p:spPr bwMode="auto">
              <a:xfrm>
                <a:off x="817993" y="4993823"/>
                <a:ext cx="318858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09" name="Line 108"/>
              <p:cNvSpPr>
                <a:spLocks noChangeShapeType="1"/>
              </p:cNvSpPr>
              <p:nvPr/>
            </p:nvSpPr>
            <p:spPr bwMode="auto">
              <a:xfrm>
                <a:off x="814601" y="4690424"/>
                <a:ext cx="0" cy="146884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10" name="Line 109"/>
              <p:cNvSpPr>
                <a:spLocks noChangeShapeType="1"/>
              </p:cNvSpPr>
              <p:nvPr/>
            </p:nvSpPr>
            <p:spPr bwMode="auto">
              <a:xfrm>
                <a:off x="814601" y="4846939"/>
                <a:ext cx="0" cy="146884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11" name="Freeform 110"/>
              <p:cNvSpPr>
                <a:spLocks/>
              </p:cNvSpPr>
              <p:nvPr/>
            </p:nvSpPr>
            <p:spPr bwMode="auto">
              <a:xfrm>
                <a:off x="741105" y="4619390"/>
                <a:ext cx="73496" cy="222733"/>
              </a:xfrm>
              <a:custGeom>
                <a:avLst/>
                <a:gdLst>
                  <a:gd name="T0" fmla="*/ 0 w 65"/>
                  <a:gd name="T1" fmla="*/ 0 h 185"/>
                  <a:gd name="T2" fmla="*/ 0 w 65"/>
                  <a:gd name="T3" fmla="*/ 185 h 185"/>
                  <a:gd name="T4" fmla="*/ 65 w 65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185">
                    <a:moveTo>
                      <a:pt x="0" y="0"/>
                    </a:moveTo>
                    <a:lnTo>
                      <a:pt x="0" y="185"/>
                    </a:lnTo>
                    <a:lnTo>
                      <a:pt x="65" y="185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12" name="Line 111"/>
              <p:cNvSpPr>
                <a:spLocks noChangeShapeType="1"/>
              </p:cNvSpPr>
              <p:nvPr/>
            </p:nvSpPr>
            <p:spPr bwMode="auto">
              <a:xfrm>
                <a:off x="741105" y="4385821"/>
                <a:ext cx="0" cy="22273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13" name="Freeform 112"/>
              <p:cNvSpPr>
                <a:spLocks/>
              </p:cNvSpPr>
              <p:nvPr/>
            </p:nvSpPr>
            <p:spPr bwMode="auto">
              <a:xfrm>
                <a:off x="658564" y="4082422"/>
                <a:ext cx="82541" cy="532152"/>
              </a:xfrm>
              <a:custGeom>
                <a:avLst/>
                <a:gdLst>
                  <a:gd name="T0" fmla="*/ 0 w 73"/>
                  <a:gd name="T1" fmla="*/ 0 h 442"/>
                  <a:gd name="T2" fmla="*/ 0 w 73"/>
                  <a:gd name="T3" fmla="*/ 442 h 442"/>
                  <a:gd name="T4" fmla="*/ 73 w 73"/>
                  <a:gd name="T5" fmla="*/ 44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442">
                    <a:moveTo>
                      <a:pt x="0" y="0"/>
                    </a:moveTo>
                    <a:lnTo>
                      <a:pt x="0" y="442"/>
                    </a:lnTo>
                    <a:lnTo>
                      <a:pt x="73" y="442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514" name="Rectangle 113"/>
              <p:cNvSpPr>
                <a:spLocks noChangeArrowheads="1"/>
              </p:cNvSpPr>
              <p:nvPr/>
            </p:nvSpPr>
            <p:spPr bwMode="auto">
              <a:xfrm>
                <a:off x="984206" y="5035962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15" name="Rectangle 114"/>
              <p:cNvSpPr>
                <a:spLocks noChangeArrowheads="1"/>
              </p:cNvSpPr>
              <p:nvPr/>
            </p:nvSpPr>
            <p:spPr bwMode="auto">
              <a:xfrm>
                <a:off x="1099537" y="452548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16" name="Rectangle 115"/>
              <p:cNvSpPr>
                <a:spLocks noChangeArrowheads="1"/>
              </p:cNvSpPr>
              <p:nvPr/>
            </p:nvSpPr>
            <p:spPr bwMode="auto">
              <a:xfrm>
                <a:off x="594494" y="4836637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17" name="Rectangle 116"/>
              <p:cNvSpPr>
                <a:spLocks noChangeArrowheads="1"/>
              </p:cNvSpPr>
              <p:nvPr/>
            </p:nvSpPr>
            <p:spPr bwMode="auto">
              <a:xfrm>
                <a:off x="1448924" y="422087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18" name="Rectangle 117"/>
              <p:cNvSpPr>
                <a:spLocks noChangeArrowheads="1"/>
              </p:cNvSpPr>
              <p:nvPr/>
            </p:nvSpPr>
            <p:spPr bwMode="auto">
              <a:xfrm>
                <a:off x="520999" y="46090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19" name="Rectangle 118"/>
              <p:cNvSpPr>
                <a:spLocks noChangeArrowheads="1"/>
              </p:cNvSpPr>
              <p:nvPr/>
            </p:nvSpPr>
            <p:spPr bwMode="auto">
              <a:xfrm>
                <a:off x="784072" y="414502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0" name="Rectangle 119"/>
              <p:cNvSpPr>
                <a:spLocks noChangeArrowheads="1"/>
              </p:cNvSpPr>
              <p:nvPr/>
            </p:nvSpPr>
            <p:spPr bwMode="auto">
              <a:xfrm>
                <a:off x="872267" y="365501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1" name="Rectangle 120"/>
              <p:cNvSpPr>
                <a:spLocks noChangeArrowheads="1"/>
              </p:cNvSpPr>
              <p:nvPr/>
            </p:nvSpPr>
            <p:spPr bwMode="auto">
              <a:xfrm>
                <a:off x="849580" y="388986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2" name="Rectangle 121"/>
              <p:cNvSpPr>
                <a:spLocks noChangeArrowheads="1"/>
              </p:cNvSpPr>
              <p:nvPr/>
            </p:nvSpPr>
            <p:spPr bwMode="auto">
              <a:xfrm>
                <a:off x="2144649" y="353285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3" name="Rectangle 122"/>
              <p:cNvSpPr>
                <a:spLocks noChangeArrowheads="1"/>
              </p:cNvSpPr>
              <p:nvPr/>
            </p:nvSpPr>
            <p:spPr bwMode="auto">
              <a:xfrm>
                <a:off x="1140451" y="313819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4" name="Rectangle 123"/>
              <p:cNvSpPr>
                <a:spLocks noChangeArrowheads="1"/>
              </p:cNvSpPr>
              <p:nvPr/>
            </p:nvSpPr>
            <p:spPr bwMode="auto">
              <a:xfrm>
                <a:off x="1022622" y="337337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5" name="Rectangle 124"/>
              <p:cNvSpPr>
                <a:spLocks noChangeArrowheads="1"/>
              </p:cNvSpPr>
              <p:nvPr/>
            </p:nvSpPr>
            <p:spPr bwMode="auto">
              <a:xfrm>
                <a:off x="1747637" y="24988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6" name="Rectangle 125"/>
              <p:cNvSpPr>
                <a:spLocks noChangeArrowheads="1"/>
              </p:cNvSpPr>
              <p:nvPr/>
            </p:nvSpPr>
            <p:spPr bwMode="auto">
              <a:xfrm>
                <a:off x="811281" y="269743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7527" name="Rectangle 126"/>
              <p:cNvSpPr>
                <a:spLocks noChangeArrowheads="1"/>
              </p:cNvSpPr>
              <p:nvPr/>
            </p:nvSpPr>
            <p:spPr bwMode="auto">
              <a:xfrm>
                <a:off x="555092" y="297215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3" name="Group 2"/>
              <p:cNvGrpSpPr/>
              <p:nvPr/>
            </p:nvGrpSpPr>
            <p:grpSpPr>
              <a:xfrm>
                <a:off x="664227" y="5319184"/>
                <a:ext cx="249885" cy="193838"/>
                <a:chOff x="978552" y="5452534"/>
                <a:chExt cx="249885" cy="193838"/>
              </a:xfrm>
            </p:grpSpPr>
            <p:sp>
              <p:nvSpPr>
                <p:cNvPr id="17528" name="Line 127"/>
                <p:cNvSpPr>
                  <a:spLocks noChangeShapeType="1"/>
                </p:cNvSpPr>
                <p:nvPr/>
              </p:nvSpPr>
              <p:spPr bwMode="auto">
                <a:xfrm>
                  <a:off x="978552" y="5494672"/>
                  <a:ext cx="249885" cy="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7529" name="Line 128"/>
                <p:cNvSpPr>
                  <a:spLocks noChangeShapeType="1"/>
                </p:cNvSpPr>
                <p:nvPr/>
              </p:nvSpPr>
              <p:spPr bwMode="auto">
                <a:xfrm>
                  <a:off x="978552" y="5452534"/>
                  <a:ext cx="0" cy="84278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7530" name="Line 129"/>
                <p:cNvSpPr>
                  <a:spLocks noChangeShapeType="1"/>
                </p:cNvSpPr>
                <p:nvPr/>
              </p:nvSpPr>
              <p:spPr bwMode="auto">
                <a:xfrm>
                  <a:off x="1228437" y="5452534"/>
                  <a:ext cx="0" cy="84278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7531" name="Rectangle 130"/>
                <p:cNvSpPr>
                  <a:spLocks noChangeArrowheads="1"/>
                </p:cNvSpPr>
                <p:nvPr/>
              </p:nvSpPr>
              <p:spPr bwMode="auto">
                <a:xfrm>
                  <a:off x="1052048" y="5541627"/>
                  <a:ext cx="114201" cy="1047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0.2</a:t>
                  </a:r>
                  <a:endPara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2036762" y="2457450"/>
                <a:ext cx="255428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516306301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2046288" y="2686050"/>
                <a:ext cx="254476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516302695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1803400" y="4450140"/>
              <a:ext cx="361361" cy="276999"/>
              <a:chOff x="453033" y="2750734"/>
              <a:chExt cx="466725" cy="357763"/>
            </a:xfrm>
          </p:grpSpPr>
          <p:sp>
            <p:nvSpPr>
              <p:cNvPr id="69" name="Diamond 68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A</a:t>
                </a:r>
                <a:endParaRPr lang="en-US" sz="1200" b="1" dirty="0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1708150" y="4980362"/>
              <a:ext cx="361361" cy="276999"/>
              <a:chOff x="453033" y="2750733"/>
              <a:chExt cx="466725" cy="357763"/>
            </a:xfrm>
          </p:grpSpPr>
          <p:sp>
            <p:nvSpPr>
              <p:cNvPr id="72" name="Diamond 71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B</a:t>
                </a:r>
                <a:endParaRPr lang="en-US" sz="1200" b="1" dirty="0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1485901" y="5393113"/>
              <a:ext cx="361361" cy="276999"/>
              <a:chOff x="453033" y="2750733"/>
              <a:chExt cx="466725" cy="357763"/>
            </a:xfrm>
          </p:grpSpPr>
          <p:sp>
            <p:nvSpPr>
              <p:cNvPr id="75" name="Diamond 74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</a:t>
                </a:r>
                <a:endParaRPr lang="en-US" sz="1200" b="1" dirty="0"/>
              </a:p>
            </p:txBody>
          </p:sp>
        </p:grpSp>
      </p:grpSp>
      <p:graphicFrame>
        <p:nvGraphicFramePr>
          <p:cNvPr id="81" name="Table 80"/>
          <p:cNvGraphicFramePr>
            <a:graphicFrameLocks noGrp="1"/>
          </p:cNvGraphicFramePr>
          <p:nvPr/>
        </p:nvGraphicFramePr>
        <p:xfrm>
          <a:off x="2768600" y="4317782"/>
          <a:ext cx="3155950" cy="15544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65200"/>
                <a:gridCol w="2190750"/>
              </a:tblGrid>
              <a:tr h="240242">
                <a:tc>
                  <a:txBody>
                    <a:bodyPr/>
                    <a:lstStyle/>
                    <a:p>
                      <a:r>
                        <a:rPr lang="en-US" sz="1100" b="0" dirty="0" smtClean="0"/>
                        <a:t>Constraint 1</a:t>
                      </a:r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1" dirty="0" smtClean="0"/>
                        <a:t>E. </a:t>
                      </a:r>
                      <a:r>
                        <a:rPr lang="en-US" sz="1100" b="0" i="1" dirty="0" err="1" smtClean="0"/>
                        <a:t>huxleyi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 </a:t>
                      </a:r>
                      <a:endParaRPr lang="en-US" sz="1100" b="0" i="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1" dirty="0" smtClean="0"/>
                        <a:t>E. </a:t>
                      </a:r>
                      <a:r>
                        <a:rPr lang="en-US" sz="1100" b="0" i="1" dirty="0" err="1" smtClean="0"/>
                        <a:t>huxleyi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1" dirty="0" smtClean="0"/>
                        <a:t>E. </a:t>
                      </a:r>
                      <a:r>
                        <a:rPr lang="en-US" sz="1100" b="0" i="1" dirty="0" err="1" smtClean="0"/>
                        <a:t>huxleyi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0" dirty="0" err="1" smtClean="0"/>
                        <a:t>Pandoraviruses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5</a:t>
                      </a:r>
                      <a:endParaRPr lang="en-US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 err="1" smtClean="0"/>
                        <a:t>Pandoraviruses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 smtClean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 err="1" smtClean="0"/>
                        <a:t>Pandoraviruses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 smtClean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82" name="Group 81"/>
          <p:cNvGrpSpPr/>
          <p:nvPr/>
        </p:nvGrpSpPr>
        <p:grpSpPr>
          <a:xfrm>
            <a:off x="5210176" y="4310222"/>
            <a:ext cx="361361" cy="781822"/>
            <a:chOff x="5210176" y="3808790"/>
            <a:chExt cx="361361" cy="781822"/>
          </a:xfrm>
        </p:grpSpPr>
        <p:grpSp>
          <p:nvGrpSpPr>
            <p:cNvPr id="83" name="Group 77"/>
            <p:cNvGrpSpPr/>
            <p:nvPr/>
          </p:nvGrpSpPr>
          <p:grpSpPr>
            <a:xfrm>
              <a:off x="5210176" y="3808790"/>
              <a:ext cx="361361" cy="276999"/>
              <a:chOff x="453033" y="2750734"/>
              <a:chExt cx="466725" cy="357763"/>
            </a:xfrm>
          </p:grpSpPr>
          <p:sp>
            <p:nvSpPr>
              <p:cNvPr id="90" name="Diamond 8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A</a:t>
                </a:r>
                <a:endParaRPr lang="en-US" sz="1200" b="1" dirty="0"/>
              </a:p>
            </p:txBody>
          </p:sp>
        </p:grpSp>
        <p:grpSp>
          <p:nvGrpSpPr>
            <p:cNvPr id="84" name="Group 80"/>
            <p:cNvGrpSpPr/>
            <p:nvPr/>
          </p:nvGrpSpPr>
          <p:grpSpPr>
            <a:xfrm>
              <a:off x="5210176" y="4059612"/>
              <a:ext cx="361361" cy="276999"/>
              <a:chOff x="453033" y="2750733"/>
              <a:chExt cx="466725" cy="357763"/>
            </a:xfrm>
          </p:grpSpPr>
          <p:sp>
            <p:nvSpPr>
              <p:cNvPr id="88" name="Diamond 87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B</a:t>
                </a:r>
                <a:endParaRPr lang="en-US" sz="1200" b="1" dirty="0"/>
              </a:p>
            </p:txBody>
          </p:sp>
        </p:grpSp>
        <p:grpSp>
          <p:nvGrpSpPr>
            <p:cNvPr id="85" name="Group 83"/>
            <p:cNvGrpSpPr/>
            <p:nvPr/>
          </p:nvGrpSpPr>
          <p:grpSpPr>
            <a:xfrm>
              <a:off x="5210176" y="4313613"/>
              <a:ext cx="361361" cy="276999"/>
              <a:chOff x="453033" y="2750733"/>
              <a:chExt cx="466725" cy="357763"/>
            </a:xfrm>
          </p:grpSpPr>
          <p:sp>
            <p:nvSpPr>
              <p:cNvPr id="86" name="Diamond 85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</a:t>
                </a:r>
                <a:endParaRPr lang="en-US" sz="1200" b="1" dirty="0"/>
              </a:p>
            </p:txBody>
          </p:sp>
        </p:grpSp>
      </p:grpSp>
      <p:grpSp>
        <p:nvGrpSpPr>
          <p:cNvPr id="92" name="Group 91"/>
          <p:cNvGrpSpPr/>
          <p:nvPr/>
        </p:nvGrpSpPr>
        <p:grpSpPr>
          <a:xfrm>
            <a:off x="5534026" y="5084922"/>
            <a:ext cx="361361" cy="781822"/>
            <a:chOff x="5210176" y="3808790"/>
            <a:chExt cx="361361" cy="781822"/>
          </a:xfrm>
        </p:grpSpPr>
        <p:grpSp>
          <p:nvGrpSpPr>
            <p:cNvPr id="93" name="Group 77"/>
            <p:cNvGrpSpPr/>
            <p:nvPr/>
          </p:nvGrpSpPr>
          <p:grpSpPr>
            <a:xfrm>
              <a:off x="5210176" y="3808790"/>
              <a:ext cx="361361" cy="276999"/>
              <a:chOff x="453033" y="2750734"/>
              <a:chExt cx="466725" cy="357763"/>
            </a:xfrm>
          </p:grpSpPr>
          <p:sp>
            <p:nvSpPr>
              <p:cNvPr id="100" name="Diamond 9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A</a:t>
                </a:r>
                <a:endParaRPr lang="en-US" sz="1200" b="1" dirty="0"/>
              </a:p>
            </p:txBody>
          </p:sp>
        </p:grpSp>
        <p:grpSp>
          <p:nvGrpSpPr>
            <p:cNvPr id="94" name="Group 80"/>
            <p:cNvGrpSpPr/>
            <p:nvPr/>
          </p:nvGrpSpPr>
          <p:grpSpPr>
            <a:xfrm>
              <a:off x="5210176" y="4059612"/>
              <a:ext cx="361361" cy="276999"/>
              <a:chOff x="453033" y="2750733"/>
              <a:chExt cx="466725" cy="357763"/>
            </a:xfrm>
          </p:grpSpPr>
          <p:sp>
            <p:nvSpPr>
              <p:cNvPr id="98" name="Diamond 97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B</a:t>
                </a:r>
                <a:endParaRPr lang="en-US" sz="1200" b="1" dirty="0"/>
              </a:p>
            </p:txBody>
          </p:sp>
        </p:grpSp>
        <p:grpSp>
          <p:nvGrpSpPr>
            <p:cNvPr id="95" name="Group 83"/>
            <p:cNvGrpSpPr/>
            <p:nvPr/>
          </p:nvGrpSpPr>
          <p:grpSpPr>
            <a:xfrm>
              <a:off x="5210176" y="4313613"/>
              <a:ext cx="361361" cy="276999"/>
              <a:chOff x="453033" y="2750733"/>
              <a:chExt cx="466725" cy="357763"/>
            </a:xfrm>
          </p:grpSpPr>
          <p:sp>
            <p:nvSpPr>
              <p:cNvPr id="96" name="Diamond 95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</a:t>
                </a:r>
                <a:endParaRPr lang="en-US" sz="1200" b="1" dirty="0"/>
              </a:p>
            </p:txBody>
          </p:sp>
        </p:grpSp>
      </p:grpSp>
      <p:sp>
        <p:nvSpPr>
          <p:cNvPr id="102" name="TextBox 101"/>
          <p:cNvSpPr txBox="1"/>
          <p:nvPr/>
        </p:nvSpPr>
        <p:spPr>
          <a:xfrm>
            <a:off x="2171700" y="6546850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Topology Testing results</a:t>
            </a:r>
            <a:endParaRPr lang="en-US" dirty="0"/>
          </a:p>
        </p:txBody>
      </p:sp>
      <p:graphicFrame>
        <p:nvGraphicFramePr>
          <p:cNvPr id="103" name="Table 102"/>
          <p:cNvGraphicFramePr>
            <a:graphicFrameLocks noGrp="1"/>
          </p:cNvGraphicFramePr>
          <p:nvPr/>
        </p:nvGraphicFramePr>
        <p:xfrm>
          <a:off x="2152650" y="7048500"/>
          <a:ext cx="2578099" cy="1524000"/>
        </p:xfrm>
        <a:graphic>
          <a:graphicData uri="http://schemas.openxmlformats.org/drawingml/2006/table">
            <a:tbl>
              <a:tblPr/>
              <a:tblGrid>
                <a:gridCol w="608850"/>
                <a:gridCol w="608850"/>
                <a:gridCol w="608850"/>
                <a:gridCol w="75154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Likelihood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freetree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0.40589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0.600694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-99216.992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0.083449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0.286021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-99229.48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0.005742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0.127331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-99240.399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0.002136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-99241.546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0.090179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0.287928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-99232.905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0.404957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0.665318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-99216.136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0.007644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0.150927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-99238.839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4977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206"/>
          <p:cNvSpPr txBox="1"/>
          <p:nvPr/>
        </p:nvSpPr>
        <p:spPr>
          <a:xfrm>
            <a:off x="374650" y="381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NCVOG0271_1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279650" y="370009"/>
            <a:ext cx="467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DNA-directed RNA polymerase subunit beta</a:t>
            </a:r>
            <a:endParaRPr lang="en-US" dirty="0"/>
          </a:p>
        </p:txBody>
      </p:sp>
      <p:grpSp>
        <p:nvGrpSpPr>
          <p:cNvPr id="140" name="Group 139"/>
          <p:cNvGrpSpPr/>
          <p:nvPr/>
        </p:nvGrpSpPr>
        <p:grpSpPr>
          <a:xfrm>
            <a:off x="708762" y="1474824"/>
            <a:ext cx="5355488" cy="3238540"/>
            <a:chOff x="1292962" y="3619500"/>
            <a:chExt cx="5355488" cy="3238540"/>
          </a:xfrm>
        </p:grpSpPr>
        <p:grpSp>
          <p:nvGrpSpPr>
            <p:cNvPr id="3" name="Group 2"/>
            <p:cNvGrpSpPr/>
            <p:nvPr/>
          </p:nvGrpSpPr>
          <p:grpSpPr>
            <a:xfrm>
              <a:off x="1292962" y="3619500"/>
              <a:ext cx="5355488" cy="3238540"/>
              <a:chOff x="1292962" y="3619500"/>
              <a:chExt cx="4212488" cy="3238540"/>
            </a:xfrm>
          </p:grpSpPr>
          <p:sp>
            <p:nvSpPr>
              <p:cNvPr id="18436" name="Freeform 7"/>
              <p:cNvSpPr>
                <a:spLocks/>
              </p:cNvSpPr>
              <p:nvPr/>
            </p:nvSpPr>
            <p:spPr bwMode="auto">
              <a:xfrm>
                <a:off x="2887587" y="3693881"/>
                <a:ext cx="27356" cy="122091"/>
              </a:xfrm>
              <a:custGeom>
                <a:avLst/>
                <a:gdLst>
                  <a:gd name="T0" fmla="*/ 0 w 24"/>
                  <a:gd name="T1" fmla="*/ 93 h 93"/>
                  <a:gd name="T2" fmla="*/ 0 w 24"/>
                  <a:gd name="T3" fmla="*/ 0 h 93"/>
                  <a:gd name="T4" fmla="*/ 24 w 24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93">
                    <a:moveTo>
                      <a:pt x="0" y="93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38" name="Freeform 9"/>
              <p:cNvSpPr>
                <a:spLocks/>
              </p:cNvSpPr>
              <p:nvPr/>
            </p:nvSpPr>
            <p:spPr bwMode="auto">
              <a:xfrm>
                <a:off x="2887587" y="3826474"/>
                <a:ext cx="19377" cy="122091"/>
              </a:xfrm>
              <a:custGeom>
                <a:avLst/>
                <a:gdLst>
                  <a:gd name="T0" fmla="*/ 0 w 17"/>
                  <a:gd name="T1" fmla="*/ 0 h 93"/>
                  <a:gd name="T2" fmla="*/ 0 w 17"/>
                  <a:gd name="T3" fmla="*/ 93 h 93"/>
                  <a:gd name="T4" fmla="*/ 17 w 17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93">
                    <a:moveTo>
                      <a:pt x="0" y="0"/>
                    </a:moveTo>
                    <a:lnTo>
                      <a:pt x="0" y="93"/>
                    </a:lnTo>
                    <a:lnTo>
                      <a:pt x="17" y="93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39" name="Freeform 10"/>
              <p:cNvSpPr>
                <a:spLocks/>
              </p:cNvSpPr>
              <p:nvPr/>
            </p:nvSpPr>
            <p:spPr bwMode="auto">
              <a:xfrm>
                <a:off x="1988253" y="3821223"/>
                <a:ext cx="899334" cy="186419"/>
              </a:xfrm>
              <a:custGeom>
                <a:avLst/>
                <a:gdLst>
                  <a:gd name="T0" fmla="*/ 0 w 789"/>
                  <a:gd name="T1" fmla="*/ 142 h 142"/>
                  <a:gd name="T2" fmla="*/ 0 w 789"/>
                  <a:gd name="T3" fmla="*/ 0 h 142"/>
                  <a:gd name="T4" fmla="*/ 789 w 789"/>
                  <a:gd name="T5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9" h="142">
                    <a:moveTo>
                      <a:pt x="0" y="142"/>
                    </a:moveTo>
                    <a:lnTo>
                      <a:pt x="0" y="0"/>
                    </a:lnTo>
                    <a:lnTo>
                      <a:pt x="789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0" name="Rectangle 11"/>
              <p:cNvSpPr>
                <a:spLocks noChangeArrowheads="1"/>
              </p:cNvSpPr>
              <p:nvPr/>
            </p:nvSpPr>
            <p:spPr bwMode="auto">
              <a:xfrm>
                <a:off x="2787281" y="4119231"/>
                <a:ext cx="162401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86 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73852908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441" name="Freeform 12"/>
              <p:cNvSpPr>
                <a:spLocks/>
              </p:cNvSpPr>
              <p:nvPr/>
            </p:nvSpPr>
            <p:spPr bwMode="auto">
              <a:xfrm>
                <a:off x="1988253" y="4018144"/>
                <a:ext cx="795608" cy="185106"/>
              </a:xfrm>
              <a:custGeom>
                <a:avLst/>
                <a:gdLst>
                  <a:gd name="T0" fmla="*/ 0 w 698"/>
                  <a:gd name="T1" fmla="*/ 0 h 141"/>
                  <a:gd name="T2" fmla="*/ 0 w 698"/>
                  <a:gd name="T3" fmla="*/ 141 h 141"/>
                  <a:gd name="T4" fmla="*/ 698 w 698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8" h="141">
                    <a:moveTo>
                      <a:pt x="0" y="0"/>
                    </a:moveTo>
                    <a:lnTo>
                      <a:pt x="0" y="141"/>
                    </a:lnTo>
                    <a:lnTo>
                      <a:pt x="698" y="14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2" name="Freeform 13"/>
              <p:cNvSpPr>
                <a:spLocks/>
              </p:cNvSpPr>
              <p:nvPr/>
            </p:nvSpPr>
            <p:spPr bwMode="auto">
              <a:xfrm>
                <a:off x="1714692" y="4012893"/>
                <a:ext cx="273562" cy="223178"/>
              </a:xfrm>
              <a:custGeom>
                <a:avLst/>
                <a:gdLst>
                  <a:gd name="T0" fmla="*/ 0 w 240"/>
                  <a:gd name="T1" fmla="*/ 170 h 170"/>
                  <a:gd name="T2" fmla="*/ 0 w 240"/>
                  <a:gd name="T3" fmla="*/ 0 h 170"/>
                  <a:gd name="T4" fmla="*/ 240 w 240"/>
                  <a:gd name="T5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0" h="170">
                    <a:moveTo>
                      <a:pt x="0" y="170"/>
                    </a:moveTo>
                    <a:lnTo>
                      <a:pt x="0" y="0"/>
                    </a:lnTo>
                    <a:lnTo>
                      <a:pt x="24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3" name="Rectangle 14"/>
              <p:cNvSpPr>
                <a:spLocks noChangeArrowheads="1"/>
              </p:cNvSpPr>
              <p:nvPr/>
            </p:nvSpPr>
            <p:spPr bwMode="auto">
              <a:xfrm>
                <a:off x="3609106" y="4371290"/>
                <a:ext cx="77039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Asco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/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Iridoviridae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8444" name="Freeform 15"/>
              <p:cNvSpPr>
                <a:spLocks/>
              </p:cNvSpPr>
              <p:nvPr/>
            </p:nvSpPr>
            <p:spPr bwMode="auto">
              <a:xfrm>
                <a:off x="2045245" y="4384418"/>
                <a:ext cx="1560441" cy="169352"/>
              </a:xfrm>
              <a:custGeom>
                <a:avLst/>
                <a:gdLst>
                  <a:gd name="T0" fmla="*/ 0 w 1369"/>
                  <a:gd name="T1" fmla="*/ 67 h 129"/>
                  <a:gd name="T2" fmla="*/ 0 w 1369"/>
                  <a:gd name="T3" fmla="*/ 63 h 129"/>
                  <a:gd name="T4" fmla="*/ 1369 w 1369"/>
                  <a:gd name="T5" fmla="*/ 0 h 129"/>
                  <a:gd name="T6" fmla="*/ 1369 w 1369"/>
                  <a:gd name="T7" fmla="*/ 129 h 129"/>
                  <a:gd name="T8" fmla="*/ 0 w 1369"/>
                  <a:gd name="T9" fmla="*/ 67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9" h="129">
                    <a:moveTo>
                      <a:pt x="0" y="67"/>
                    </a:moveTo>
                    <a:lnTo>
                      <a:pt x="0" y="63"/>
                    </a:lnTo>
                    <a:lnTo>
                      <a:pt x="1369" y="0"/>
                    </a:lnTo>
                    <a:lnTo>
                      <a:pt x="1369" y="129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5" name="Line 16"/>
              <p:cNvSpPr>
                <a:spLocks noChangeShapeType="1"/>
              </p:cNvSpPr>
              <p:nvPr/>
            </p:nvSpPr>
            <p:spPr bwMode="auto">
              <a:xfrm>
                <a:off x="1718111" y="4469751"/>
                <a:ext cx="32371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6" name="Line 17"/>
              <p:cNvSpPr>
                <a:spLocks noChangeShapeType="1"/>
              </p:cNvSpPr>
              <p:nvPr/>
            </p:nvSpPr>
            <p:spPr bwMode="auto">
              <a:xfrm>
                <a:off x="1714692" y="4246573"/>
                <a:ext cx="0" cy="223178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7" name="Freeform 18"/>
              <p:cNvSpPr>
                <a:spLocks/>
              </p:cNvSpPr>
              <p:nvPr/>
            </p:nvSpPr>
            <p:spPr bwMode="auto">
              <a:xfrm>
                <a:off x="1649721" y="4241322"/>
                <a:ext cx="64971" cy="315074"/>
              </a:xfrm>
              <a:custGeom>
                <a:avLst/>
                <a:gdLst>
                  <a:gd name="T0" fmla="*/ 0 w 57"/>
                  <a:gd name="T1" fmla="*/ 240 h 240"/>
                  <a:gd name="T2" fmla="*/ 0 w 57"/>
                  <a:gd name="T3" fmla="*/ 0 h 240"/>
                  <a:gd name="T4" fmla="*/ 57 w 57"/>
                  <a:gd name="T5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240">
                    <a:moveTo>
                      <a:pt x="0" y="240"/>
                    </a:moveTo>
                    <a:lnTo>
                      <a:pt x="0" y="0"/>
                    </a:lnTo>
                    <a:lnTo>
                      <a:pt x="57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48" name="Rectangle 19"/>
              <p:cNvSpPr>
                <a:spLocks noChangeArrowheads="1"/>
              </p:cNvSpPr>
              <p:nvPr/>
            </p:nvSpPr>
            <p:spPr bwMode="auto">
              <a:xfrm>
                <a:off x="2889867" y="4646980"/>
                <a:ext cx="97718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extended Mimiviridae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8449" name="Freeform 20"/>
              <p:cNvSpPr>
                <a:spLocks/>
              </p:cNvSpPr>
              <p:nvPr/>
            </p:nvSpPr>
            <p:spPr bwMode="auto">
              <a:xfrm>
                <a:off x="1850333" y="4628601"/>
                <a:ext cx="1036115" cy="233680"/>
              </a:xfrm>
              <a:custGeom>
                <a:avLst/>
                <a:gdLst>
                  <a:gd name="T0" fmla="*/ 0 w 909"/>
                  <a:gd name="T1" fmla="*/ 91 h 178"/>
                  <a:gd name="T2" fmla="*/ 0 w 909"/>
                  <a:gd name="T3" fmla="*/ 87 h 178"/>
                  <a:gd name="T4" fmla="*/ 909 w 909"/>
                  <a:gd name="T5" fmla="*/ 0 h 178"/>
                  <a:gd name="T6" fmla="*/ 909 w 909"/>
                  <a:gd name="T7" fmla="*/ 178 h 178"/>
                  <a:gd name="T8" fmla="*/ 0 w 909"/>
                  <a:gd name="T9" fmla="*/ 91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9" h="178">
                    <a:moveTo>
                      <a:pt x="0" y="91"/>
                    </a:moveTo>
                    <a:lnTo>
                      <a:pt x="0" y="87"/>
                    </a:lnTo>
                    <a:lnTo>
                      <a:pt x="909" y="0"/>
                    </a:lnTo>
                    <a:lnTo>
                      <a:pt x="909" y="178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0" name="Line 21"/>
              <p:cNvSpPr>
                <a:spLocks noChangeShapeType="1"/>
              </p:cNvSpPr>
              <p:nvPr/>
            </p:nvSpPr>
            <p:spPr bwMode="auto">
              <a:xfrm>
                <a:off x="1738628" y="4745441"/>
                <a:ext cx="108285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1" name="Rectangle 22"/>
              <p:cNvSpPr>
                <a:spLocks noChangeArrowheads="1"/>
              </p:cNvSpPr>
              <p:nvPr/>
            </p:nvSpPr>
            <p:spPr bwMode="auto">
              <a:xfrm>
                <a:off x="2583250" y="4923983"/>
                <a:ext cx="52957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8452" name="Freeform 23"/>
              <p:cNvSpPr>
                <a:spLocks/>
              </p:cNvSpPr>
              <p:nvPr/>
            </p:nvSpPr>
            <p:spPr bwMode="auto">
              <a:xfrm>
                <a:off x="1822977" y="4937111"/>
                <a:ext cx="756854" cy="169352"/>
              </a:xfrm>
              <a:custGeom>
                <a:avLst/>
                <a:gdLst>
                  <a:gd name="T0" fmla="*/ 0 w 664"/>
                  <a:gd name="T1" fmla="*/ 66 h 129"/>
                  <a:gd name="T2" fmla="*/ 0 w 664"/>
                  <a:gd name="T3" fmla="*/ 62 h 129"/>
                  <a:gd name="T4" fmla="*/ 664 w 664"/>
                  <a:gd name="T5" fmla="*/ 0 h 129"/>
                  <a:gd name="T6" fmla="*/ 664 w 664"/>
                  <a:gd name="T7" fmla="*/ 129 h 129"/>
                  <a:gd name="T8" fmla="*/ 0 w 664"/>
                  <a:gd name="T9" fmla="*/ 6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4" h="129">
                    <a:moveTo>
                      <a:pt x="0" y="66"/>
                    </a:moveTo>
                    <a:lnTo>
                      <a:pt x="0" y="62"/>
                    </a:lnTo>
                    <a:lnTo>
                      <a:pt x="664" y="0"/>
                    </a:lnTo>
                    <a:lnTo>
                      <a:pt x="664" y="129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3" name="Line 24"/>
              <p:cNvSpPr>
                <a:spLocks noChangeShapeType="1"/>
              </p:cNvSpPr>
              <p:nvPr/>
            </p:nvSpPr>
            <p:spPr bwMode="auto">
              <a:xfrm>
                <a:off x="1738628" y="5021131"/>
                <a:ext cx="80929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4" name="Line 25"/>
              <p:cNvSpPr>
                <a:spLocks noChangeShapeType="1"/>
              </p:cNvSpPr>
              <p:nvPr/>
            </p:nvSpPr>
            <p:spPr bwMode="auto">
              <a:xfrm>
                <a:off x="1735209" y="4745441"/>
                <a:ext cx="0" cy="132594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5" name="Line 26"/>
              <p:cNvSpPr>
                <a:spLocks noChangeShapeType="1"/>
              </p:cNvSpPr>
              <p:nvPr/>
            </p:nvSpPr>
            <p:spPr bwMode="auto">
              <a:xfrm>
                <a:off x="1735209" y="4888537"/>
                <a:ext cx="0" cy="132594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6" name="Freeform 27"/>
              <p:cNvSpPr>
                <a:spLocks/>
              </p:cNvSpPr>
              <p:nvPr/>
            </p:nvSpPr>
            <p:spPr bwMode="auto">
              <a:xfrm>
                <a:off x="1649721" y="4566899"/>
                <a:ext cx="85488" cy="316387"/>
              </a:xfrm>
              <a:custGeom>
                <a:avLst/>
                <a:gdLst>
                  <a:gd name="T0" fmla="*/ 0 w 75"/>
                  <a:gd name="T1" fmla="*/ 0 h 241"/>
                  <a:gd name="T2" fmla="*/ 0 w 75"/>
                  <a:gd name="T3" fmla="*/ 241 h 241"/>
                  <a:gd name="T4" fmla="*/ 75 w 75"/>
                  <a:gd name="T5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241">
                    <a:moveTo>
                      <a:pt x="0" y="0"/>
                    </a:moveTo>
                    <a:lnTo>
                      <a:pt x="0" y="241"/>
                    </a:lnTo>
                    <a:lnTo>
                      <a:pt x="75" y="24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7" name="Freeform 28"/>
              <p:cNvSpPr>
                <a:spLocks/>
              </p:cNvSpPr>
              <p:nvPr/>
            </p:nvSpPr>
            <p:spPr bwMode="auto">
              <a:xfrm>
                <a:off x="1536877" y="4561647"/>
                <a:ext cx="112844" cy="361022"/>
              </a:xfrm>
              <a:custGeom>
                <a:avLst/>
                <a:gdLst>
                  <a:gd name="T0" fmla="*/ 0 w 99"/>
                  <a:gd name="T1" fmla="*/ 275 h 275"/>
                  <a:gd name="T2" fmla="*/ 0 w 99"/>
                  <a:gd name="T3" fmla="*/ 0 h 275"/>
                  <a:gd name="T4" fmla="*/ 99 w 99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275">
                    <a:moveTo>
                      <a:pt x="0" y="275"/>
                    </a:moveTo>
                    <a:lnTo>
                      <a:pt x="0" y="0"/>
                    </a:lnTo>
                    <a:lnTo>
                      <a:pt x="99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58" name="Rectangle 29"/>
              <p:cNvSpPr>
                <a:spLocks noChangeArrowheads="1"/>
              </p:cNvSpPr>
              <p:nvPr/>
            </p:nvSpPr>
            <p:spPr bwMode="auto">
              <a:xfrm>
                <a:off x="2966236" y="5199673"/>
                <a:ext cx="935573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</a:t>
                </a:r>
                <a:r>
                  <a:rPr kumimoji="0" lang="en-US" altLang="en-US" sz="10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Marseillevirus</a:t>
                </a: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family</a:t>
                </a:r>
                <a:endPara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8459" name="Freeform 30"/>
              <p:cNvSpPr>
                <a:spLocks/>
              </p:cNvSpPr>
              <p:nvPr/>
            </p:nvSpPr>
            <p:spPr bwMode="auto">
              <a:xfrm>
                <a:off x="2725730" y="5277128"/>
                <a:ext cx="237087" cy="42010"/>
              </a:xfrm>
              <a:custGeom>
                <a:avLst/>
                <a:gdLst>
                  <a:gd name="T0" fmla="*/ 0 w 208"/>
                  <a:gd name="T1" fmla="*/ 18 h 32"/>
                  <a:gd name="T2" fmla="*/ 0 w 208"/>
                  <a:gd name="T3" fmla="*/ 14 h 32"/>
                  <a:gd name="T4" fmla="*/ 208 w 208"/>
                  <a:gd name="T5" fmla="*/ 0 h 32"/>
                  <a:gd name="T6" fmla="*/ 208 w 208"/>
                  <a:gd name="T7" fmla="*/ 32 h 32"/>
                  <a:gd name="T8" fmla="*/ 0 w 208"/>
                  <a:gd name="T9" fmla="*/ 1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" h="32">
                    <a:moveTo>
                      <a:pt x="0" y="18"/>
                    </a:moveTo>
                    <a:lnTo>
                      <a:pt x="0" y="14"/>
                    </a:lnTo>
                    <a:lnTo>
                      <a:pt x="208" y="0"/>
                    </a:lnTo>
                    <a:lnTo>
                      <a:pt x="208" y="32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60" name="Line 31"/>
              <p:cNvSpPr>
                <a:spLocks noChangeShapeType="1"/>
              </p:cNvSpPr>
              <p:nvPr/>
            </p:nvSpPr>
            <p:spPr bwMode="auto">
              <a:xfrm>
                <a:off x="1540296" y="5298133"/>
                <a:ext cx="1182014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61" name="Line 32"/>
              <p:cNvSpPr>
                <a:spLocks noChangeShapeType="1"/>
              </p:cNvSpPr>
              <p:nvPr/>
            </p:nvSpPr>
            <p:spPr bwMode="auto">
              <a:xfrm>
                <a:off x="1536877" y="4934485"/>
                <a:ext cx="0" cy="363648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62" name="Freeform 33"/>
              <p:cNvSpPr>
                <a:spLocks/>
              </p:cNvSpPr>
              <p:nvPr/>
            </p:nvSpPr>
            <p:spPr bwMode="auto">
              <a:xfrm>
                <a:off x="1484444" y="4929234"/>
                <a:ext cx="52433" cy="533000"/>
              </a:xfrm>
              <a:custGeom>
                <a:avLst/>
                <a:gdLst>
                  <a:gd name="T0" fmla="*/ 0 w 46"/>
                  <a:gd name="T1" fmla="*/ 406 h 406"/>
                  <a:gd name="T2" fmla="*/ 0 w 46"/>
                  <a:gd name="T3" fmla="*/ 0 h 406"/>
                  <a:gd name="T4" fmla="*/ 46 w 46"/>
                  <a:gd name="T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06">
                    <a:moveTo>
                      <a:pt x="0" y="406"/>
                    </a:moveTo>
                    <a:lnTo>
                      <a:pt x="0" y="0"/>
                    </a:lnTo>
                    <a:lnTo>
                      <a:pt x="46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463" name="Rectangle 34"/>
              <p:cNvSpPr>
                <a:spLocks noChangeArrowheads="1"/>
              </p:cNvSpPr>
              <p:nvPr/>
            </p:nvSpPr>
            <p:spPr bwMode="auto">
              <a:xfrm>
                <a:off x="3806298" y="5518685"/>
                <a:ext cx="52957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6" name="Freeform 35"/>
              <p:cNvSpPr>
                <a:spLocks/>
              </p:cNvSpPr>
              <p:nvPr/>
            </p:nvSpPr>
            <p:spPr bwMode="auto">
              <a:xfrm>
                <a:off x="2612886" y="5446481"/>
                <a:ext cx="1189993" cy="340018"/>
              </a:xfrm>
              <a:custGeom>
                <a:avLst/>
                <a:gdLst>
                  <a:gd name="T0" fmla="*/ 0 w 1044"/>
                  <a:gd name="T1" fmla="*/ 131 h 259"/>
                  <a:gd name="T2" fmla="*/ 0 w 1044"/>
                  <a:gd name="T3" fmla="*/ 127 h 259"/>
                  <a:gd name="T4" fmla="*/ 1044 w 1044"/>
                  <a:gd name="T5" fmla="*/ 0 h 259"/>
                  <a:gd name="T6" fmla="*/ 1044 w 1044"/>
                  <a:gd name="T7" fmla="*/ 259 h 259"/>
                  <a:gd name="T8" fmla="*/ 0 w 1044"/>
                  <a:gd name="T9" fmla="*/ 13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4" h="259">
                    <a:moveTo>
                      <a:pt x="0" y="131"/>
                    </a:moveTo>
                    <a:lnTo>
                      <a:pt x="0" y="127"/>
                    </a:lnTo>
                    <a:lnTo>
                      <a:pt x="1044" y="0"/>
                    </a:lnTo>
                    <a:lnTo>
                      <a:pt x="1044" y="259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7" name="Line 36"/>
              <p:cNvSpPr>
                <a:spLocks noChangeShapeType="1"/>
              </p:cNvSpPr>
              <p:nvPr/>
            </p:nvSpPr>
            <p:spPr bwMode="auto">
              <a:xfrm>
                <a:off x="1642882" y="5615833"/>
                <a:ext cx="966584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98" name="Rectangle 37"/>
              <p:cNvSpPr>
                <a:spLocks noChangeArrowheads="1"/>
              </p:cNvSpPr>
              <p:nvPr/>
            </p:nvSpPr>
            <p:spPr bwMode="auto">
              <a:xfrm>
                <a:off x="2785002" y="5848200"/>
                <a:ext cx="52957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Eukaryotes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9" name="Freeform 38"/>
              <p:cNvSpPr>
                <a:spLocks/>
              </p:cNvSpPr>
              <p:nvPr/>
            </p:nvSpPr>
            <p:spPr bwMode="auto">
              <a:xfrm>
                <a:off x="2121615" y="5807503"/>
                <a:ext cx="659967" cy="275690"/>
              </a:xfrm>
              <a:custGeom>
                <a:avLst/>
                <a:gdLst>
                  <a:gd name="T0" fmla="*/ 0 w 579"/>
                  <a:gd name="T1" fmla="*/ 107 h 210"/>
                  <a:gd name="T2" fmla="*/ 0 w 579"/>
                  <a:gd name="T3" fmla="*/ 103 h 210"/>
                  <a:gd name="T4" fmla="*/ 579 w 579"/>
                  <a:gd name="T5" fmla="*/ 0 h 210"/>
                  <a:gd name="T6" fmla="*/ 579 w 579"/>
                  <a:gd name="T7" fmla="*/ 210 h 210"/>
                  <a:gd name="T8" fmla="*/ 0 w 579"/>
                  <a:gd name="T9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9" h="210">
                    <a:moveTo>
                      <a:pt x="0" y="107"/>
                    </a:moveTo>
                    <a:lnTo>
                      <a:pt x="0" y="103"/>
                    </a:lnTo>
                    <a:lnTo>
                      <a:pt x="579" y="0"/>
                    </a:lnTo>
                    <a:lnTo>
                      <a:pt x="579" y="21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0" name="Line 39"/>
              <p:cNvSpPr>
                <a:spLocks noChangeShapeType="1"/>
              </p:cNvSpPr>
              <p:nvPr/>
            </p:nvSpPr>
            <p:spPr bwMode="auto">
              <a:xfrm>
                <a:off x="1642882" y="5945348"/>
                <a:ext cx="475313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1639462" y="5615833"/>
                <a:ext cx="0" cy="160163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3" name="Line 41"/>
              <p:cNvSpPr>
                <a:spLocks noChangeShapeType="1"/>
              </p:cNvSpPr>
              <p:nvPr/>
            </p:nvSpPr>
            <p:spPr bwMode="auto">
              <a:xfrm>
                <a:off x="1639462" y="5786498"/>
                <a:ext cx="0" cy="15885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4" name="Freeform 42"/>
              <p:cNvSpPr>
                <a:spLocks/>
              </p:cNvSpPr>
              <p:nvPr/>
            </p:nvSpPr>
            <p:spPr bwMode="auto">
              <a:xfrm>
                <a:off x="1542576" y="5781247"/>
                <a:ext cx="96886" cy="220552"/>
              </a:xfrm>
              <a:custGeom>
                <a:avLst/>
                <a:gdLst>
                  <a:gd name="T0" fmla="*/ 0 w 85"/>
                  <a:gd name="T1" fmla="*/ 168 h 168"/>
                  <a:gd name="T2" fmla="*/ 0 w 85"/>
                  <a:gd name="T3" fmla="*/ 0 h 168"/>
                  <a:gd name="T4" fmla="*/ 85 w 85"/>
                  <a:gd name="T5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168">
                    <a:moveTo>
                      <a:pt x="0" y="168"/>
                    </a:moveTo>
                    <a:lnTo>
                      <a:pt x="0" y="0"/>
                    </a:lnTo>
                    <a:lnTo>
                      <a:pt x="85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5" name="Rectangle 43"/>
              <p:cNvSpPr>
                <a:spLocks noChangeArrowheads="1"/>
              </p:cNvSpPr>
              <p:nvPr/>
            </p:nvSpPr>
            <p:spPr bwMode="auto">
              <a:xfrm>
                <a:off x="2637962" y="6134393"/>
                <a:ext cx="400960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Archaea</a:t>
                </a:r>
                <a:endPara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6" name="Freeform 44"/>
              <p:cNvSpPr>
                <a:spLocks/>
              </p:cNvSpPr>
              <p:nvPr/>
            </p:nvSpPr>
            <p:spPr bwMode="auto">
              <a:xfrm>
                <a:off x="1779663" y="6137018"/>
                <a:ext cx="854880" cy="190357"/>
              </a:xfrm>
              <a:custGeom>
                <a:avLst/>
                <a:gdLst>
                  <a:gd name="T0" fmla="*/ 0 w 750"/>
                  <a:gd name="T1" fmla="*/ 75 h 145"/>
                  <a:gd name="T2" fmla="*/ 0 w 750"/>
                  <a:gd name="T3" fmla="*/ 71 h 145"/>
                  <a:gd name="T4" fmla="*/ 750 w 750"/>
                  <a:gd name="T5" fmla="*/ 0 h 145"/>
                  <a:gd name="T6" fmla="*/ 750 w 750"/>
                  <a:gd name="T7" fmla="*/ 145 h 145"/>
                  <a:gd name="T8" fmla="*/ 0 w 750"/>
                  <a:gd name="T9" fmla="*/ 7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0" h="145">
                    <a:moveTo>
                      <a:pt x="0" y="75"/>
                    </a:moveTo>
                    <a:lnTo>
                      <a:pt x="0" y="71"/>
                    </a:lnTo>
                    <a:lnTo>
                      <a:pt x="750" y="0"/>
                    </a:lnTo>
                    <a:lnTo>
                      <a:pt x="750" y="145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7" name="Line 45"/>
              <p:cNvSpPr>
                <a:spLocks noChangeShapeType="1"/>
              </p:cNvSpPr>
              <p:nvPr/>
            </p:nvSpPr>
            <p:spPr bwMode="auto">
              <a:xfrm>
                <a:off x="1545996" y="6232853"/>
                <a:ext cx="230248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8" name="Line 46"/>
              <p:cNvSpPr>
                <a:spLocks noChangeShapeType="1"/>
              </p:cNvSpPr>
              <p:nvPr/>
            </p:nvSpPr>
            <p:spPr bwMode="auto">
              <a:xfrm>
                <a:off x="1542576" y="6012301"/>
                <a:ext cx="0" cy="220552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484444" y="5472737"/>
                <a:ext cx="58132" cy="534313"/>
              </a:xfrm>
              <a:custGeom>
                <a:avLst/>
                <a:gdLst>
                  <a:gd name="T0" fmla="*/ 0 w 51"/>
                  <a:gd name="T1" fmla="*/ 0 h 407"/>
                  <a:gd name="T2" fmla="*/ 0 w 51"/>
                  <a:gd name="T3" fmla="*/ 407 h 407"/>
                  <a:gd name="T4" fmla="*/ 51 w 51"/>
                  <a:gd name="T5" fmla="*/ 407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407">
                    <a:moveTo>
                      <a:pt x="0" y="0"/>
                    </a:moveTo>
                    <a:lnTo>
                      <a:pt x="0" y="407"/>
                    </a:lnTo>
                    <a:lnTo>
                      <a:pt x="51" y="407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10" name="Rectangle 48"/>
              <p:cNvSpPr>
                <a:spLocks noChangeArrowheads="1"/>
              </p:cNvSpPr>
              <p:nvPr/>
            </p:nvSpPr>
            <p:spPr bwMode="auto">
              <a:xfrm>
                <a:off x="1622365" y="6253858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1" name="Rectangle 49"/>
              <p:cNvSpPr>
                <a:spLocks noChangeArrowheads="1"/>
              </p:cNvSpPr>
              <p:nvPr/>
            </p:nvSpPr>
            <p:spPr bwMode="auto">
              <a:xfrm>
                <a:off x="1706713" y="5043448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2" name="Rectangle 50"/>
              <p:cNvSpPr>
                <a:spLocks noChangeArrowheads="1"/>
              </p:cNvSpPr>
              <p:nvPr/>
            </p:nvSpPr>
            <p:spPr bwMode="auto">
              <a:xfrm>
                <a:off x="1734069" y="4586284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3" name="Rectangle 51"/>
              <p:cNvSpPr>
                <a:spLocks noChangeArrowheads="1"/>
              </p:cNvSpPr>
              <p:nvPr/>
            </p:nvSpPr>
            <p:spPr bwMode="auto">
              <a:xfrm>
                <a:off x="1742770" y="4810353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4" name="Rectangle 52"/>
              <p:cNvSpPr>
                <a:spLocks noChangeArrowheads="1"/>
              </p:cNvSpPr>
              <p:nvPr/>
            </p:nvSpPr>
            <p:spPr bwMode="auto">
              <a:xfrm>
                <a:off x="1926048" y="4328831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5" name="Rectangle 53"/>
              <p:cNvSpPr>
                <a:spLocks noChangeArrowheads="1"/>
              </p:cNvSpPr>
              <p:nvPr/>
            </p:nvSpPr>
            <p:spPr bwMode="auto">
              <a:xfrm>
                <a:off x="2596939" y="3681116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6" name="Rectangle 54"/>
              <p:cNvSpPr>
                <a:spLocks noChangeArrowheads="1"/>
              </p:cNvSpPr>
              <p:nvPr/>
            </p:nvSpPr>
            <p:spPr bwMode="auto">
              <a:xfrm>
                <a:off x="1738640" y="3871474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7" name="Rectangle 55"/>
              <p:cNvSpPr>
                <a:spLocks noChangeArrowheads="1"/>
              </p:cNvSpPr>
              <p:nvPr/>
            </p:nvSpPr>
            <p:spPr bwMode="auto">
              <a:xfrm>
                <a:off x="1465078" y="4099902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8" name="Rectangle 56"/>
              <p:cNvSpPr>
                <a:spLocks noChangeArrowheads="1"/>
              </p:cNvSpPr>
              <p:nvPr/>
            </p:nvSpPr>
            <p:spPr bwMode="auto">
              <a:xfrm>
                <a:off x="1400107" y="4421541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19" name="Rectangle 57"/>
              <p:cNvSpPr>
                <a:spLocks noChangeArrowheads="1"/>
              </p:cNvSpPr>
              <p:nvPr/>
            </p:nvSpPr>
            <p:spPr bwMode="auto">
              <a:xfrm>
                <a:off x="2568432" y="5319138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20" name="Rectangle 58"/>
              <p:cNvSpPr>
                <a:spLocks noChangeArrowheads="1"/>
              </p:cNvSpPr>
              <p:nvPr/>
            </p:nvSpPr>
            <p:spPr bwMode="auto">
              <a:xfrm>
                <a:off x="1292962" y="6028055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21" name="Rectangle 59"/>
              <p:cNvSpPr>
                <a:spLocks noChangeArrowheads="1"/>
              </p:cNvSpPr>
              <p:nvPr/>
            </p:nvSpPr>
            <p:spPr bwMode="auto">
              <a:xfrm>
                <a:off x="2417488" y="5466201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22" name="Rectangle 60"/>
              <p:cNvSpPr>
                <a:spLocks noChangeArrowheads="1"/>
              </p:cNvSpPr>
              <p:nvPr/>
            </p:nvSpPr>
            <p:spPr bwMode="auto">
              <a:xfrm>
                <a:off x="1666074" y="5717340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23" name="Rectangle 61"/>
              <p:cNvSpPr>
                <a:spLocks noChangeArrowheads="1"/>
              </p:cNvSpPr>
              <p:nvPr/>
            </p:nvSpPr>
            <p:spPr bwMode="auto">
              <a:xfrm>
                <a:off x="1964317" y="5967666"/>
                <a:ext cx="17652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2" name="Group 1"/>
              <p:cNvGrpSpPr/>
              <p:nvPr/>
            </p:nvGrpSpPr>
            <p:grpSpPr>
              <a:xfrm>
                <a:off x="1486667" y="6649963"/>
                <a:ext cx="247346" cy="208077"/>
                <a:chOff x="1781942" y="6697588"/>
                <a:chExt cx="247346" cy="208077"/>
              </a:xfrm>
            </p:grpSpPr>
            <p:sp>
              <p:nvSpPr>
                <p:cNvPr id="124" name="Line 62"/>
                <p:cNvSpPr>
                  <a:spLocks noChangeShapeType="1"/>
                </p:cNvSpPr>
                <p:nvPr/>
              </p:nvSpPr>
              <p:spPr bwMode="auto">
                <a:xfrm>
                  <a:off x="1781942" y="6739597"/>
                  <a:ext cx="247345" cy="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25" name="Line 63"/>
                <p:cNvSpPr>
                  <a:spLocks noChangeShapeType="1"/>
                </p:cNvSpPr>
                <p:nvPr/>
              </p:nvSpPr>
              <p:spPr bwMode="auto">
                <a:xfrm>
                  <a:off x="1781942" y="6697588"/>
                  <a:ext cx="0" cy="8402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26" name="Line 64"/>
                <p:cNvSpPr>
                  <a:spLocks noChangeShapeType="1"/>
                </p:cNvSpPr>
                <p:nvPr/>
              </p:nvSpPr>
              <p:spPr bwMode="auto">
                <a:xfrm>
                  <a:off x="2029288" y="6697588"/>
                  <a:ext cx="0" cy="84020"/>
                </a:xfrm>
                <a:prstGeom prst="line">
                  <a:avLst/>
                </a:prstGeom>
                <a:noFill/>
                <a:ln w="9525" cap="sq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127" name="Rectangle 65"/>
                <p:cNvSpPr>
                  <a:spLocks noChangeArrowheads="1"/>
                </p:cNvSpPr>
                <p:nvPr/>
              </p:nvSpPr>
              <p:spPr bwMode="auto">
                <a:xfrm>
                  <a:off x="1825177" y="6767166"/>
                  <a:ext cx="126088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0.2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159" name="Rectangle 6"/>
              <p:cNvSpPr>
                <a:spLocks noChangeArrowheads="1"/>
              </p:cNvSpPr>
              <p:nvPr/>
            </p:nvSpPr>
            <p:spPr bwMode="auto">
              <a:xfrm>
                <a:off x="2951162" y="3619500"/>
                <a:ext cx="2554288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salinus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531037321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  <p:sp>
            <p:nvSpPr>
              <p:cNvPr id="160" name="Rectangle 8"/>
              <p:cNvSpPr>
                <a:spLocks noChangeArrowheads="1"/>
              </p:cNvSpPr>
              <p:nvPr/>
            </p:nvSpPr>
            <p:spPr bwMode="auto">
              <a:xfrm>
                <a:off x="2960688" y="3848100"/>
                <a:ext cx="254476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1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Pandoravirus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1000" b="1" i="1" dirty="0" err="1" smtClean="0">
                    <a:solidFill>
                      <a:srgbClr val="C00000"/>
                    </a:solidFill>
                  </a:rPr>
                  <a:t>dulcis</a:t>
                </a:r>
                <a:r>
                  <a:rPr lang="en-US" sz="1000" b="1" i="1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altLang="en-US" sz="1000" b="1" dirty="0">
                    <a:solidFill>
                      <a:srgbClr val="C00000"/>
                    </a:solidFill>
                  </a:rPr>
                  <a:t>526119221</a:t>
                </a:r>
                <a:endPara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1708150" y="4329490"/>
              <a:ext cx="361361" cy="276999"/>
              <a:chOff x="453033" y="2750734"/>
              <a:chExt cx="466725" cy="357763"/>
            </a:xfrm>
          </p:grpSpPr>
          <p:sp>
            <p:nvSpPr>
              <p:cNvPr id="67" name="Diamond 66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A</a:t>
                </a:r>
                <a:endParaRPr lang="en-US" sz="1200" b="1" dirty="0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1612900" y="4732712"/>
              <a:ext cx="361361" cy="276999"/>
              <a:chOff x="453033" y="2750733"/>
              <a:chExt cx="466725" cy="357763"/>
            </a:xfrm>
          </p:grpSpPr>
          <p:sp>
            <p:nvSpPr>
              <p:cNvPr id="70" name="Diamond 69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B</a:t>
                </a:r>
                <a:endParaRPr lang="en-US" sz="1200" b="1" dirty="0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384301" y="4593013"/>
              <a:ext cx="361361" cy="276999"/>
              <a:chOff x="453033" y="2750733"/>
              <a:chExt cx="466725" cy="357763"/>
            </a:xfrm>
          </p:grpSpPr>
          <p:sp>
            <p:nvSpPr>
              <p:cNvPr id="73" name="Diamond 72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</a:t>
                </a:r>
                <a:endParaRPr lang="en-US" sz="1200" b="1" dirty="0"/>
              </a:p>
            </p:txBody>
          </p:sp>
        </p:grpSp>
      </p:grpSp>
      <p:graphicFrame>
        <p:nvGraphicFramePr>
          <p:cNvPr id="77" name="Table 76"/>
          <p:cNvGraphicFramePr>
            <a:graphicFrameLocks noGrp="1"/>
          </p:cNvGraphicFramePr>
          <p:nvPr/>
        </p:nvGraphicFramePr>
        <p:xfrm>
          <a:off x="2768600" y="4376774"/>
          <a:ext cx="3155950" cy="15544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65200"/>
                <a:gridCol w="2190750"/>
              </a:tblGrid>
              <a:tr h="240242">
                <a:tc>
                  <a:txBody>
                    <a:bodyPr/>
                    <a:lstStyle/>
                    <a:p>
                      <a:r>
                        <a:rPr lang="en-US" sz="1100" b="0" dirty="0" smtClean="0"/>
                        <a:t>Constraint 1</a:t>
                      </a:r>
                      <a:endParaRPr lang="en-US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1" dirty="0" smtClean="0"/>
                        <a:t>E. </a:t>
                      </a:r>
                      <a:r>
                        <a:rPr lang="en-US" sz="1100" b="0" i="1" dirty="0" err="1" smtClean="0"/>
                        <a:t>huxleyi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 </a:t>
                      </a:r>
                      <a:endParaRPr lang="en-US" sz="1100" b="0" i="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1" dirty="0" smtClean="0"/>
                        <a:t>E. </a:t>
                      </a:r>
                      <a:r>
                        <a:rPr lang="en-US" sz="1100" b="0" i="1" dirty="0" err="1" smtClean="0"/>
                        <a:t>huxleyi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1" dirty="0" smtClean="0"/>
                        <a:t>E. </a:t>
                      </a:r>
                      <a:r>
                        <a:rPr lang="en-US" sz="1100" b="0" i="1" dirty="0" err="1" smtClean="0"/>
                        <a:t>huxleyi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0" i="0" dirty="0" err="1" smtClean="0"/>
                        <a:t>Pandoraviruses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5</a:t>
                      </a:r>
                      <a:endParaRPr lang="en-US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 err="1" smtClean="0"/>
                        <a:t>Pandoraviruses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 smtClean="0"/>
                    </a:p>
                  </a:txBody>
                  <a:tcPr/>
                </a:tc>
              </a:tr>
              <a:tr h="240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smtClean="0"/>
                        <a:t>Constraint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 err="1" smtClean="0"/>
                        <a:t>Pandoraviruses</a:t>
                      </a:r>
                      <a:r>
                        <a:rPr lang="en-US" sz="1100" b="0" i="1" dirty="0" smtClean="0"/>
                        <a:t> </a:t>
                      </a:r>
                      <a:r>
                        <a:rPr lang="en-US" sz="1100" b="0" i="0" dirty="0" smtClean="0"/>
                        <a:t>grouped</a:t>
                      </a:r>
                      <a:r>
                        <a:rPr lang="en-US" sz="1100" b="0" i="0" baseline="0" dirty="0" smtClean="0"/>
                        <a:t> with</a:t>
                      </a:r>
                      <a:endParaRPr lang="en-US" sz="1100" dirty="0" smtClean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87" name="Group 86"/>
          <p:cNvGrpSpPr/>
          <p:nvPr/>
        </p:nvGrpSpPr>
        <p:grpSpPr>
          <a:xfrm>
            <a:off x="5210176" y="4369214"/>
            <a:ext cx="361361" cy="781822"/>
            <a:chOff x="5210176" y="3808790"/>
            <a:chExt cx="361361" cy="781822"/>
          </a:xfrm>
        </p:grpSpPr>
        <p:grpSp>
          <p:nvGrpSpPr>
            <p:cNvPr id="78" name="Group 77"/>
            <p:cNvGrpSpPr/>
            <p:nvPr/>
          </p:nvGrpSpPr>
          <p:grpSpPr>
            <a:xfrm>
              <a:off x="5210176" y="3808790"/>
              <a:ext cx="361361" cy="276999"/>
              <a:chOff x="453033" y="2750734"/>
              <a:chExt cx="466725" cy="357763"/>
            </a:xfrm>
          </p:grpSpPr>
          <p:sp>
            <p:nvSpPr>
              <p:cNvPr id="79" name="Diamond 78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A</a:t>
                </a:r>
                <a:endParaRPr lang="en-US" sz="1200" b="1" dirty="0"/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5210176" y="4059612"/>
              <a:ext cx="361361" cy="276999"/>
              <a:chOff x="453033" y="2750733"/>
              <a:chExt cx="466725" cy="357763"/>
            </a:xfrm>
          </p:grpSpPr>
          <p:sp>
            <p:nvSpPr>
              <p:cNvPr id="82" name="Diamond 81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B</a:t>
                </a:r>
                <a:endParaRPr lang="en-US" sz="1200" b="1" dirty="0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5210176" y="4313613"/>
              <a:ext cx="361361" cy="276999"/>
              <a:chOff x="453033" y="2750733"/>
              <a:chExt cx="466725" cy="357763"/>
            </a:xfrm>
          </p:grpSpPr>
          <p:sp>
            <p:nvSpPr>
              <p:cNvPr id="85" name="Diamond 84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</a:t>
                </a:r>
                <a:endParaRPr lang="en-US" sz="1200" b="1" dirty="0"/>
              </a:p>
            </p:txBody>
          </p:sp>
        </p:grpSp>
      </p:grpSp>
      <p:grpSp>
        <p:nvGrpSpPr>
          <p:cNvPr id="88" name="Group 87"/>
          <p:cNvGrpSpPr/>
          <p:nvPr/>
        </p:nvGrpSpPr>
        <p:grpSpPr>
          <a:xfrm>
            <a:off x="5534026" y="5143914"/>
            <a:ext cx="361361" cy="781822"/>
            <a:chOff x="5210176" y="3808790"/>
            <a:chExt cx="361361" cy="781822"/>
          </a:xfrm>
        </p:grpSpPr>
        <p:grpSp>
          <p:nvGrpSpPr>
            <p:cNvPr id="89" name="Group 77"/>
            <p:cNvGrpSpPr/>
            <p:nvPr/>
          </p:nvGrpSpPr>
          <p:grpSpPr>
            <a:xfrm>
              <a:off x="5210176" y="3808790"/>
              <a:ext cx="361361" cy="276999"/>
              <a:chOff x="453033" y="2750734"/>
              <a:chExt cx="466725" cy="357763"/>
            </a:xfrm>
          </p:grpSpPr>
          <p:sp>
            <p:nvSpPr>
              <p:cNvPr id="101" name="Diamond 100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453033" y="2750734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A</a:t>
                </a:r>
                <a:endParaRPr lang="en-US" sz="1200" b="1" dirty="0"/>
              </a:p>
            </p:txBody>
          </p:sp>
        </p:grpSp>
        <p:grpSp>
          <p:nvGrpSpPr>
            <p:cNvPr id="90" name="Group 80"/>
            <p:cNvGrpSpPr/>
            <p:nvPr/>
          </p:nvGrpSpPr>
          <p:grpSpPr>
            <a:xfrm>
              <a:off x="5210176" y="4059612"/>
              <a:ext cx="361361" cy="276999"/>
              <a:chOff x="453033" y="2750733"/>
              <a:chExt cx="466725" cy="357763"/>
            </a:xfrm>
          </p:grpSpPr>
          <p:sp>
            <p:nvSpPr>
              <p:cNvPr id="94" name="Diamond 93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B</a:t>
                </a:r>
                <a:endParaRPr lang="en-US" sz="1200" b="1" dirty="0"/>
              </a:p>
            </p:txBody>
          </p:sp>
        </p:grpSp>
        <p:grpSp>
          <p:nvGrpSpPr>
            <p:cNvPr id="91" name="Group 83"/>
            <p:cNvGrpSpPr/>
            <p:nvPr/>
          </p:nvGrpSpPr>
          <p:grpSpPr>
            <a:xfrm>
              <a:off x="5210176" y="4313613"/>
              <a:ext cx="361361" cy="276999"/>
              <a:chOff x="453033" y="2750733"/>
              <a:chExt cx="466725" cy="357763"/>
            </a:xfrm>
          </p:grpSpPr>
          <p:sp>
            <p:nvSpPr>
              <p:cNvPr id="92" name="Diamond 91"/>
              <p:cNvSpPr/>
              <p:nvPr/>
            </p:nvSpPr>
            <p:spPr>
              <a:xfrm>
                <a:off x="471948" y="2787445"/>
                <a:ext cx="294968" cy="294968"/>
              </a:xfrm>
              <a:prstGeom prst="diamond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453033" y="2750733"/>
                <a:ext cx="466725" cy="35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/>
                  <a:t>C</a:t>
                </a:r>
                <a:endParaRPr lang="en-US" sz="1200" b="1" dirty="0"/>
              </a:p>
            </p:txBody>
          </p:sp>
        </p:grpSp>
      </p:grpSp>
      <p:graphicFrame>
        <p:nvGraphicFramePr>
          <p:cNvPr id="143" name="Table 142"/>
          <p:cNvGraphicFramePr>
            <a:graphicFrameLocks noGrp="1"/>
          </p:cNvGraphicFramePr>
          <p:nvPr/>
        </p:nvGraphicFramePr>
        <p:xfrm>
          <a:off x="2139950" y="7156450"/>
          <a:ext cx="2578099" cy="1524000"/>
        </p:xfrm>
        <a:graphic>
          <a:graphicData uri="http://schemas.openxmlformats.org/drawingml/2006/table">
            <a:tbl>
              <a:tblPr/>
              <a:tblGrid>
                <a:gridCol w="608850"/>
                <a:gridCol w="608850"/>
                <a:gridCol w="608850"/>
                <a:gridCol w="751549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elw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Likelihood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freetree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0.79292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0.947844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-91653.244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0.06867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0.210901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-91676.554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0.017603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0.108029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-91692.06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0.004154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-91717.672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0.060846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0.19415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-91676.759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0.044414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0.084372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-91706.579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0.011398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0.111099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-91692.75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44" name="TextBox 143"/>
          <p:cNvSpPr txBox="1"/>
          <p:nvPr/>
        </p:nvSpPr>
        <p:spPr>
          <a:xfrm>
            <a:off x="2171700" y="6546850"/>
            <a:ext cx="307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Topology Testing results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154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NCVOG1192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1079500" y="1538288"/>
            <a:ext cx="5692775" cy="6096000"/>
            <a:chOff x="680" y="969"/>
            <a:chExt cx="3586" cy="3840"/>
          </a:xfrm>
        </p:grpSpPr>
        <p:sp>
          <p:nvSpPr>
            <p:cNvPr id="4" name="AutoShape 4"/>
            <p:cNvSpPr>
              <a:spLocks noChangeAspect="1" noChangeArrowheads="1" noTextEdit="1"/>
            </p:cNvSpPr>
            <p:nvPr/>
          </p:nvSpPr>
          <p:spPr bwMode="auto">
            <a:xfrm>
              <a:off x="680" y="969"/>
              <a:ext cx="2796" cy="3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2132" y="1155"/>
              <a:ext cx="78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extended </a:t>
              </a:r>
              <a:r>
                <a:rPr kumimoji="0" lang="en-US" altLang="en-US" sz="10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Mimiviridae</a:t>
              </a:r>
              <a:endPara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499" y="1028"/>
              <a:ext cx="630" cy="348"/>
            </a:xfrm>
            <a:custGeom>
              <a:avLst/>
              <a:gdLst>
                <a:gd name="T0" fmla="*/ 0 w 630"/>
                <a:gd name="T1" fmla="*/ 175 h 348"/>
                <a:gd name="T2" fmla="*/ 0 w 630"/>
                <a:gd name="T3" fmla="*/ 172 h 348"/>
                <a:gd name="T4" fmla="*/ 630 w 630"/>
                <a:gd name="T5" fmla="*/ 0 h 348"/>
                <a:gd name="T6" fmla="*/ 630 w 630"/>
                <a:gd name="T7" fmla="*/ 348 h 348"/>
                <a:gd name="T8" fmla="*/ 0 w 630"/>
                <a:gd name="T9" fmla="*/ 175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0" h="348">
                  <a:moveTo>
                    <a:pt x="0" y="175"/>
                  </a:moveTo>
                  <a:lnTo>
                    <a:pt x="0" y="172"/>
                  </a:lnTo>
                  <a:lnTo>
                    <a:pt x="630" y="0"/>
                  </a:lnTo>
                  <a:lnTo>
                    <a:pt x="630" y="348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1432" y="1202"/>
              <a:ext cx="64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2531" y="1405"/>
              <a:ext cx="1414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q3 </a:t>
              </a:r>
              <a:r>
                <a:rPr lang="en-US" sz="900" i="1" dirty="0" err="1"/>
                <a:t>Ectocarpus</a:t>
              </a:r>
              <a:r>
                <a:rPr lang="en-US" sz="900" i="1" dirty="0"/>
                <a:t> </a:t>
              </a:r>
              <a:r>
                <a:rPr lang="en-US" sz="900" i="1" dirty="0" err="1"/>
                <a:t>siliculosus</a:t>
              </a:r>
              <a:r>
                <a:rPr lang="en-US" sz="900" i="1" dirty="0"/>
                <a:t> </a:t>
              </a:r>
              <a:r>
                <a:rPr lang="en-US" sz="900" dirty="0"/>
                <a:t>virus 1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13242536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1429" y="1331"/>
              <a:ext cx="1099" cy="123"/>
            </a:xfrm>
            <a:custGeom>
              <a:avLst/>
              <a:gdLst>
                <a:gd name="T0" fmla="*/ 0 w 1099"/>
                <a:gd name="T1" fmla="*/ 0 h 123"/>
                <a:gd name="T2" fmla="*/ 0 w 1099"/>
                <a:gd name="T3" fmla="*/ 123 h 123"/>
                <a:gd name="T4" fmla="*/ 1099 w 1099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9" h="123">
                  <a:moveTo>
                    <a:pt x="0" y="0"/>
                  </a:moveTo>
                  <a:lnTo>
                    <a:pt x="0" y="123"/>
                  </a:lnTo>
                  <a:lnTo>
                    <a:pt x="1099" y="1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429" y="1202"/>
              <a:ext cx="0" cy="123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1376" y="1328"/>
              <a:ext cx="53" cy="195"/>
            </a:xfrm>
            <a:custGeom>
              <a:avLst/>
              <a:gdLst>
                <a:gd name="T0" fmla="*/ 0 w 53"/>
                <a:gd name="T1" fmla="*/ 195 h 195"/>
                <a:gd name="T2" fmla="*/ 0 w 53"/>
                <a:gd name="T3" fmla="*/ 0 h 195"/>
                <a:gd name="T4" fmla="*/ 53 w 53"/>
                <a:gd name="T5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95">
                  <a:moveTo>
                    <a:pt x="0" y="195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1952" y="1549"/>
              <a:ext cx="5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env136702644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1517" y="1598"/>
              <a:ext cx="432" cy="123"/>
            </a:xfrm>
            <a:custGeom>
              <a:avLst/>
              <a:gdLst>
                <a:gd name="T0" fmla="*/ 0 w 432"/>
                <a:gd name="T1" fmla="*/ 123 h 123"/>
                <a:gd name="T2" fmla="*/ 0 w 432"/>
                <a:gd name="T3" fmla="*/ 0 h 123"/>
                <a:gd name="T4" fmla="*/ 432 w 432"/>
                <a:gd name="T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" h="123">
                  <a:moveTo>
                    <a:pt x="0" y="123"/>
                  </a:moveTo>
                  <a:lnTo>
                    <a:pt x="0" y="0"/>
                  </a:lnTo>
                  <a:lnTo>
                    <a:pt x="43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2116" y="1693"/>
              <a:ext cx="5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env142060350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1667" y="1742"/>
              <a:ext cx="446" cy="105"/>
            </a:xfrm>
            <a:custGeom>
              <a:avLst/>
              <a:gdLst>
                <a:gd name="T0" fmla="*/ 0 w 446"/>
                <a:gd name="T1" fmla="*/ 105 h 105"/>
                <a:gd name="T2" fmla="*/ 0 w 446"/>
                <a:gd name="T3" fmla="*/ 0 h 105"/>
                <a:gd name="T4" fmla="*/ 446 w 446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6" h="105">
                  <a:moveTo>
                    <a:pt x="0" y="105"/>
                  </a:moveTo>
                  <a:lnTo>
                    <a:pt x="0" y="0"/>
                  </a:lnTo>
                  <a:lnTo>
                    <a:pt x="44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2776" y="1837"/>
              <a:ext cx="1228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c1 </a:t>
              </a:r>
              <a:r>
                <a:rPr lang="en-US" sz="900" dirty="0"/>
                <a:t>African swine fever virus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9 628216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2039" y="1886"/>
              <a:ext cx="734" cy="69"/>
            </a:xfrm>
            <a:custGeom>
              <a:avLst/>
              <a:gdLst>
                <a:gd name="T0" fmla="*/ 0 w 734"/>
                <a:gd name="T1" fmla="*/ 69 h 69"/>
                <a:gd name="T2" fmla="*/ 0 w 734"/>
                <a:gd name="T3" fmla="*/ 0 h 69"/>
                <a:gd name="T4" fmla="*/ 734 w 734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4" h="69">
                  <a:moveTo>
                    <a:pt x="0" y="69"/>
                  </a:moveTo>
                  <a:lnTo>
                    <a:pt x="0" y="0"/>
                  </a:lnTo>
                  <a:lnTo>
                    <a:pt x="73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2987" y="1981"/>
              <a:ext cx="5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env141819145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2039" y="1961"/>
              <a:ext cx="945" cy="69"/>
            </a:xfrm>
            <a:custGeom>
              <a:avLst/>
              <a:gdLst>
                <a:gd name="T0" fmla="*/ 0 w 945"/>
                <a:gd name="T1" fmla="*/ 0 h 69"/>
                <a:gd name="T2" fmla="*/ 0 w 945"/>
                <a:gd name="T3" fmla="*/ 69 h 69"/>
                <a:gd name="T4" fmla="*/ 945 w 94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5" h="69">
                  <a:moveTo>
                    <a:pt x="0" y="0"/>
                  </a:moveTo>
                  <a:lnTo>
                    <a:pt x="0" y="69"/>
                  </a:lnTo>
                  <a:lnTo>
                    <a:pt x="94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1667" y="1853"/>
              <a:ext cx="372" cy="105"/>
            </a:xfrm>
            <a:custGeom>
              <a:avLst/>
              <a:gdLst>
                <a:gd name="T0" fmla="*/ 0 w 372"/>
                <a:gd name="T1" fmla="*/ 0 h 105"/>
                <a:gd name="T2" fmla="*/ 0 w 372"/>
                <a:gd name="T3" fmla="*/ 105 h 105"/>
                <a:gd name="T4" fmla="*/ 372 w 372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2" h="105">
                  <a:moveTo>
                    <a:pt x="0" y="0"/>
                  </a:moveTo>
                  <a:lnTo>
                    <a:pt x="0" y="105"/>
                  </a:lnTo>
                  <a:lnTo>
                    <a:pt x="372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517" y="1727"/>
              <a:ext cx="150" cy="123"/>
            </a:xfrm>
            <a:custGeom>
              <a:avLst/>
              <a:gdLst>
                <a:gd name="T0" fmla="*/ 0 w 150"/>
                <a:gd name="T1" fmla="*/ 0 h 123"/>
                <a:gd name="T2" fmla="*/ 0 w 150"/>
                <a:gd name="T3" fmla="*/ 123 h 123"/>
                <a:gd name="T4" fmla="*/ 150 w 150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123">
                  <a:moveTo>
                    <a:pt x="0" y="0"/>
                  </a:moveTo>
                  <a:lnTo>
                    <a:pt x="0" y="123"/>
                  </a:lnTo>
                  <a:lnTo>
                    <a:pt x="150" y="1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1376" y="1529"/>
              <a:ext cx="141" cy="195"/>
            </a:xfrm>
            <a:custGeom>
              <a:avLst/>
              <a:gdLst>
                <a:gd name="T0" fmla="*/ 0 w 141"/>
                <a:gd name="T1" fmla="*/ 0 h 195"/>
                <a:gd name="T2" fmla="*/ 0 w 141"/>
                <a:gd name="T3" fmla="*/ 195 h 195"/>
                <a:gd name="T4" fmla="*/ 141 w 141"/>
                <a:gd name="T5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95">
                  <a:moveTo>
                    <a:pt x="0" y="0"/>
                  </a:moveTo>
                  <a:lnTo>
                    <a:pt x="0" y="195"/>
                  </a:lnTo>
                  <a:lnTo>
                    <a:pt x="141" y="19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1274" y="1526"/>
              <a:ext cx="102" cy="324"/>
            </a:xfrm>
            <a:custGeom>
              <a:avLst/>
              <a:gdLst>
                <a:gd name="T0" fmla="*/ 0 w 102"/>
                <a:gd name="T1" fmla="*/ 324 h 324"/>
                <a:gd name="T2" fmla="*/ 0 w 102"/>
                <a:gd name="T3" fmla="*/ 0 h 324"/>
                <a:gd name="T4" fmla="*/ 102 w 102"/>
                <a:gd name="T5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2" h="324">
                  <a:moveTo>
                    <a:pt x="0" y="324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1757" y="2133"/>
              <a:ext cx="55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Prasinoviruses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1442" y="2120"/>
              <a:ext cx="312" cy="120"/>
            </a:xfrm>
            <a:custGeom>
              <a:avLst/>
              <a:gdLst>
                <a:gd name="T0" fmla="*/ 0 w 312"/>
                <a:gd name="T1" fmla="*/ 61 h 120"/>
                <a:gd name="T2" fmla="*/ 0 w 312"/>
                <a:gd name="T3" fmla="*/ 58 h 120"/>
                <a:gd name="T4" fmla="*/ 312 w 312"/>
                <a:gd name="T5" fmla="*/ 0 h 120"/>
                <a:gd name="T6" fmla="*/ 312 w 312"/>
                <a:gd name="T7" fmla="*/ 120 h 120"/>
                <a:gd name="T8" fmla="*/ 0 w 312"/>
                <a:gd name="T9" fmla="*/ 6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20">
                  <a:moveTo>
                    <a:pt x="0" y="61"/>
                  </a:moveTo>
                  <a:lnTo>
                    <a:pt x="0" y="58"/>
                  </a:lnTo>
                  <a:lnTo>
                    <a:pt x="312" y="0"/>
                  </a:lnTo>
                  <a:lnTo>
                    <a:pt x="312" y="120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1277" y="2180"/>
              <a:ext cx="162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1274" y="1856"/>
              <a:ext cx="0" cy="324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1160" y="1853"/>
              <a:ext cx="114" cy="289"/>
            </a:xfrm>
            <a:custGeom>
              <a:avLst/>
              <a:gdLst>
                <a:gd name="T0" fmla="*/ 0 w 114"/>
                <a:gd name="T1" fmla="*/ 289 h 289"/>
                <a:gd name="T2" fmla="*/ 0 w 114"/>
                <a:gd name="T3" fmla="*/ 0 h 289"/>
                <a:gd name="T4" fmla="*/ 114 w 114"/>
                <a:gd name="T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289">
                  <a:moveTo>
                    <a:pt x="0" y="289"/>
                  </a:moveTo>
                  <a:lnTo>
                    <a:pt x="0" y="0"/>
                  </a:lnTo>
                  <a:lnTo>
                    <a:pt x="1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Rectangle 30"/>
            <p:cNvSpPr>
              <a:spLocks noChangeArrowheads="1"/>
            </p:cNvSpPr>
            <p:nvPr/>
          </p:nvSpPr>
          <p:spPr bwMode="auto">
            <a:xfrm>
              <a:off x="1901" y="2281"/>
              <a:ext cx="1325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E9 </a:t>
              </a:r>
              <a:r>
                <a:rPr lang="en-US" sz="900" i="1" dirty="0" err="1"/>
                <a:t>Micromonas</a:t>
              </a:r>
              <a:r>
                <a:rPr lang="en-US" sz="900" dirty="0"/>
                <a:t> sp. </a:t>
              </a:r>
              <a:r>
                <a:rPr lang="en-US" sz="900" dirty="0" smtClean="0"/>
                <a:t>RCC299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255088687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1493" y="2330"/>
              <a:ext cx="405" cy="105"/>
            </a:xfrm>
            <a:custGeom>
              <a:avLst/>
              <a:gdLst>
                <a:gd name="T0" fmla="*/ 0 w 405"/>
                <a:gd name="T1" fmla="*/ 105 h 105"/>
                <a:gd name="T2" fmla="*/ 0 w 405"/>
                <a:gd name="T3" fmla="*/ 0 h 105"/>
                <a:gd name="T4" fmla="*/ 405 w 405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" h="105">
                  <a:moveTo>
                    <a:pt x="0" y="105"/>
                  </a:moveTo>
                  <a:lnTo>
                    <a:pt x="0" y="0"/>
                  </a:lnTo>
                  <a:lnTo>
                    <a:pt x="40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Rectangle 32"/>
            <p:cNvSpPr>
              <a:spLocks noChangeArrowheads="1"/>
            </p:cNvSpPr>
            <p:nvPr/>
          </p:nvSpPr>
          <p:spPr bwMode="auto">
            <a:xfrm>
              <a:off x="1985" y="2425"/>
              <a:ext cx="228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E9 </a:t>
              </a:r>
              <a:r>
                <a:rPr lang="en-US" sz="900" i="1" dirty="0" err="1"/>
                <a:t>Ostreococcus</a:t>
              </a:r>
              <a:r>
                <a:rPr lang="en-US" sz="900" i="1" dirty="0"/>
                <a:t> </a:t>
              </a:r>
              <a:r>
                <a:rPr lang="en-US" sz="900" i="1" dirty="0" err="1"/>
                <a:t>lucimarinus</a:t>
              </a:r>
              <a:r>
                <a:rPr lang="en-US" sz="900" i="1" dirty="0"/>
                <a:t> </a:t>
              </a:r>
              <a:r>
                <a:rPr lang="en-US" sz="900" dirty="0" smtClean="0"/>
                <a:t>CCE9901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145350267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2" name="Freeform 33"/>
            <p:cNvSpPr>
              <a:spLocks/>
            </p:cNvSpPr>
            <p:nvPr/>
          </p:nvSpPr>
          <p:spPr bwMode="auto">
            <a:xfrm>
              <a:off x="1819" y="2474"/>
              <a:ext cx="163" cy="69"/>
            </a:xfrm>
            <a:custGeom>
              <a:avLst/>
              <a:gdLst>
                <a:gd name="T0" fmla="*/ 0 w 163"/>
                <a:gd name="T1" fmla="*/ 69 h 69"/>
                <a:gd name="T2" fmla="*/ 0 w 163"/>
                <a:gd name="T3" fmla="*/ 0 h 69"/>
                <a:gd name="T4" fmla="*/ 163 w 163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" h="69">
                  <a:moveTo>
                    <a:pt x="0" y="69"/>
                  </a:moveTo>
                  <a:lnTo>
                    <a:pt x="0" y="0"/>
                  </a:lnTo>
                  <a:lnTo>
                    <a:pt x="1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73" name="Rectangle 34"/>
            <p:cNvSpPr>
              <a:spLocks noChangeArrowheads="1"/>
            </p:cNvSpPr>
            <p:nvPr/>
          </p:nvSpPr>
          <p:spPr bwMode="auto">
            <a:xfrm>
              <a:off x="2117" y="2569"/>
              <a:ext cx="1119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E9 </a:t>
              </a:r>
              <a:r>
                <a:rPr lang="en-US" sz="900" i="1" dirty="0" err="1"/>
                <a:t>Ostreococcus</a:t>
              </a:r>
              <a:r>
                <a:rPr lang="en-US" sz="900" i="1" dirty="0"/>
                <a:t> </a:t>
              </a:r>
              <a:r>
                <a:rPr lang="en-US" sz="900" i="1" dirty="0" err="1" smtClean="0"/>
                <a:t>tauri</a:t>
              </a:r>
              <a:r>
                <a:rPr lang="en-US" sz="900" i="1" dirty="0" smtClean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308807705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75" name="Freeform 35"/>
            <p:cNvSpPr>
              <a:spLocks/>
            </p:cNvSpPr>
            <p:nvPr/>
          </p:nvSpPr>
          <p:spPr bwMode="auto">
            <a:xfrm>
              <a:off x="1819" y="2549"/>
              <a:ext cx="295" cy="69"/>
            </a:xfrm>
            <a:custGeom>
              <a:avLst/>
              <a:gdLst>
                <a:gd name="T0" fmla="*/ 0 w 295"/>
                <a:gd name="T1" fmla="*/ 0 h 69"/>
                <a:gd name="T2" fmla="*/ 0 w 295"/>
                <a:gd name="T3" fmla="*/ 69 h 69"/>
                <a:gd name="T4" fmla="*/ 295 w 295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5" h="69">
                  <a:moveTo>
                    <a:pt x="0" y="0"/>
                  </a:moveTo>
                  <a:lnTo>
                    <a:pt x="0" y="69"/>
                  </a:lnTo>
                  <a:lnTo>
                    <a:pt x="295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76" name="Freeform 36"/>
            <p:cNvSpPr>
              <a:spLocks/>
            </p:cNvSpPr>
            <p:nvPr/>
          </p:nvSpPr>
          <p:spPr bwMode="auto">
            <a:xfrm>
              <a:off x="1493" y="2441"/>
              <a:ext cx="326" cy="105"/>
            </a:xfrm>
            <a:custGeom>
              <a:avLst/>
              <a:gdLst>
                <a:gd name="T0" fmla="*/ 0 w 326"/>
                <a:gd name="T1" fmla="*/ 0 h 105"/>
                <a:gd name="T2" fmla="*/ 0 w 326"/>
                <a:gd name="T3" fmla="*/ 105 h 105"/>
                <a:gd name="T4" fmla="*/ 326 w 326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" h="105">
                  <a:moveTo>
                    <a:pt x="0" y="0"/>
                  </a:moveTo>
                  <a:lnTo>
                    <a:pt x="0" y="105"/>
                  </a:lnTo>
                  <a:lnTo>
                    <a:pt x="326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77" name="Freeform 37"/>
            <p:cNvSpPr>
              <a:spLocks/>
            </p:cNvSpPr>
            <p:nvPr/>
          </p:nvSpPr>
          <p:spPr bwMode="auto">
            <a:xfrm>
              <a:off x="1160" y="2148"/>
              <a:ext cx="333" cy="290"/>
            </a:xfrm>
            <a:custGeom>
              <a:avLst/>
              <a:gdLst>
                <a:gd name="T0" fmla="*/ 0 w 333"/>
                <a:gd name="T1" fmla="*/ 0 h 290"/>
                <a:gd name="T2" fmla="*/ 0 w 333"/>
                <a:gd name="T3" fmla="*/ 290 h 290"/>
                <a:gd name="T4" fmla="*/ 333 w 333"/>
                <a:gd name="T5" fmla="*/ 29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3" h="290">
                  <a:moveTo>
                    <a:pt x="0" y="0"/>
                  </a:moveTo>
                  <a:lnTo>
                    <a:pt x="0" y="290"/>
                  </a:lnTo>
                  <a:lnTo>
                    <a:pt x="333" y="29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78" name="Freeform 38"/>
            <p:cNvSpPr>
              <a:spLocks/>
            </p:cNvSpPr>
            <p:nvPr/>
          </p:nvSpPr>
          <p:spPr bwMode="auto">
            <a:xfrm>
              <a:off x="961" y="2145"/>
              <a:ext cx="199" cy="308"/>
            </a:xfrm>
            <a:custGeom>
              <a:avLst/>
              <a:gdLst>
                <a:gd name="T0" fmla="*/ 0 w 199"/>
                <a:gd name="T1" fmla="*/ 308 h 308"/>
                <a:gd name="T2" fmla="*/ 0 w 199"/>
                <a:gd name="T3" fmla="*/ 0 h 308"/>
                <a:gd name="T4" fmla="*/ 199 w 199"/>
                <a:gd name="T5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" h="308">
                  <a:moveTo>
                    <a:pt x="0" y="308"/>
                  </a:moveTo>
                  <a:lnTo>
                    <a:pt x="0" y="0"/>
                  </a:lnTo>
                  <a:lnTo>
                    <a:pt x="19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79" name="Rectangle 39"/>
            <p:cNvSpPr>
              <a:spLocks noChangeArrowheads="1"/>
            </p:cNvSpPr>
            <p:nvPr/>
          </p:nvSpPr>
          <p:spPr bwMode="auto">
            <a:xfrm>
              <a:off x="1820" y="2721"/>
              <a:ext cx="46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Viridiplantae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080" name="Freeform 40"/>
            <p:cNvSpPr>
              <a:spLocks/>
            </p:cNvSpPr>
            <p:nvPr/>
          </p:nvSpPr>
          <p:spPr bwMode="auto">
            <a:xfrm>
              <a:off x="1105" y="2714"/>
              <a:ext cx="712" cy="108"/>
            </a:xfrm>
            <a:custGeom>
              <a:avLst/>
              <a:gdLst>
                <a:gd name="T0" fmla="*/ 0 w 712"/>
                <a:gd name="T1" fmla="*/ 55 h 108"/>
                <a:gd name="T2" fmla="*/ 0 w 712"/>
                <a:gd name="T3" fmla="*/ 52 h 108"/>
                <a:gd name="T4" fmla="*/ 712 w 712"/>
                <a:gd name="T5" fmla="*/ 0 h 108"/>
                <a:gd name="T6" fmla="*/ 712 w 712"/>
                <a:gd name="T7" fmla="*/ 108 h 108"/>
                <a:gd name="T8" fmla="*/ 0 w 712"/>
                <a:gd name="T9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2" h="108">
                  <a:moveTo>
                    <a:pt x="0" y="55"/>
                  </a:moveTo>
                  <a:lnTo>
                    <a:pt x="0" y="52"/>
                  </a:lnTo>
                  <a:lnTo>
                    <a:pt x="712" y="0"/>
                  </a:lnTo>
                  <a:lnTo>
                    <a:pt x="712" y="10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1" name="Line 41"/>
            <p:cNvSpPr>
              <a:spLocks noChangeShapeType="1"/>
            </p:cNvSpPr>
            <p:nvPr/>
          </p:nvSpPr>
          <p:spPr bwMode="auto">
            <a:xfrm>
              <a:off x="964" y="2768"/>
              <a:ext cx="138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2" name="Line 42"/>
            <p:cNvSpPr>
              <a:spLocks noChangeShapeType="1"/>
            </p:cNvSpPr>
            <p:nvPr/>
          </p:nvSpPr>
          <p:spPr bwMode="auto">
            <a:xfrm>
              <a:off x="961" y="2459"/>
              <a:ext cx="0" cy="309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3" name="Freeform 43"/>
            <p:cNvSpPr>
              <a:spLocks/>
            </p:cNvSpPr>
            <p:nvPr/>
          </p:nvSpPr>
          <p:spPr bwMode="auto">
            <a:xfrm>
              <a:off x="913" y="2456"/>
              <a:ext cx="48" cy="349"/>
            </a:xfrm>
            <a:custGeom>
              <a:avLst/>
              <a:gdLst>
                <a:gd name="T0" fmla="*/ 0 w 48"/>
                <a:gd name="T1" fmla="*/ 349 h 349"/>
                <a:gd name="T2" fmla="*/ 0 w 48"/>
                <a:gd name="T3" fmla="*/ 0 h 349"/>
                <a:gd name="T4" fmla="*/ 48 w 48"/>
                <a:gd name="T5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49">
                  <a:moveTo>
                    <a:pt x="0" y="349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5" name="Freeform 45"/>
            <p:cNvSpPr>
              <a:spLocks/>
            </p:cNvSpPr>
            <p:nvPr/>
          </p:nvSpPr>
          <p:spPr bwMode="auto">
            <a:xfrm>
              <a:off x="1807" y="2918"/>
              <a:ext cx="28" cy="69"/>
            </a:xfrm>
            <a:custGeom>
              <a:avLst/>
              <a:gdLst>
                <a:gd name="T0" fmla="*/ 0 w 28"/>
                <a:gd name="T1" fmla="*/ 69 h 69"/>
                <a:gd name="T2" fmla="*/ 0 w 28"/>
                <a:gd name="T3" fmla="*/ 0 h 69"/>
                <a:gd name="T4" fmla="*/ 28 w 28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69">
                  <a:moveTo>
                    <a:pt x="0" y="69"/>
                  </a:move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7" name="Freeform 47"/>
            <p:cNvSpPr>
              <a:spLocks/>
            </p:cNvSpPr>
            <p:nvPr/>
          </p:nvSpPr>
          <p:spPr bwMode="auto">
            <a:xfrm>
              <a:off x="1807" y="2993"/>
              <a:ext cx="10" cy="69"/>
            </a:xfrm>
            <a:custGeom>
              <a:avLst/>
              <a:gdLst>
                <a:gd name="T0" fmla="*/ 0 w 10"/>
                <a:gd name="T1" fmla="*/ 0 h 69"/>
                <a:gd name="T2" fmla="*/ 0 w 10"/>
                <a:gd name="T3" fmla="*/ 69 h 69"/>
                <a:gd name="T4" fmla="*/ 10 w 10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69">
                  <a:moveTo>
                    <a:pt x="0" y="0"/>
                  </a:moveTo>
                  <a:lnTo>
                    <a:pt x="0" y="69"/>
                  </a:lnTo>
                  <a:lnTo>
                    <a:pt x="10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8" name="Freeform 48"/>
            <p:cNvSpPr>
              <a:spLocks/>
            </p:cNvSpPr>
            <p:nvPr/>
          </p:nvSpPr>
          <p:spPr bwMode="auto">
            <a:xfrm>
              <a:off x="1022" y="2990"/>
              <a:ext cx="785" cy="168"/>
            </a:xfrm>
            <a:custGeom>
              <a:avLst/>
              <a:gdLst>
                <a:gd name="T0" fmla="*/ 0 w 785"/>
                <a:gd name="T1" fmla="*/ 168 h 168"/>
                <a:gd name="T2" fmla="*/ 0 w 785"/>
                <a:gd name="T3" fmla="*/ 0 h 168"/>
                <a:gd name="T4" fmla="*/ 785 w 785"/>
                <a:gd name="T5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85" h="168">
                  <a:moveTo>
                    <a:pt x="0" y="168"/>
                  </a:moveTo>
                  <a:lnTo>
                    <a:pt x="0" y="0"/>
                  </a:lnTo>
                  <a:lnTo>
                    <a:pt x="78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89" name="Rectangle 49"/>
            <p:cNvSpPr>
              <a:spLocks noChangeArrowheads="1"/>
            </p:cNvSpPr>
            <p:nvPr/>
          </p:nvSpPr>
          <p:spPr bwMode="auto">
            <a:xfrm>
              <a:off x="1613" y="3157"/>
              <a:ext cx="1567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Eh </a:t>
              </a:r>
              <a:r>
                <a:rPr lang="en-US" sz="900" i="1" dirty="0" err="1"/>
                <a:t>Guillardia</a:t>
              </a:r>
              <a:r>
                <a:rPr lang="en-US" sz="900" i="1" dirty="0"/>
                <a:t> theta </a:t>
              </a:r>
              <a:r>
                <a:rPr lang="en-US" sz="900" dirty="0" smtClean="0"/>
                <a:t>CCMP2712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428184584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0" name="Freeform 50"/>
            <p:cNvSpPr>
              <a:spLocks/>
            </p:cNvSpPr>
            <p:nvPr/>
          </p:nvSpPr>
          <p:spPr bwMode="auto">
            <a:xfrm>
              <a:off x="1055" y="3206"/>
              <a:ext cx="555" cy="123"/>
            </a:xfrm>
            <a:custGeom>
              <a:avLst/>
              <a:gdLst>
                <a:gd name="T0" fmla="*/ 0 w 555"/>
                <a:gd name="T1" fmla="*/ 123 h 123"/>
                <a:gd name="T2" fmla="*/ 0 w 555"/>
                <a:gd name="T3" fmla="*/ 0 h 123"/>
                <a:gd name="T4" fmla="*/ 555 w 555"/>
                <a:gd name="T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5" h="123">
                  <a:moveTo>
                    <a:pt x="0" y="123"/>
                  </a:moveTo>
                  <a:lnTo>
                    <a:pt x="0" y="0"/>
                  </a:lnTo>
                  <a:lnTo>
                    <a:pt x="55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91" name="Rectangle 51"/>
            <p:cNvSpPr>
              <a:spLocks noChangeArrowheads="1"/>
            </p:cNvSpPr>
            <p:nvPr/>
          </p:nvSpPr>
          <p:spPr bwMode="auto">
            <a:xfrm>
              <a:off x="1646" y="3301"/>
              <a:ext cx="5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env141006098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2" name="Freeform 52"/>
            <p:cNvSpPr>
              <a:spLocks/>
            </p:cNvSpPr>
            <p:nvPr/>
          </p:nvSpPr>
          <p:spPr bwMode="auto">
            <a:xfrm>
              <a:off x="1280" y="3350"/>
              <a:ext cx="363" cy="105"/>
            </a:xfrm>
            <a:custGeom>
              <a:avLst/>
              <a:gdLst>
                <a:gd name="T0" fmla="*/ 0 w 363"/>
                <a:gd name="T1" fmla="*/ 105 h 105"/>
                <a:gd name="T2" fmla="*/ 0 w 363"/>
                <a:gd name="T3" fmla="*/ 0 h 105"/>
                <a:gd name="T4" fmla="*/ 363 w 363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3" h="105">
                  <a:moveTo>
                    <a:pt x="0" y="105"/>
                  </a:moveTo>
                  <a:lnTo>
                    <a:pt x="0" y="0"/>
                  </a:lnTo>
                  <a:lnTo>
                    <a:pt x="363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93" name="Rectangle 53"/>
            <p:cNvSpPr>
              <a:spLocks noChangeArrowheads="1"/>
            </p:cNvSpPr>
            <p:nvPr/>
          </p:nvSpPr>
          <p:spPr bwMode="auto">
            <a:xfrm>
              <a:off x="1783" y="3445"/>
              <a:ext cx="5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env135069529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Freeform 54"/>
            <p:cNvSpPr>
              <a:spLocks/>
            </p:cNvSpPr>
            <p:nvPr/>
          </p:nvSpPr>
          <p:spPr bwMode="auto">
            <a:xfrm>
              <a:off x="1480" y="3494"/>
              <a:ext cx="300" cy="69"/>
            </a:xfrm>
            <a:custGeom>
              <a:avLst/>
              <a:gdLst>
                <a:gd name="T0" fmla="*/ 0 w 300"/>
                <a:gd name="T1" fmla="*/ 69 h 69"/>
                <a:gd name="T2" fmla="*/ 0 w 300"/>
                <a:gd name="T3" fmla="*/ 0 h 69"/>
                <a:gd name="T4" fmla="*/ 300 w 300"/>
                <a:gd name="T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0" h="69">
                  <a:moveTo>
                    <a:pt x="0" y="69"/>
                  </a:moveTo>
                  <a:lnTo>
                    <a:pt x="0" y="0"/>
                  </a:lnTo>
                  <a:lnTo>
                    <a:pt x="30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95" name="Rectangle 55"/>
            <p:cNvSpPr>
              <a:spLocks noChangeArrowheads="1"/>
            </p:cNvSpPr>
            <p:nvPr/>
          </p:nvSpPr>
          <p:spPr bwMode="auto">
            <a:xfrm>
              <a:off x="1844" y="3589"/>
              <a:ext cx="5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env135152616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6" name="Freeform 56"/>
            <p:cNvSpPr>
              <a:spLocks/>
            </p:cNvSpPr>
            <p:nvPr/>
          </p:nvSpPr>
          <p:spPr bwMode="auto">
            <a:xfrm>
              <a:off x="1480" y="3569"/>
              <a:ext cx="361" cy="69"/>
            </a:xfrm>
            <a:custGeom>
              <a:avLst/>
              <a:gdLst>
                <a:gd name="T0" fmla="*/ 0 w 361"/>
                <a:gd name="T1" fmla="*/ 0 h 69"/>
                <a:gd name="T2" fmla="*/ 0 w 361"/>
                <a:gd name="T3" fmla="*/ 69 h 69"/>
                <a:gd name="T4" fmla="*/ 361 w 361"/>
                <a:gd name="T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1" h="69">
                  <a:moveTo>
                    <a:pt x="0" y="0"/>
                  </a:moveTo>
                  <a:lnTo>
                    <a:pt x="0" y="69"/>
                  </a:lnTo>
                  <a:lnTo>
                    <a:pt x="361" y="6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97" name="Freeform 57"/>
            <p:cNvSpPr>
              <a:spLocks/>
            </p:cNvSpPr>
            <p:nvPr/>
          </p:nvSpPr>
          <p:spPr bwMode="auto">
            <a:xfrm>
              <a:off x="1280" y="3461"/>
              <a:ext cx="200" cy="105"/>
            </a:xfrm>
            <a:custGeom>
              <a:avLst/>
              <a:gdLst>
                <a:gd name="T0" fmla="*/ 0 w 200"/>
                <a:gd name="T1" fmla="*/ 0 h 105"/>
                <a:gd name="T2" fmla="*/ 0 w 200"/>
                <a:gd name="T3" fmla="*/ 105 h 105"/>
                <a:gd name="T4" fmla="*/ 200 w 200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105">
                  <a:moveTo>
                    <a:pt x="0" y="0"/>
                  </a:moveTo>
                  <a:lnTo>
                    <a:pt x="0" y="105"/>
                  </a:lnTo>
                  <a:lnTo>
                    <a:pt x="200" y="1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98" name="Freeform 58"/>
            <p:cNvSpPr>
              <a:spLocks/>
            </p:cNvSpPr>
            <p:nvPr/>
          </p:nvSpPr>
          <p:spPr bwMode="auto">
            <a:xfrm>
              <a:off x="1055" y="3335"/>
              <a:ext cx="225" cy="123"/>
            </a:xfrm>
            <a:custGeom>
              <a:avLst/>
              <a:gdLst>
                <a:gd name="T0" fmla="*/ 0 w 225"/>
                <a:gd name="T1" fmla="*/ 0 h 123"/>
                <a:gd name="T2" fmla="*/ 0 w 225"/>
                <a:gd name="T3" fmla="*/ 123 h 123"/>
                <a:gd name="T4" fmla="*/ 225 w 225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5" h="123">
                  <a:moveTo>
                    <a:pt x="0" y="0"/>
                  </a:moveTo>
                  <a:lnTo>
                    <a:pt x="0" y="123"/>
                  </a:lnTo>
                  <a:lnTo>
                    <a:pt x="225" y="123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99" name="Freeform 59"/>
            <p:cNvSpPr>
              <a:spLocks/>
            </p:cNvSpPr>
            <p:nvPr/>
          </p:nvSpPr>
          <p:spPr bwMode="auto">
            <a:xfrm>
              <a:off x="1022" y="3164"/>
              <a:ext cx="33" cy="168"/>
            </a:xfrm>
            <a:custGeom>
              <a:avLst/>
              <a:gdLst>
                <a:gd name="T0" fmla="*/ 0 w 33"/>
                <a:gd name="T1" fmla="*/ 0 h 168"/>
                <a:gd name="T2" fmla="*/ 0 w 33"/>
                <a:gd name="T3" fmla="*/ 168 h 168"/>
                <a:gd name="T4" fmla="*/ 33 w 33"/>
                <a:gd name="T5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68">
                  <a:moveTo>
                    <a:pt x="0" y="0"/>
                  </a:moveTo>
                  <a:lnTo>
                    <a:pt x="0" y="168"/>
                  </a:lnTo>
                  <a:lnTo>
                    <a:pt x="33" y="16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0" name="Freeform 60"/>
            <p:cNvSpPr>
              <a:spLocks/>
            </p:cNvSpPr>
            <p:nvPr/>
          </p:nvSpPr>
          <p:spPr bwMode="auto">
            <a:xfrm>
              <a:off x="913" y="2811"/>
              <a:ext cx="109" cy="350"/>
            </a:xfrm>
            <a:custGeom>
              <a:avLst/>
              <a:gdLst>
                <a:gd name="T0" fmla="*/ 0 w 109"/>
                <a:gd name="T1" fmla="*/ 0 h 350"/>
                <a:gd name="T2" fmla="*/ 0 w 109"/>
                <a:gd name="T3" fmla="*/ 350 h 350"/>
                <a:gd name="T4" fmla="*/ 109 w 109"/>
                <a:gd name="T5" fmla="*/ 35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350">
                  <a:moveTo>
                    <a:pt x="0" y="0"/>
                  </a:moveTo>
                  <a:lnTo>
                    <a:pt x="0" y="350"/>
                  </a:lnTo>
                  <a:lnTo>
                    <a:pt x="109" y="3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1" name="Freeform 61"/>
            <p:cNvSpPr>
              <a:spLocks/>
            </p:cNvSpPr>
            <p:nvPr/>
          </p:nvSpPr>
          <p:spPr bwMode="auto">
            <a:xfrm>
              <a:off x="871" y="2808"/>
              <a:ext cx="42" cy="608"/>
            </a:xfrm>
            <a:custGeom>
              <a:avLst/>
              <a:gdLst>
                <a:gd name="T0" fmla="*/ 0 w 42"/>
                <a:gd name="T1" fmla="*/ 608 h 608"/>
                <a:gd name="T2" fmla="*/ 0 w 42"/>
                <a:gd name="T3" fmla="*/ 0 h 608"/>
                <a:gd name="T4" fmla="*/ 42 w 42"/>
                <a:gd name="T5" fmla="*/ 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08">
                  <a:moveTo>
                    <a:pt x="0" y="608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2" name="Rectangle 62"/>
            <p:cNvSpPr>
              <a:spLocks noChangeArrowheads="1"/>
            </p:cNvSpPr>
            <p:nvPr/>
          </p:nvSpPr>
          <p:spPr bwMode="auto">
            <a:xfrm>
              <a:off x="2281" y="3741"/>
              <a:ext cx="593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bacteria/phages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03" name="Freeform 63"/>
            <p:cNvSpPr>
              <a:spLocks/>
            </p:cNvSpPr>
            <p:nvPr/>
          </p:nvSpPr>
          <p:spPr bwMode="auto">
            <a:xfrm>
              <a:off x="1624" y="3740"/>
              <a:ext cx="654" cy="96"/>
            </a:xfrm>
            <a:custGeom>
              <a:avLst/>
              <a:gdLst>
                <a:gd name="T0" fmla="*/ 0 w 654"/>
                <a:gd name="T1" fmla="*/ 49 h 96"/>
                <a:gd name="T2" fmla="*/ 0 w 654"/>
                <a:gd name="T3" fmla="*/ 46 h 96"/>
                <a:gd name="T4" fmla="*/ 654 w 654"/>
                <a:gd name="T5" fmla="*/ 0 h 96"/>
                <a:gd name="T6" fmla="*/ 654 w 654"/>
                <a:gd name="T7" fmla="*/ 96 h 96"/>
                <a:gd name="T8" fmla="*/ 0 w 654"/>
                <a:gd name="T9" fmla="*/ 4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4" h="96">
                  <a:moveTo>
                    <a:pt x="0" y="49"/>
                  </a:moveTo>
                  <a:lnTo>
                    <a:pt x="0" y="46"/>
                  </a:lnTo>
                  <a:lnTo>
                    <a:pt x="654" y="0"/>
                  </a:lnTo>
                  <a:lnTo>
                    <a:pt x="654" y="96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4" name="Line 64"/>
            <p:cNvSpPr>
              <a:spLocks noChangeShapeType="1"/>
            </p:cNvSpPr>
            <p:nvPr/>
          </p:nvSpPr>
          <p:spPr bwMode="auto">
            <a:xfrm>
              <a:off x="1073" y="3788"/>
              <a:ext cx="548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5" name="Rectangle 65"/>
            <p:cNvSpPr>
              <a:spLocks noChangeArrowheads="1"/>
            </p:cNvSpPr>
            <p:nvPr/>
          </p:nvSpPr>
          <p:spPr bwMode="auto">
            <a:xfrm>
              <a:off x="2083" y="3889"/>
              <a:ext cx="1450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Ea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i="1" dirty="0" err="1"/>
                <a:t>Dictyostelium</a:t>
              </a:r>
              <a:r>
                <a:rPr lang="en-US" sz="900" i="1" dirty="0"/>
                <a:t> </a:t>
              </a:r>
              <a:r>
                <a:rPr lang="en-US" sz="900" i="1" dirty="0" err="1"/>
                <a:t>discoideum</a:t>
              </a:r>
              <a:r>
                <a:rPr lang="en-US" sz="900" i="1" dirty="0"/>
                <a:t> </a:t>
              </a:r>
              <a:r>
                <a:rPr lang="en-US" sz="900" dirty="0" smtClean="0"/>
                <a:t>AX4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66827189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06" name="Freeform 66"/>
            <p:cNvSpPr>
              <a:spLocks/>
            </p:cNvSpPr>
            <p:nvPr/>
          </p:nvSpPr>
          <p:spPr bwMode="auto">
            <a:xfrm>
              <a:off x="1070" y="3866"/>
              <a:ext cx="1010" cy="72"/>
            </a:xfrm>
            <a:custGeom>
              <a:avLst/>
              <a:gdLst>
                <a:gd name="T0" fmla="*/ 0 w 1010"/>
                <a:gd name="T1" fmla="*/ 0 h 72"/>
                <a:gd name="T2" fmla="*/ 0 w 1010"/>
                <a:gd name="T3" fmla="*/ 72 h 72"/>
                <a:gd name="T4" fmla="*/ 1010 w 1010"/>
                <a:gd name="T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0" h="72">
                  <a:moveTo>
                    <a:pt x="0" y="0"/>
                  </a:moveTo>
                  <a:lnTo>
                    <a:pt x="0" y="72"/>
                  </a:lnTo>
                  <a:lnTo>
                    <a:pt x="1010" y="7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7" name="Line 67"/>
            <p:cNvSpPr>
              <a:spLocks noChangeShapeType="1"/>
            </p:cNvSpPr>
            <p:nvPr/>
          </p:nvSpPr>
          <p:spPr bwMode="auto">
            <a:xfrm>
              <a:off x="1070" y="3788"/>
              <a:ext cx="0" cy="72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8" name="Freeform 68"/>
            <p:cNvSpPr>
              <a:spLocks/>
            </p:cNvSpPr>
            <p:nvPr/>
          </p:nvSpPr>
          <p:spPr bwMode="auto">
            <a:xfrm>
              <a:off x="914" y="3863"/>
              <a:ext cx="156" cy="163"/>
            </a:xfrm>
            <a:custGeom>
              <a:avLst/>
              <a:gdLst>
                <a:gd name="T0" fmla="*/ 0 w 156"/>
                <a:gd name="T1" fmla="*/ 163 h 163"/>
                <a:gd name="T2" fmla="*/ 0 w 156"/>
                <a:gd name="T3" fmla="*/ 0 h 163"/>
                <a:gd name="T4" fmla="*/ 156 w 156"/>
                <a:gd name="T5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6" h="163">
                  <a:moveTo>
                    <a:pt x="0" y="163"/>
                  </a:moveTo>
                  <a:lnTo>
                    <a:pt x="0" y="0"/>
                  </a:lnTo>
                  <a:lnTo>
                    <a:pt x="15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09" name="Rectangle 69"/>
            <p:cNvSpPr>
              <a:spLocks noChangeArrowheads="1"/>
            </p:cNvSpPr>
            <p:nvPr/>
          </p:nvSpPr>
          <p:spPr bwMode="auto">
            <a:xfrm>
              <a:off x="1760" y="4033"/>
              <a:ext cx="1050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El </a:t>
              </a:r>
              <a:r>
                <a:rPr lang="en-US" sz="900" i="1" dirty="0" err="1"/>
                <a:t>Ixodes</a:t>
              </a:r>
              <a:r>
                <a:rPr lang="en-US" sz="900" i="1" dirty="0"/>
                <a:t> </a:t>
              </a:r>
              <a:r>
                <a:rPr lang="en-US" sz="900" i="1" dirty="0" err="1" smtClean="0"/>
                <a:t>scapularis</a:t>
              </a:r>
              <a:r>
                <a:rPr lang="en-US" sz="900" i="1" dirty="0" smtClean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241654573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0" name="Freeform 70"/>
            <p:cNvSpPr>
              <a:spLocks/>
            </p:cNvSpPr>
            <p:nvPr/>
          </p:nvSpPr>
          <p:spPr bwMode="auto">
            <a:xfrm>
              <a:off x="1058" y="4082"/>
              <a:ext cx="699" cy="111"/>
            </a:xfrm>
            <a:custGeom>
              <a:avLst/>
              <a:gdLst>
                <a:gd name="T0" fmla="*/ 0 w 699"/>
                <a:gd name="T1" fmla="*/ 111 h 111"/>
                <a:gd name="T2" fmla="*/ 0 w 699"/>
                <a:gd name="T3" fmla="*/ 0 h 111"/>
                <a:gd name="T4" fmla="*/ 699 w 699"/>
                <a:gd name="T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9" h="111">
                  <a:moveTo>
                    <a:pt x="0" y="111"/>
                  </a:moveTo>
                  <a:lnTo>
                    <a:pt x="0" y="0"/>
                  </a:lnTo>
                  <a:lnTo>
                    <a:pt x="69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1" name="Rectangle 71"/>
            <p:cNvSpPr>
              <a:spLocks noChangeArrowheads="1"/>
            </p:cNvSpPr>
            <p:nvPr/>
          </p:nvSpPr>
          <p:spPr bwMode="auto">
            <a:xfrm>
              <a:off x="2032" y="4185"/>
              <a:ext cx="54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Proteobacteria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12" name="Freeform 72"/>
            <p:cNvSpPr>
              <a:spLocks/>
            </p:cNvSpPr>
            <p:nvPr/>
          </p:nvSpPr>
          <p:spPr bwMode="auto">
            <a:xfrm>
              <a:off x="1652" y="4184"/>
              <a:ext cx="377" cy="96"/>
            </a:xfrm>
            <a:custGeom>
              <a:avLst/>
              <a:gdLst>
                <a:gd name="T0" fmla="*/ 0 w 377"/>
                <a:gd name="T1" fmla="*/ 49 h 96"/>
                <a:gd name="T2" fmla="*/ 0 w 377"/>
                <a:gd name="T3" fmla="*/ 46 h 96"/>
                <a:gd name="T4" fmla="*/ 377 w 377"/>
                <a:gd name="T5" fmla="*/ 0 h 96"/>
                <a:gd name="T6" fmla="*/ 377 w 377"/>
                <a:gd name="T7" fmla="*/ 96 h 96"/>
                <a:gd name="T8" fmla="*/ 0 w 377"/>
                <a:gd name="T9" fmla="*/ 4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7" h="96">
                  <a:moveTo>
                    <a:pt x="0" y="49"/>
                  </a:moveTo>
                  <a:lnTo>
                    <a:pt x="0" y="46"/>
                  </a:lnTo>
                  <a:lnTo>
                    <a:pt x="377" y="0"/>
                  </a:lnTo>
                  <a:lnTo>
                    <a:pt x="377" y="96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3" name="Line 73"/>
            <p:cNvSpPr>
              <a:spLocks noChangeShapeType="1"/>
            </p:cNvSpPr>
            <p:nvPr/>
          </p:nvSpPr>
          <p:spPr bwMode="auto">
            <a:xfrm>
              <a:off x="1093" y="4232"/>
              <a:ext cx="556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4" name="Rectangle 74"/>
            <p:cNvSpPr>
              <a:spLocks noChangeArrowheads="1"/>
            </p:cNvSpPr>
            <p:nvPr/>
          </p:nvSpPr>
          <p:spPr bwMode="auto">
            <a:xfrm>
              <a:off x="2174" y="4341"/>
              <a:ext cx="424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Eukaryotes</a:t>
              </a:r>
              <a:endParaRPr kumimoji="0" lang="en-US" alt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15" name="Freeform 75"/>
            <p:cNvSpPr>
              <a:spLocks/>
            </p:cNvSpPr>
            <p:nvPr/>
          </p:nvSpPr>
          <p:spPr bwMode="auto">
            <a:xfrm>
              <a:off x="1216" y="4334"/>
              <a:ext cx="955" cy="108"/>
            </a:xfrm>
            <a:custGeom>
              <a:avLst/>
              <a:gdLst>
                <a:gd name="T0" fmla="*/ 0 w 955"/>
                <a:gd name="T1" fmla="*/ 55 h 108"/>
                <a:gd name="T2" fmla="*/ 0 w 955"/>
                <a:gd name="T3" fmla="*/ 52 h 108"/>
                <a:gd name="T4" fmla="*/ 955 w 955"/>
                <a:gd name="T5" fmla="*/ 0 h 108"/>
                <a:gd name="T6" fmla="*/ 955 w 955"/>
                <a:gd name="T7" fmla="*/ 108 h 108"/>
                <a:gd name="T8" fmla="*/ 0 w 955"/>
                <a:gd name="T9" fmla="*/ 5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5" h="108">
                  <a:moveTo>
                    <a:pt x="0" y="55"/>
                  </a:moveTo>
                  <a:lnTo>
                    <a:pt x="0" y="52"/>
                  </a:lnTo>
                  <a:lnTo>
                    <a:pt x="955" y="0"/>
                  </a:lnTo>
                  <a:lnTo>
                    <a:pt x="955" y="108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6" name="Line 76"/>
            <p:cNvSpPr>
              <a:spLocks noChangeShapeType="1"/>
            </p:cNvSpPr>
            <p:nvPr/>
          </p:nvSpPr>
          <p:spPr bwMode="auto">
            <a:xfrm>
              <a:off x="1093" y="4388"/>
              <a:ext cx="120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7" name="Line 77"/>
            <p:cNvSpPr>
              <a:spLocks noChangeShapeType="1"/>
            </p:cNvSpPr>
            <p:nvPr/>
          </p:nvSpPr>
          <p:spPr bwMode="auto">
            <a:xfrm>
              <a:off x="1090" y="4232"/>
              <a:ext cx="0" cy="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8" name="Line 78"/>
            <p:cNvSpPr>
              <a:spLocks noChangeShapeType="1"/>
            </p:cNvSpPr>
            <p:nvPr/>
          </p:nvSpPr>
          <p:spPr bwMode="auto">
            <a:xfrm>
              <a:off x="1090" y="4313"/>
              <a:ext cx="0" cy="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19" name="Freeform 79"/>
            <p:cNvSpPr>
              <a:spLocks/>
            </p:cNvSpPr>
            <p:nvPr/>
          </p:nvSpPr>
          <p:spPr bwMode="auto">
            <a:xfrm>
              <a:off x="1058" y="4199"/>
              <a:ext cx="32" cy="111"/>
            </a:xfrm>
            <a:custGeom>
              <a:avLst/>
              <a:gdLst>
                <a:gd name="T0" fmla="*/ 0 w 32"/>
                <a:gd name="T1" fmla="*/ 0 h 111"/>
                <a:gd name="T2" fmla="*/ 0 w 32"/>
                <a:gd name="T3" fmla="*/ 111 h 111"/>
                <a:gd name="T4" fmla="*/ 32 w 32"/>
                <a:gd name="T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111">
                  <a:moveTo>
                    <a:pt x="0" y="0"/>
                  </a:moveTo>
                  <a:lnTo>
                    <a:pt x="0" y="111"/>
                  </a:lnTo>
                  <a:lnTo>
                    <a:pt x="32" y="111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20" name="Freeform 80"/>
            <p:cNvSpPr>
              <a:spLocks/>
            </p:cNvSpPr>
            <p:nvPr/>
          </p:nvSpPr>
          <p:spPr bwMode="auto">
            <a:xfrm>
              <a:off x="914" y="4032"/>
              <a:ext cx="144" cy="164"/>
            </a:xfrm>
            <a:custGeom>
              <a:avLst/>
              <a:gdLst>
                <a:gd name="T0" fmla="*/ 0 w 144"/>
                <a:gd name="T1" fmla="*/ 0 h 164"/>
                <a:gd name="T2" fmla="*/ 0 w 144"/>
                <a:gd name="T3" fmla="*/ 164 h 164"/>
                <a:gd name="T4" fmla="*/ 144 w 144"/>
                <a:gd name="T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64">
                  <a:moveTo>
                    <a:pt x="0" y="0"/>
                  </a:moveTo>
                  <a:lnTo>
                    <a:pt x="0" y="164"/>
                  </a:lnTo>
                  <a:lnTo>
                    <a:pt x="144" y="1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21" name="Freeform 81"/>
            <p:cNvSpPr>
              <a:spLocks/>
            </p:cNvSpPr>
            <p:nvPr/>
          </p:nvSpPr>
          <p:spPr bwMode="auto">
            <a:xfrm>
              <a:off x="871" y="3422"/>
              <a:ext cx="43" cy="607"/>
            </a:xfrm>
            <a:custGeom>
              <a:avLst/>
              <a:gdLst>
                <a:gd name="T0" fmla="*/ 0 w 43"/>
                <a:gd name="T1" fmla="*/ 0 h 607"/>
                <a:gd name="T2" fmla="*/ 0 w 43"/>
                <a:gd name="T3" fmla="*/ 607 h 607"/>
                <a:gd name="T4" fmla="*/ 43 w 43"/>
                <a:gd name="T5" fmla="*/ 607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07">
                  <a:moveTo>
                    <a:pt x="0" y="0"/>
                  </a:moveTo>
                  <a:lnTo>
                    <a:pt x="0" y="607"/>
                  </a:lnTo>
                  <a:lnTo>
                    <a:pt x="43" y="60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22" name="Rectangle 82"/>
            <p:cNvSpPr>
              <a:spLocks noChangeArrowheads="1"/>
            </p:cNvSpPr>
            <p:nvPr/>
          </p:nvSpPr>
          <p:spPr bwMode="auto">
            <a:xfrm>
              <a:off x="1486" y="3690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3" name="Rectangle 83"/>
            <p:cNvSpPr>
              <a:spLocks noChangeArrowheads="1"/>
            </p:cNvSpPr>
            <p:nvPr/>
          </p:nvSpPr>
          <p:spPr bwMode="auto">
            <a:xfrm>
              <a:off x="917" y="3765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4" name="Rectangle 84"/>
            <p:cNvSpPr>
              <a:spLocks noChangeArrowheads="1"/>
            </p:cNvSpPr>
            <p:nvPr/>
          </p:nvSpPr>
          <p:spPr bwMode="auto">
            <a:xfrm>
              <a:off x="1514" y="4134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5" name="Rectangle 85"/>
            <p:cNvSpPr>
              <a:spLocks noChangeArrowheads="1"/>
            </p:cNvSpPr>
            <p:nvPr/>
          </p:nvSpPr>
          <p:spPr bwMode="auto">
            <a:xfrm>
              <a:off x="1114" y="4408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0.73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6" name="Rectangle 86"/>
            <p:cNvSpPr>
              <a:spLocks noChangeArrowheads="1"/>
            </p:cNvSpPr>
            <p:nvPr/>
          </p:nvSpPr>
          <p:spPr bwMode="auto">
            <a:xfrm>
              <a:off x="943" y="4312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0.39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7" name="Rectangle 87"/>
            <p:cNvSpPr>
              <a:spLocks noChangeArrowheads="1"/>
            </p:cNvSpPr>
            <p:nvPr/>
          </p:nvSpPr>
          <p:spPr bwMode="auto">
            <a:xfrm>
              <a:off x="911" y="4198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8" name="Rectangle 88"/>
            <p:cNvSpPr>
              <a:spLocks noChangeArrowheads="1"/>
            </p:cNvSpPr>
            <p:nvPr/>
          </p:nvSpPr>
          <p:spPr bwMode="auto">
            <a:xfrm>
              <a:off x="767" y="4032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0.64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29" name="Rectangle 89"/>
            <p:cNvSpPr>
              <a:spLocks noChangeArrowheads="1"/>
            </p:cNvSpPr>
            <p:nvPr/>
          </p:nvSpPr>
          <p:spPr bwMode="auto">
            <a:xfrm>
              <a:off x="1327" y="3586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0" name="Rectangle 90"/>
            <p:cNvSpPr>
              <a:spLocks noChangeArrowheads="1"/>
            </p:cNvSpPr>
            <p:nvPr/>
          </p:nvSpPr>
          <p:spPr bwMode="auto">
            <a:xfrm>
              <a:off x="1127" y="3478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0.83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1" name="Rectangle 91"/>
            <p:cNvSpPr>
              <a:spLocks noChangeArrowheads="1"/>
            </p:cNvSpPr>
            <p:nvPr/>
          </p:nvSpPr>
          <p:spPr bwMode="auto">
            <a:xfrm>
              <a:off x="902" y="3352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0.37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2" name="Rectangle 92"/>
            <p:cNvSpPr>
              <a:spLocks noChangeArrowheads="1"/>
            </p:cNvSpPr>
            <p:nvPr/>
          </p:nvSpPr>
          <p:spPr bwMode="auto">
            <a:xfrm>
              <a:off x="1654" y="2895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3" name="Rectangle 93"/>
            <p:cNvSpPr>
              <a:spLocks noChangeArrowheads="1"/>
            </p:cNvSpPr>
            <p:nvPr/>
          </p:nvSpPr>
          <p:spPr bwMode="auto">
            <a:xfrm>
              <a:off x="875" y="3166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4" name="Rectangle 94"/>
            <p:cNvSpPr>
              <a:spLocks noChangeArrowheads="1"/>
            </p:cNvSpPr>
            <p:nvPr/>
          </p:nvSpPr>
          <p:spPr bwMode="auto">
            <a:xfrm>
              <a:off x="1003" y="2788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5" name="Rectangle 95"/>
            <p:cNvSpPr>
              <a:spLocks noChangeArrowheads="1"/>
            </p:cNvSpPr>
            <p:nvPr/>
          </p:nvSpPr>
          <p:spPr bwMode="auto">
            <a:xfrm>
              <a:off x="805" y="2346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6" name="Rectangle 96"/>
            <p:cNvSpPr>
              <a:spLocks noChangeArrowheads="1"/>
            </p:cNvSpPr>
            <p:nvPr/>
          </p:nvSpPr>
          <p:spPr bwMode="auto">
            <a:xfrm>
              <a:off x="1663" y="2554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7" name="Rectangle 97"/>
            <p:cNvSpPr>
              <a:spLocks noChangeArrowheads="1"/>
            </p:cNvSpPr>
            <p:nvPr/>
          </p:nvSpPr>
          <p:spPr bwMode="auto">
            <a:xfrm>
              <a:off x="1337" y="2446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0.98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8" name="Rectangle 98"/>
            <p:cNvSpPr>
              <a:spLocks noChangeArrowheads="1"/>
            </p:cNvSpPr>
            <p:nvPr/>
          </p:nvSpPr>
          <p:spPr bwMode="auto">
            <a:xfrm>
              <a:off x="1004" y="2035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39" name="Rectangle 99"/>
            <p:cNvSpPr>
              <a:spLocks noChangeArrowheads="1"/>
            </p:cNvSpPr>
            <p:nvPr/>
          </p:nvSpPr>
          <p:spPr bwMode="auto">
            <a:xfrm>
              <a:off x="1372" y="1104"/>
              <a:ext cx="16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0.63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0" name="Rectangle 100"/>
            <p:cNvSpPr>
              <a:spLocks noChangeArrowheads="1"/>
            </p:cNvSpPr>
            <p:nvPr/>
          </p:nvSpPr>
          <p:spPr bwMode="auto">
            <a:xfrm>
              <a:off x="1272" y="1242"/>
              <a:ext cx="166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0.44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1" name="Rectangle 101"/>
            <p:cNvSpPr>
              <a:spLocks noChangeArrowheads="1"/>
            </p:cNvSpPr>
            <p:nvPr/>
          </p:nvSpPr>
          <p:spPr bwMode="auto">
            <a:xfrm>
              <a:off x="1883" y="1966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2" name="Rectangle 102"/>
            <p:cNvSpPr>
              <a:spLocks noChangeArrowheads="1"/>
            </p:cNvSpPr>
            <p:nvPr/>
          </p:nvSpPr>
          <p:spPr bwMode="auto">
            <a:xfrm>
              <a:off x="1511" y="1858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0.78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3" name="Rectangle 103"/>
            <p:cNvSpPr>
              <a:spLocks noChangeArrowheads="1"/>
            </p:cNvSpPr>
            <p:nvPr/>
          </p:nvSpPr>
          <p:spPr bwMode="auto">
            <a:xfrm>
              <a:off x="1361" y="1732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4" name="Rectangle 104"/>
            <p:cNvSpPr>
              <a:spLocks noChangeArrowheads="1"/>
            </p:cNvSpPr>
            <p:nvPr/>
          </p:nvSpPr>
          <p:spPr bwMode="auto">
            <a:xfrm>
              <a:off x="1232" y="1431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5" name="Rectangle 105"/>
            <p:cNvSpPr>
              <a:spLocks noChangeArrowheads="1"/>
            </p:cNvSpPr>
            <p:nvPr/>
          </p:nvSpPr>
          <p:spPr bwMode="auto">
            <a:xfrm>
              <a:off x="1118" y="1743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6" name="Rectangle 106"/>
            <p:cNvSpPr>
              <a:spLocks noChangeArrowheads="1"/>
            </p:cNvSpPr>
            <p:nvPr/>
          </p:nvSpPr>
          <p:spPr bwMode="auto">
            <a:xfrm>
              <a:off x="1340" y="2200"/>
              <a:ext cx="14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3147" name="Line 107"/>
            <p:cNvSpPr>
              <a:spLocks noChangeShapeType="1"/>
            </p:cNvSpPr>
            <p:nvPr/>
          </p:nvSpPr>
          <p:spPr bwMode="auto">
            <a:xfrm>
              <a:off x="1124" y="4674"/>
              <a:ext cx="146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48" name="Line 108"/>
            <p:cNvSpPr>
              <a:spLocks noChangeShapeType="1"/>
            </p:cNvSpPr>
            <p:nvPr/>
          </p:nvSpPr>
          <p:spPr bwMode="auto">
            <a:xfrm>
              <a:off x="1124" y="4650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49" name="Line 109"/>
            <p:cNvSpPr>
              <a:spLocks noChangeShapeType="1"/>
            </p:cNvSpPr>
            <p:nvPr/>
          </p:nvSpPr>
          <p:spPr bwMode="auto">
            <a:xfrm>
              <a:off x="1270" y="4650"/>
              <a:ext cx="0" cy="48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50" name="Rectangle 110"/>
            <p:cNvSpPr>
              <a:spLocks noChangeArrowheads="1"/>
            </p:cNvSpPr>
            <p:nvPr/>
          </p:nvSpPr>
          <p:spPr bwMode="auto">
            <a:xfrm>
              <a:off x="1151" y="4698"/>
              <a:ext cx="101" cy="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0.2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sp>
        <p:nvSpPr>
          <p:cNvPr id="3151" name="Rectangle 3150"/>
          <p:cNvSpPr/>
          <p:nvPr/>
        </p:nvSpPr>
        <p:spPr>
          <a:xfrm>
            <a:off x="32657" y="838200"/>
            <a:ext cx="2297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YqaJ</a:t>
            </a:r>
            <a:r>
              <a:rPr lang="en-US" dirty="0"/>
              <a:t> viral </a:t>
            </a:r>
            <a:r>
              <a:rPr lang="en-US" dirty="0" err="1"/>
              <a:t>recombinase</a:t>
            </a:r>
            <a:endParaRPr lang="en-US" dirty="0"/>
          </a:p>
        </p:txBody>
      </p:sp>
      <p:sp>
        <p:nvSpPr>
          <p:cNvPr id="114" name="Rectangle 6"/>
          <p:cNvSpPr>
            <a:spLocks noChangeArrowheads="1"/>
          </p:cNvSpPr>
          <p:nvPr/>
        </p:nvSpPr>
        <p:spPr bwMode="auto">
          <a:xfrm>
            <a:off x="2899452" y="4789715"/>
            <a:ext cx="2554288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salinus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>
                <a:solidFill>
                  <a:srgbClr val="C00000"/>
                </a:solidFill>
              </a:rPr>
              <a:t>516304314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15" name="Rectangle 8"/>
          <p:cNvSpPr>
            <a:spLocks noChangeArrowheads="1"/>
          </p:cNvSpPr>
          <p:nvPr/>
        </p:nvSpPr>
        <p:spPr bwMode="auto">
          <a:xfrm>
            <a:off x="2952523" y="4566891"/>
            <a:ext cx="254476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Pandoravirus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sz="1000" b="1" i="1" dirty="0" err="1" smtClean="0">
                <a:solidFill>
                  <a:srgbClr val="C00000"/>
                </a:solidFill>
              </a:rPr>
              <a:t>dulcis</a:t>
            </a:r>
            <a:r>
              <a:rPr lang="en-US" sz="1000" b="1" i="1" dirty="0" smtClean="0">
                <a:solidFill>
                  <a:srgbClr val="C00000"/>
                </a:solidFill>
              </a:rPr>
              <a:t> </a:t>
            </a:r>
            <a:r>
              <a:rPr lang="en-US" altLang="en-US" sz="1000" b="1" dirty="0">
                <a:solidFill>
                  <a:srgbClr val="C00000"/>
                </a:solidFill>
              </a:rPr>
              <a:t>516302776</a:t>
            </a:r>
          </a:p>
        </p:txBody>
      </p:sp>
    </p:spTree>
    <p:extLst>
      <p:ext uri="{BB962C8B-B14F-4D97-AF65-F5344CB8AC3E}">
        <p14:creationId xmlns="" xmlns:p14="http://schemas.microsoft.com/office/powerpoint/2010/main" val="62126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618" y="15586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NCVOG1353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274" name="Rectangle 4273"/>
          <p:cNvSpPr/>
          <p:nvPr/>
        </p:nvSpPr>
        <p:spPr>
          <a:xfrm>
            <a:off x="1634836" y="155865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Ribonucleoside</a:t>
            </a:r>
            <a:r>
              <a:rPr lang="en-US" dirty="0" smtClean="0"/>
              <a:t> </a:t>
            </a:r>
            <a:r>
              <a:rPr lang="en-US" dirty="0" err="1"/>
              <a:t>diphosphate</a:t>
            </a:r>
            <a:r>
              <a:rPr lang="en-US" dirty="0"/>
              <a:t> </a:t>
            </a:r>
            <a:r>
              <a:rPr lang="en-US" dirty="0" err="1"/>
              <a:t>reductase</a:t>
            </a:r>
            <a:r>
              <a:rPr lang="en-US" dirty="0"/>
              <a:t>, alpha subunit</a:t>
            </a:r>
          </a:p>
        </p:txBody>
      </p:sp>
      <p:grpSp>
        <p:nvGrpSpPr>
          <p:cNvPr id="3" name="Group 4278"/>
          <p:cNvGrpSpPr/>
          <p:nvPr/>
        </p:nvGrpSpPr>
        <p:grpSpPr>
          <a:xfrm>
            <a:off x="429057" y="890879"/>
            <a:ext cx="5857435" cy="7993349"/>
            <a:chOff x="1312285" y="1036352"/>
            <a:chExt cx="5857435" cy="7993349"/>
          </a:xfrm>
        </p:grpSpPr>
        <p:sp>
          <p:nvSpPr>
            <p:cNvPr id="4157" name="Rectangle 89"/>
            <p:cNvSpPr>
              <a:spLocks noChangeArrowheads="1"/>
            </p:cNvSpPr>
            <p:nvPr/>
          </p:nvSpPr>
          <p:spPr bwMode="auto">
            <a:xfrm>
              <a:off x="3245630" y="5114926"/>
              <a:ext cx="1773966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Ec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i="1" dirty="0"/>
                <a:t>Cryptosporidium </a:t>
              </a:r>
              <a:r>
                <a:rPr lang="en-US" sz="900" i="1" dirty="0" err="1"/>
                <a:t>muris</a:t>
              </a:r>
              <a:r>
                <a:rPr lang="en-US" sz="900" i="1" dirty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209878422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8" name="Freeform 90"/>
            <p:cNvSpPr>
              <a:spLocks/>
            </p:cNvSpPr>
            <p:nvPr/>
          </p:nvSpPr>
          <p:spPr bwMode="auto">
            <a:xfrm>
              <a:off x="2222299" y="5173663"/>
              <a:ext cx="1019026" cy="79375"/>
            </a:xfrm>
            <a:custGeom>
              <a:avLst/>
              <a:gdLst>
                <a:gd name="T0" fmla="*/ 0 w 710"/>
                <a:gd name="T1" fmla="*/ 50 h 50"/>
                <a:gd name="T2" fmla="*/ 0 w 710"/>
                <a:gd name="T3" fmla="*/ 0 h 50"/>
                <a:gd name="T4" fmla="*/ 710 w 710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0" h="50">
                  <a:moveTo>
                    <a:pt x="0" y="50"/>
                  </a:moveTo>
                  <a:lnTo>
                    <a:pt x="0" y="0"/>
                  </a:lnTo>
                  <a:lnTo>
                    <a:pt x="710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59" name="Rectangle 91"/>
            <p:cNvSpPr>
              <a:spLocks noChangeArrowheads="1"/>
            </p:cNvSpPr>
            <p:nvPr/>
          </p:nvSpPr>
          <p:spPr bwMode="auto">
            <a:xfrm>
              <a:off x="3202572" y="5280026"/>
              <a:ext cx="1362050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Ec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i="1" dirty="0" err="1"/>
                <a:t>Theileria</a:t>
              </a:r>
              <a:r>
                <a:rPr lang="en-US" sz="900" i="1" dirty="0"/>
                <a:t> </a:t>
              </a:r>
              <a:r>
                <a:rPr lang="en-US" sz="900" i="1" dirty="0" err="1"/>
                <a:t>parva</a:t>
              </a:r>
              <a:r>
                <a:rPr lang="en-US" sz="900" i="1" dirty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71027825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0" name="Freeform 92"/>
            <p:cNvSpPr>
              <a:spLocks/>
            </p:cNvSpPr>
            <p:nvPr/>
          </p:nvSpPr>
          <p:spPr bwMode="auto">
            <a:xfrm>
              <a:off x="2222299" y="5259388"/>
              <a:ext cx="975968" cy="79375"/>
            </a:xfrm>
            <a:custGeom>
              <a:avLst/>
              <a:gdLst>
                <a:gd name="T0" fmla="*/ 0 w 680"/>
                <a:gd name="T1" fmla="*/ 0 h 50"/>
                <a:gd name="T2" fmla="*/ 0 w 680"/>
                <a:gd name="T3" fmla="*/ 50 h 50"/>
                <a:gd name="T4" fmla="*/ 680 w 680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0" h="50">
                  <a:moveTo>
                    <a:pt x="0" y="0"/>
                  </a:moveTo>
                  <a:lnTo>
                    <a:pt x="0" y="50"/>
                  </a:lnTo>
                  <a:lnTo>
                    <a:pt x="680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61" name="Freeform 93"/>
            <p:cNvSpPr>
              <a:spLocks/>
            </p:cNvSpPr>
            <p:nvPr/>
          </p:nvSpPr>
          <p:spPr bwMode="auto">
            <a:xfrm>
              <a:off x="1839087" y="5256213"/>
              <a:ext cx="383212" cy="120650"/>
            </a:xfrm>
            <a:custGeom>
              <a:avLst/>
              <a:gdLst>
                <a:gd name="T0" fmla="*/ 0 w 267"/>
                <a:gd name="T1" fmla="*/ 76 h 76"/>
                <a:gd name="T2" fmla="*/ 0 w 267"/>
                <a:gd name="T3" fmla="*/ 0 h 76"/>
                <a:gd name="T4" fmla="*/ 267 w 267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7" h="76">
                  <a:moveTo>
                    <a:pt x="0" y="76"/>
                  </a:moveTo>
                  <a:lnTo>
                    <a:pt x="0" y="0"/>
                  </a:lnTo>
                  <a:lnTo>
                    <a:pt x="267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62" name="Rectangle 94"/>
            <p:cNvSpPr>
              <a:spLocks noChangeArrowheads="1"/>
            </p:cNvSpPr>
            <p:nvPr/>
          </p:nvSpPr>
          <p:spPr bwMode="auto">
            <a:xfrm>
              <a:off x="3469528" y="5445126"/>
              <a:ext cx="1449600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Ec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i="1" dirty="0" err="1"/>
                <a:t>Theileria</a:t>
              </a:r>
              <a:r>
                <a:rPr lang="en-US" sz="900" i="1" dirty="0"/>
                <a:t> </a:t>
              </a:r>
              <a:r>
                <a:rPr lang="en-US" sz="900" i="1" dirty="0" err="1"/>
                <a:t>parva</a:t>
              </a:r>
              <a:r>
                <a:rPr lang="en-US" sz="900" i="1" dirty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145497945 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3" name="Freeform 95"/>
            <p:cNvSpPr>
              <a:spLocks/>
            </p:cNvSpPr>
            <p:nvPr/>
          </p:nvSpPr>
          <p:spPr bwMode="auto">
            <a:xfrm>
              <a:off x="1839087" y="5383213"/>
              <a:ext cx="1626136" cy="120650"/>
            </a:xfrm>
            <a:custGeom>
              <a:avLst/>
              <a:gdLst>
                <a:gd name="T0" fmla="*/ 0 w 1133"/>
                <a:gd name="T1" fmla="*/ 0 h 76"/>
                <a:gd name="T2" fmla="*/ 0 w 1133"/>
                <a:gd name="T3" fmla="*/ 76 h 76"/>
                <a:gd name="T4" fmla="*/ 1133 w 1133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3" h="76">
                  <a:moveTo>
                    <a:pt x="0" y="0"/>
                  </a:moveTo>
                  <a:lnTo>
                    <a:pt x="0" y="76"/>
                  </a:lnTo>
                  <a:lnTo>
                    <a:pt x="1133" y="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64" name="Freeform 96"/>
            <p:cNvSpPr>
              <a:spLocks/>
            </p:cNvSpPr>
            <p:nvPr/>
          </p:nvSpPr>
          <p:spPr bwMode="auto">
            <a:xfrm>
              <a:off x="1658246" y="5380038"/>
              <a:ext cx="180841" cy="346075"/>
            </a:xfrm>
            <a:custGeom>
              <a:avLst/>
              <a:gdLst>
                <a:gd name="T0" fmla="*/ 0 w 126"/>
                <a:gd name="T1" fmla="*/ 218 h 218"/>
                <a:gd name="T2" fmla="*/ 0 w 126"/>
                <a:gd name="T3" fmla="*/ 0 h 218"/>
                <a:gd name="T4" fmla="*/ 126 w 126"/>
                <a:gd name="T5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" h="218">
                  <a:moveTo>
                    <a:pt x="0" y="218"/>
                  </a:moveTo>
                  <a:lnTo>
                    <a:pt x="0" y="0"/>
                  </a:lnTo>
                  <a:lnTo>
                    <a:pt x="12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65" name="Rectangle 97"/>
            <p:cNvSpPr>
              <a:spLocks noChangeArrowheads="1"/>
            </p:cNvSpPr>
            <p:nvPr/>
          </p:nvSpPr>
          <p:spPr bwMode="auto">
            <a:xfrm>
              <a:off x="4883247" y="5619751"/>
              <a:ext cx="654473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</a:t>
              </a:r>
              <a:r>
                <a:rPr kumimoji="0" lang="en-US" alt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Baculoviridae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166" name="Freeform 98"/>
            <p:cNvSpPr>
              <a:spLocks/>
            </p:cNvSpPr>
            <p:nvPr/>
          </p:nvSpPr>
          <p:spPr bwMode="auto">
            <a:xfrm>
              <a:off x="2924134" y="5634038"/>
              <a:ext cx="1954807" cy="82550"/>
            </a:xfrm>
            <a:custGeom>
              <a:avLst/>
              <a:gdLst>
                <a:gd name="T0" fmla="*/ 0 w 1362"/>
                <a:gd name="T1" fmla="*/ 27 h 52"/>
                <a:gd name="T2" fmla="*/ 0 w 1362"/>
                <a:gd name="T3" fmla="*/ 25 h 52"/>
                <a:gd name="T4" fmla="*/ 1362 w 1362"/>
                <a:gd name="T5" fmla="*/ 0 h 52"/>
                <a:gd name="T6" fmla="*/ 1362 w 1362"/>
                <a:gd name="T7" fmla="*/ 52 h 52"/>
                <a:gd name="T8" fmla="*/ 0 w 1362"/>
                <a:gd name="T9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2" h="52">
                  <a:moveTo>
                    <a:pt x="0" y="27"/>
                  </a:moveTo>
                  <a:lnTo>
                    <a:pt x="0" y="25"/>
                  </a:lnTo>
                  <a:lnTo>
                    <a:pt x="1362" y="0"/>
                  </a:lnTo>
                  <a:lnTo>
                    <a:pt x="1362" y="5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67" name="Line 99"/>
            <p:cNvSpPr>
              <a:spLocks noChangeShapeType="1"/>
            </p:cNvSpPr>
            <p:nvPr/>
          </p:nvSpPr>
          <p:spPr bwMode="auto">
            <a:xfrm>
              <a:off x="2104608" y="5675313"/>
              <a:ext cx="815221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68" name="Rectangle 100"/>
            <p:cNvSpPr>
              <a:spLocks noChangeArrowheads="1"/>
            </p:cNvSpPr>
            <p:nvPr/>
          </p:nvSpPr>
          <p:spPr bwMode="auto">
            <a:xfrm>
              <a:off x="3456612" y="5789613"/>
              <a:ext cx="328295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900" i="1" dirty="0" err="1"/>
                <a:t>Musca</a:t>
              </a:r>
              <a:r>
                <a:rPr lang="en-US" sz="900" i="1" dirty="0"/>
                <a:t> </a:t>
              </a:r>
              <a:r>
                <a:rPr lang="en-US" sz="900" i="1" dirty="0" err="1"/>
                <a:t>domestica</a:t>
              </a:r>
              <a:r>
                <a:rPr lang="en-US" sz="900" i="1" dirty="0"/>
                <a:t> </a:t>
              </a:r>
              <a:r>
                <a:rPr lang="en-US" sz="900" dirty="0"/>
                <a:t>salivary gland hypertrophy </a:t>
              </a:r>
              <a:r>
                <a:rPr lang="en-US" sz="900" dirty="0" smtClean="0"/>
                <a:t>virus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187903102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9" name="Freeform 101"/>
            <p:cNvSpPr>
              <a:spLocks/>
            </p:cNvSpPr>
            <p:nvPr/>
          </p:nvSpPr>
          <p:spPr bwMode="auto">
            <a:xfrm>
              <a:off x="2100302" y="5764213"/>
              <a:ext cx="1352003" cy="82550"/>
            </a:xfrm>
            <a:custGeom>
              <a:avLst/>
              <a:gdLst>
                <a:gd name="T0" fmla="*/ 0 w 942"/>
                <a:gd name="T1" fmla="*/ 0 h 52"/>
                <a:gd name="T2" fmla="*/ 0 w 942"/>
                <a:gd name="T3" fmla="*/ 52 h 52"/>
                <a:gd name="T4" fmla="*/ 942 w 942"/>
                <a:gd name="T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2" h="52">
                  <a:moveTo>
                    <a:pt x="0" y="0"/>
                  </a:moveTo>
                  <a:lnTo>
                    <a:pt x="0" y="52"/>
                  </a:lnTo>
                  <a:lnTo>
                    <a:pt x="942" y="5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0" name="Line 102"/>
            <p:cNvSpPr>
              <a:spLocks noChangeShapeType="1"/>
            </p:cNvSpPr>
            <p:nvPr/>
          </p:nvSpPr>
          <p:spPr bwMode="auto">
            <a:xfrm>
              <a:off x="2100302" y="5675313"/>
              <a:ext cx="0" cy="8255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1" name="Freeform 103"/>
            <p:cNvSpPr>
              <a:spLocks/>
            </p:cNvSpPr>
            <p:nvPr/>
          </p:nvSpPr>
          <p:spPr bwMode="auto">
            <a:xfrm>
              <a:off x="1785984" y="5761038"/>
              <a:ext cx="314320" cy="315913"/>
            </a:xfrm>
            <a:custGeom>
              <a:avLst/>
              <a:gdLst>
                <a:gd name="T0" fmla="*/ 0 w 219"/>
                <a:gd name="T1" fmla="*/ 199 h 199"/>
                <a:gd name="T2" fmla="*/ 0 w 219"/>
                <a:gd name="T3" fmla="*/ 0 h 199"/>
                <a:gd name="T4" fmla="*/ 219 w 219"/>
                <a:gd name="T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" h="199">
                  <a:moveTo>
                    <a:pt x="0" y="199"/>
                  </a:moveTo>
                  <a:lnTo>
                    <a:pt x="0" y="0"/>
                  </a:lnTo>
                  <a:lnTo>
                    <a:pt x="219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2" name="Rectangle 104"/>
            <p:cNvSpPr>
              <a:spLocks noChangeArrowheads="1"/>
            </p:cNvSpPr>
            <p:nvPr/>
          </p:nvSpPr>
          <p:spPr bwMode="auto">
            <a:xfrm>
              <a:off x="3641758" y="5964238"/>
              <a:ext cx="869760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Chordopoxviruses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173" name="Freeform 105"/>
            <p:cNvSpPr>
              <a:spLocks/>
            </p:cNvSpPr>
            <p:nvPr/>
          </p:nvSpPr>
          <p:spPr bwMode="auto">
            <a:xfrm>
              <a:off x="2479208" y="5984876"/>
              <a:ext cx="1158245" cy="68263"/>
            </a:xfrm>
            <a:custGeom>
              <a:avLst/>
              <a:gdLst>
                <a:gd name="T0" fmla="*/ 0 w 807"/>
                <a:gd name="T1" fmla="*/ 23 h 43"/>
                <a:gd name="T2" fmla="*/ 0 w 807"/>
                <a:gd name="T3" fmla="*/ 21 h 43"/>
                <a:gd name="T4" fmla="*/ 807 w 807"/>
                <a:gd name="T5" fmla="*/ 0 h 43"/>
                <a:gd name="T6" fmla="*/ 807 w 807"/>
                <a:gd name="T7" fmla="*/ 43 h 43"/>
                <a:gd name="T8" fmla="*/ 0 w 807"/>
                <a:gd name="T9" fmla="*/ 2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7" h="43">
                  <a:moveTo>
                    <a:pt x="0" y="23"/>
                  </a:moveTo>
                  <a:lnTo>
                    <a:pt x="0" y="21"/>
                  </a:lnTo>
                  <a:lnTo>
                    <a:pt x="807" y="0"/>
                  </a:lnTo>
                  <a:lnTo>
                    <a:pt x="807" y="43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4" name="Line 106"/>
            <p:cNvSpPr>
              <a:spLocks noChangeShapeType="1"/>
            </p:cNvSpPr>
            <p:nvPr/>
          </p:nvSpPr>
          <p:spPr bwMode="auto">
            <a:xfrm>
              <a:off x="2186417" y="6019801"/>
              <a:ext cx="28848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5" name="Rectangle 107"/>
            <p:cNvSpPr>
              <a:spLocks noChangeArrowheads="1"/>
            </p:cNvSpPr>
            <p:nvPr/>
          </p:nvSpPr>
          <p:spPr bwMode="auto">
            <a:xfrm>
              <a:off x="4421098" y="6132513"/>
              <a:ext cx="1756743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k1 </a:t>
              </a:r>
              <a:r>
                <a:rPr lang="en-US" sz="900" dirty="0"/>
                <a:t>Cyprinid </a:t>
              </a:r>
              <a:r>
                <a:rPr lang="en-US" sz="900" dirty="0" err="1"/>
                <a:t>herpesvirus</a:t>
              </a:r>
              <a:r>
                <a:rPr lang="en-US" sz="900" dirty="0"/>
                <a:t> </a:t>
              </a:r>
              <a:r>
                <a:rPr lang="en-US" sz="900" dirty="0" smtClean="0"/>
                <a:t>3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131840167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6" name="Freeform 108"/>
            <p:cNvSpPr>
              <a:spLocks/>
            </p:cNvSpPr>
            <p:nvPr/>
          </p:nvSpPr>
          <p:spPr bwMode="auto">
            <a:xfrm>
              <a:off x="2182112" y="6108701"/>
              <a:ext cx="2234681" cy="82550"/>
            </a:xfrm>
            <a:custGeom>
              <a:avLst/>
              <a:gdLst>
                <a:gd name="T0" fmla="*/ 0 w 1557"/>
                <a:gd name="T1" fmla="*/ 0 h 52"/>
                <a:gd name="T2" fmla="*/ 0 w 1557"/>
                <a:gd name="T3" fmla="*/ 52 h 52"/>
                <a:gd name="T4" fmla="*/ 1557 w 1557"/>
                <a:gd name="T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7" h="52">
                  <a:moveTo>
                    <a:pt x="0" y="0"/>
                  </a:moveTo>
                  <a:lnTo>
                    <a:pt x="0" y="52"/>
                  </a:lnTo>
                  <a:lnTo>
                    <a:pt x="1557" y="52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7" name="Line 109"/>
            <p:cNvSpPr>
              <a:spLocks noChangeShapeType="1"/>
            </p:cNvSpPr>
            <p:nvPr/>
          </p:nvSpPr>
          <p:spPr bwMode="auto">
            <a:xfrm>
              <a:off x="2182112" y="6019801"/>
              <a:ext cx="0" cy="8255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8" name="Freeform 110"/>
            <p:cNvSpPr>
              <a:spLocks/>
            </p:cNvSpPr>
            <p:nvPr/>
          </p:nvSpPr>
          <p:spPr bwMode="auto">
            <a:xfrm>
              <a:off x="2018494" y="6105526"/>
              <a:ext cx="163618" cy="122238"/>
            </a:xfrm>
            <a:custGeom>
              <a:avLst/>
              <a:gdLst>
                <a:gd name="T0" fmla="*/ 0 w 114"/>
                <a:gd name="T1" fmla="*/ 77 h 77"/>
                <a:gd name="T2" fmla="*/ 0 w 114"/>
                <a:gd name="T3" fmla="*/ 0 h 77"/>
                <a:gd name="T4" fmla="*/ 114 w 114"/>
                <a:gd name="T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77">
                  <a:moveTo>
                    <a:pt x="0" y="77"/>
                  </a:moveTo>
                  <a:lnTo>
                    <a:pt x="0" y="0"/>
                  </a:lnTo>
                  <a:lnTo>
                    <a:pt x="11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79" name="Rectangle 111"/>
            <p:cNvSpPr>
              <a:spLocks noChangeArrowheads="1"/>
            </p:cNvSpPr>
            <p:nvPr/>
          </p:nvSpPr>
          <p:spPr bwMode="auto">
            <a:xfrm>
              <a:off x="2827973" y="6297613"/>
              <a:ext cx="1814153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El </a:t>
              </a:r>
              <a:r>
                <a:rPr lang="en-US" sz="900" i="1" dirty="0" err="1"/>
                <a:t>Caenorhabditis</a:t>
              </a:r>
              <a:r>
                <a:rPr lang="en-US" sz="900" i="1" dirty="0"/>
                <a:t> </a:t>
              </a:r>
              <a:r>
                <a:rPr lang="en-US" sz="900" i="1" dirty="0" err="1" smtClean="0"/>
                <a:t>brenneri</a:t>
              </a:r>
              <a:r>
                <a:rPr lang="en-US" sz="900" i="1" dirty="0" smtClean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341877710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80" name="Freeform 112"/>
            <p:cNvSpPr>
              <a:spLocks/>
            </p:cNvSpPr>
            <p:nvPr/>
          </p:nvSpPr>
          <p:spPr bwMode="auto">
            <a:xfrm>
              <a:off x="2018494" y="6234113"/>
              <a:ext cx="805174" cy="122238"/>
            </a:xfrm>
            <a:custGeom>
              <a:avLst/>
              <a:gdLst>
                <a:gd name="T0" fmla="*/ 0 w 561"/>
                <a:gd name="T1" fmla="*/ 0 h 77"/>
                <a:gd name="T2" fmla="*/ 0 w 561"/>
                <a:gd name="T3" fmla="*/ 77 h 77"/>
                <a:gd name="T4" fmla="*/ 561 w 561"/>
                <a:gd name="T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1" h="77">
                  <a:moveTo>
                    <a:pt x="0" y="0"/>
                  </a:moveTo>
                  <a:lnTo>
                    <a:pt x="0" y="77"/>
                  </a:lnTo>
                  <a:lnTo>
                    <a:pt x="561" y="77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1" name="Freeform 113"/>
            <p:cNvSpPr>
              <a:spLocks/>
            </p:cNvSpPr>
            <p:nvPr/>
          </p:nvSpPr>
          <p:spPr bwMode="auto">
            <a:xfrm>
              <a:off x="1912285" y="6230938"/>
              <a:ext cx="106208" cy="165100"/>
            </a:xfrm>
            <a:custGeom>
              <a:avLst/>
              <a:gdLst>
                <a:gd name="T0" fmla="*/ 0 w 74"/>
                <a:gd name="T1" fmla="*/ 104 h 104"/>
                <a:gd name="T2" fmla="*/ 0 w 74"/>
                <a:gd name="T3" fmla="*/ 0 h 104"/>
                <a:gd name="T4" fmla="*/ 74 w 74"/>
                <a:gd name="T5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04">
                  <a:moveTo>
                    <a:pt x="0" y="104"/>
                  </a:moveTo>
                  <a:lnTo>
                    <a:pt x="0" y="0"/>
                  </a:lnTo>
                  <a:lnTo>
                    <a:pt x="7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2" name="Rectangle 114"/>
            <p:cNvSpPr>
              <a:spLocks noChangeArrowheads="1"/>
            </p:cNvSpPr>
            <p:nvPr/>
          </p:nvSpPr>
          <p:spPr bwMode="auto">
            <a:xfrm>
              <a:off x="3112152" y="6513513"/>
              <a:ext cx="637250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Opisthokonts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183" name="Freeform 115"/>
            <p:cNvSpPr>
              <a:spLocks/>
            </p:cNvSpPr>
            <p:nvPr/>
          </p:nvSpPr>
          <p:spPr bwMode="auto">
            <a:xfrm>
              <a:off x="2054374" y="6446838"/>
              <a:ext cx="1053472" cy="247650"/>
            </a:xfrm>
            <a:custGeom>
              <a:avLst/>
              <a:gdLst>
                <a:gd name="T0" fmla="*/ 0 w 734"/>
                <a:gd name="T1" fmla="*/ 79 h 156"/>
                <a:gd name="T2" fmla="*/ 0 w 734"/>
                <a:gd name="T3" fmla="*/ 76 h 156"/>
                <a:gd name="T4" fmla="*/ 734 w 734"/>
                <a:gd name="T5" fmla="*/ 0 h 156"/>
                <a:gd name="T6" fmla="*/ 734 w 734"/>
                <a:gd name="T7" fmla="*/ 156 h 156"/>
                <a:gd name="T8" fmla="*/ 0 w 734"/>
                <a:gd name="T9" fmla="*/ 79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4" h="156">
                  <a:moveTo>
                    <a:pt x="0" y="79"/>
                  </a:moveTo>
                  <a:lnTo>
                    <a:pt x="0" y="76"/>
                  </a:lnTo>
                  <a:lnTo>
                    <a:pt x="734" y="0"/>
                  </a:lnTo>
                  <a:lnTo>
                    <a:pt x="734" y="156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4" name="Line 116"/>
            <p:cNvSpPr>
              <a:spLocks noChangeShapeType="1"/>
            </p:cNvSpPr>
            <p:nvPr/>
          </p:nvSpPr>
          <p:spPr bwMode="auto">
            <a:xfrm>
              <a:off x="1916591" y="6570663"/>
              <a:ext cx="133478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5" name="Line 117"/>
            <p:cNvSpPr>
              <a:spLocks noChangeShapeType="1"/>
            </p:cNvSpPr>
            <p:nvPr/>
          </p:nvSpPr>
          <p:spPr bwMode="auto">
            <a:xfrm>
              <a:off x="1912285" y="6402388"/>
              <a:ext cx="0" cy="1682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6" name="Freeform 118"/>
            <p:cNvSpPr>
              <a:spLocks/>
            </p:cNvSpPr>
            <p:nvPr/>
          </p:nvSpPr>
          <p:spPr bwMode="auto">
            <a:xfrm>
              <a:off x="1785984" y="6083301"/>
              <a:ext cx="126302" cy="315913"/>
            </a:xfrm>
            <a:custGeom>
              <a:avLst/>
              <a:gdLst>
                <a:gd name="T0" fmla="*/ 0 w 88"/>
                <a:gd name="T1" fmla="*/ 0 h 199"/>
                <a:gd name="T2" fmla="*/ 0 w 88"/>
                <a:gd name="T3" fmla="*/ 199 h 199"/>
                <a:gd name="T4" fmla="*/ 88 w 88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199">
                  <a:moveTo>
                    <a:pt x="0" y="0"/>
                  </a:moveTo>
                  <a:lnTo>
                    <a:pt x="0" y="199"/>
                  </a:lnTo>
                  <a:lnTo>
                    <a:pt x="88" y="19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7" name="Freeform 119"/>
            <p:cNvSpPr>
              <a:spLocks/>
            </p:cNvSpPr>
            <p:nvPr/>
          </p:nvSpPr>
          <p:spPr bwMode="auto">
            <a:xfrm>
              <a:off x="1658246" y="5732463"/>
              <a:ext cx="127737" cy="347663"/>
            </a:xfrm>
            <a:custGeom>
              <a:avLst/>
              <a:gdLst>
                <a:gd name="T0" fmla="*/ 0 w 89"/>
                <a:gd name="T1" fmla="*/ 0 h 219"/>
                <a:gd name="T2" fmla="*/ 0 w 89"/>
                <a:gd name="T3" fmla="*/ 219 h 219"/>
                <a:gd name="T4" fmla="*/ 89 w 89"/>
                <a:gd name="T5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9" h="219">
                  <a:moveTo>
                    <a:pt x="0" y="0"/>
                  </a:moveTo>
                  <a:lnTo>
                    <a:pt x="0" y="219"/>
                  </a:lnTo>
                  <a:lnTo>
                    <a:pt x="89" y="21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8" name="Freeform 120"/>
            <p:cNvSpPr>
              <a:spLocks/>
            </p:cNvSpPr>
            <p:nvPr/>
          </p:nvSpPr>
          <p:spPr bwMode="auto">
            <a:xfrm>
              <a:off x="1597966" y="4768851"/>
              <a:ext cx="60280" cy="960438"/>
            </a:xfrm>
            <a:custGeom>
              <a:avLst/>
              <a:gdLst>
                <a:gd name="T0" fmla="*/ 0 w 42"/>
                <a:gd name="T1" fmla="*/ 0 h 605"/>
                <a:gd name="T2" fmla="*/ 0 w 42"/>
                <a:gd name="T3" fmla="*/ 605 h 605"/>
                <a:gd name="T4" fmla="*/ 42 w 42"/>
                <a:gd name="T5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605">
                  <a:moveTo>
                    <a:pt x="0" y="0"/>
                  </a:moveTo>
                  <a:lnTo>
                    <a:pt x="0" y="605"/>
                  </a:lnTo>
                  <a:lnTo>
                    <a:pt x="42" y="605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89" name="Freeform 121"/>
            <p:cNvSpPr>
              <a:spLocks/>
            </p:cNvSpPr>
            <p:nvPr/>
          </p:nvSpPr>
          <p:spPr bwMode="auto">
            <a:xfrm>
              <a:off x="1480274" y="5060373"/>
              <a:ext cx="115163" cy="916566"/>
            </a:xfrm>
            <a:custGeom>
              <a:avLst/>
              <a:gdLst>
                <a:gd name="T0" fmla="*/ 0 w 82"/>
                <a:gd name="T1" fmla="*/ 763 h 763"/>
                <a:gd name="T2" fmla="*/ 0 w 82"/>
                <a:gd name="T3" fmla="*/ 0 h 763"/>
                <a:gd name="T4" fmla="*/ 82 w 82"/>
                <a:gd name="T5" fmla="*/ 0 h 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763">
                  <a:moveTo>
                    <a:pt x="0" y="763"/>
                  </a:moveTo>
                  <a:lnTo>
                    <a:pt x="0" y="0"/>
                  </a:lnTo>
                  <a:lnTo>
                    <a:pt x="8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90" name="Rectangle 122"/>
            <p:cNvSpPr>
              <a:spLocks noChangeArrowheads="1"/>
            </p:cNvSpPr>
            <p:nvPr/>
          </p:nvSpPr>
          <p:spPr bwMode="auto">
            <a:xfrm>
              <a:off x="3336051" y="6724651"/>
              <a:ext cx="1588819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lvl="0"/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Eq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i="1" dirty="0" err="1"/>
                <a:t>Naegleria</a:t>
              </a:r>
              <a:r>
                <a:rPr lang="en-US" sz="900" i="1" dirty="0"/>
                <a:t> </a:t>
              </a:r>
              <a:r>
                <a:rPr lang="en-US" sz="900" i="1" dirty="0" err="1"/>
                <a:t>gruberi</a:t>
              </a:r>
              <a:r>
                <a:rPr lang="en-US" sz="900" i="1" dirty="0"/>
                <a:t>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290984045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1" name="Freeform 123"/>
            <p:cNvSpPr>
              <a:spLocks/>
            </p:cNvSpPr>
            <p:nvPr/>
          </p:nvSpPr>
          <p:spPr bwMode="auto">
            <a:xfrm>
              <a:off x="1760149" y="6783388"/>
              <a:ext cx="1571596" cy="79375"/>
            </a:xfrm>
            <a:custGeom>
              <a:avLst/>
              <a:gdLst>
                <a:gd name="T0" fmla="*/ 0 w 1095"/>
                <a:gd name="T1" fmla="*/ 50 h 50"/>
                <a:gd name="T2" fmla="*/ 0 w 1095"/>
                <a:gd name="T3" fmla="*/ 0 h 50"/>
                <a:gd name="T4" fmla="*/ 1095 w 1095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5" h="50">
                  <a:moveTo>
                    <a:pt x="0" y="50"/>
                  </a:moveTo>
                  <a:lnTo>
                    <a:pt x="0" y="0"/>
                  </a:lnTo>
                  <a:lnTo>
                    <a:pt x="1095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92" name="Rectangle 124"/>
            <p:cNvSpPr>
              <a:spLocks noChangeArrowheads="1"/>
            </p:cNvSpPr>
            <p:nvPr/>
          </p:nvSpPr>
          <p:spPr bwMode="auto">
            <a:xfrm>
              <a:off x="3224101" y="6889751"/>
              <a:ext cx="1867257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q2 </a:t>
              </a:r>
              <a:r>
                <a:rPr lang="en-US" sz="900" i="1" dirty="0" err="1"/>
                <a:t>Emiliania</a:t>
              </a:r>
              <a:r>
                <a:rPr lang="en-US" sz="900" i="1" dirty="0"/>
                <a:t> </a:t>
              </a:r>
              <a:r>
                <a:rPr lang="en-US" sz="900" i="1" dirty="0" err="1"/>
                <a:t>huxleyi</a:t>
              </a:r>
              <a:r>
                <a:rPr lang="en-US" sz="900" i="1" dirty="0"/>
                <a:t> </a:t>
              </a:r>
              <a:r>
                <a:rPr lang="en-US" sz="900" dirty="0"/>
                <a:t>virus </a:t>
              </a:r>
              <a:r>
                <a:rPr lang="en-US" sz="900" dirty="0" smtClean="0"/>
                <a:t>86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73852902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93" name="Freeform 125"/>
            <p:cNvSpPr>
              <a:spLocks/>
            </p:cNvSpPr>
            <p:nvPr/>
          </p:nvSpPr>
          <p:spPr bwMode="auto">
            <a:xfrm>
              <a:off x="1760149" y="6869113"/>
              <a:ext cx="1459647" cy="79375"/>
            </a:xfrm>
            <a:custGeom>
              <a:avLst/>
              <a:gdLst>
                <a:gd name="T0" fmla="*/ 0 w 1017"/>
                <a:gd name="T1" fmla="*/ 0 h 50"/>
                <a:gd name="T2" fmla="*/ 0 w 1017"/>
                <a:gd name="T3" fmla="*/ 50 h 50"/>
                <a:gd name="T4" fmla="*/ 1017 w 1017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17" h="50">
                  <a:moveTo>
                    <a:pt x="0" y="0"/>
                  </a:moveTo>
                  <a:lnTo>
                    <a:pt x="0" y="50"/>
                  </a:lnTo>
                  <a:lnTo>
                    <a:pt x="1017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94" name="Freeform 126"/>
            <p:cNvSpPr>
              <a:spLocks/>
            </p:cNvSpPr>
            <p:nvPr/>
          </p:nvSpPr>
          <p:spPr bwMode="auto">
            <a:xfrm>
              <a:off x="1593660" y="6865938"/>
              <a:ext cx="166489" cy="327025"/>
            </a:xfrm>
            <a:custGeom>
              <a:avLst/>
              <a:gdLst>
                <a:gd name="T0" fmla="*/ 0 w 116"/>
                <a:gd name="T1" fmla="*/ 206 h 206"/>
                <a:gd name="T2" fmla="*/ 0 w 116"/>
                <a:gd name="T3" fmla="*/ 0 h 206"/>
                <a:gd name="T4" fmla="*/ 116 w 116"/>
                <a:gd name="T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206">
                  <a:moveTo>
                    <a:pt x="0" y="206"/>
                  </a:moveTo>
                  <a:lnTo>
                    <a:pt x="0" y="0"/>
                  </a:lnTo>
                  <a:lnTo>
                    <a:pt x="116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96" name="Freeform 128"/>
            <p:cNvSpPr>
              <a:spLocks/>
            </p:cNvSpPr>
            <p:nvPr/>
          </p:nvSpPr>
          <p:spPr bwMode="auto">
            <a:xfrm>
              <a:off x="4235951" y="7113588"/>
              <a:ext cx="130608" cy="79375"/>
            </a:xfrm>
            <a:custGeom>
              <a:avLst/>
              <a:gdLst>
                <a:gd name="T0" fmla="*/ 0 w 91"/>
                <a:gd name="T1" fmla="*/ 50 h 50"/>
                <a:gd name="T2" fmla="*/ 0 w 91"/>
                <a:gd name="T3" fmla="*/ 0 h 50"/>
                <a:gd name="T4" fmla="*/ 91 w 91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" h="50">
                  <a:moveTo>
                    <a:pt x="0" y="50"/>
                  </a:moveTo>
                  <a:lnTo>
                    <a:pt x="0" y="0"/>
                  </a:lnTo>
                  <a:lnTo>
                    <a:pt x="9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98" name="Freeform 130"/>
            <p:cNvSpPr>
              <a:spLocks/>
            </p:cNvSpPr>
            <p:nvPr/>
          </p:nvSpPr>
          <p:spPr bwMode="auto">
            <a:xfrm>
              <a:off x="4235951" y="7199313"/>
              <a:ext cx="361682" cy="79375"/>
            </a:xfrm>
            <a:custGeom>
              <a:avLst/>
              <a:gdLst>
                <a:gd name="T0" fmla="*/ 0 w 252"/>
                <a:gd name="T1" fmla="*/ 0 h 50"/>
                <a:gd name="T2" fmla="*/ 0 w 252"/>
                <a:gd name="T3" fmla="*/ 50 h 50"/>
                <a:gd name="T4" fmla="*/ 252 w 252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" h="50">
                  <a:moveTo>
                    <a:pt x="0" y="0"/>
                  </a:moveTo>
                  <a:lnTo>
                    <a:pt x="0" y="50"/>
                  </a:lnTo>
                  <a:lnTo>
                    <a:pt x="252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199" name="Freeform 131"/>
            <p:cNvSpPr>
              <a:spLocks/>
            </p:cNvSpPr>
            <p:nvPr/>
          </p:nvSpPr>
          <p:spPr bwMode="auto">
            <a:xfrm>
              <a:off x="2192158" y="7196138"/>
              <a:ext cx="2043792" cy="120650"/>
            </a:xfrm>
            <a:custGeom>
              <a:avLst/>
              <a:gdLst>
                <a:gd name="T0" fmla="*/ 0 w 1424"/>
                <a:gd name="T1" fmla="*/ 76 h 76"/>
                <a:gd name="T2" fmla="*/ 0 w 1424"/>
                <a:gd name="T3" fmla="*/ 0 h 76"/>
                <a:gd name="T4" fmla="*/ 1424 w 1424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24" h="76">
                  <a:moveTo>
                    <a:pt x="0" y="76"/>
                  </a:moveTo>
                  <a:lnTo>
                    <a:pt x="0" y="0"/>
                  </a:lnTo>
                  <a:lnTo>
                    <a:pt x="1424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00" name="Rectangle 132"/>
            <p:cNvSpPr>
              <a:spLocks noChangeArrowheads="1"/>
            </p:cNvSpPr>
            <p:nvPr/>
          </p:nvSpPr>
          <p:spPr bwMode="auto">
            <a:xfrm>
              <a:off x="2756211" y="7385051"/>
              <a:ext cx="2699457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900" b="1" i="1" dirty="0" err="1"/>
                <a:t>Acanthamoeba</a:t>
              </a:r>
              <a:r>
                <a:rPr lang="en-US" sz="900" b="1" i="1" dirty="0"/>
                <a:t> </a:t>
              </a:r>
              <a:r>
                <a:rPr lang="en-US" sz="900" b="1" i="1" dirty="0" err="1"/>
                <a:t>castellanii</a:t>
              </a:r>
              <a:r>
                <a:rPr lang="en-US" sz="900" b="1" i="1" dirty="0"/>
                <a:t> </a:t>
              </a:r>
              <a:r>
                <a:rPr lang="en-US" sz="900" b="1" dirty="0"/>
                <a:t>str. </a:t>
              </a:r>
              <a:r>
                <a:rPr lang="en-US" sz="900" b="1" dirty="0" smtClean="0"/>
                <a:t>Neff </a:t>
              </a:r>
              <a:r>
                <a:rPr kumimoji="0" lang="en-US" altLang="en-US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470531495</a:t>
              </a:r>
              <a:endPara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01" name="Freeform 133"/>
            <p:cNvSpPr>
              <a:spLocks/>
            </p:cNvSpPr>
            <p:nvPr/>
          </p:nvSpPr>
          <p:spPr bwMode="auto">
            <a:xfrm>
              <a:off x="2192158" y="7323138"/>
              <a:ext cx="559746" cy="120650"/>
            </a:xfrm>
            <a:custGeom>
              <a:avLst/>
              <a:gdLst>
                <a:gd name="T0" fmla="*/ 0 w 390"/>
                <a:gd name="T1" fmla="*/ 0 h 76"/>
                <a:gd name="T2" fmla="*/ 0 w 390"/>
                <a:gd name="T3" fmla="*/ 76 h 76"/>
                <a:gd name="T4" fmla="*/ 390 w 390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0" h="76">
                  <a:moveTo>
                    <a:pt x="0" y="0"/>
                  </a:moveTo>
                  <a:lnTo>
                    <a:pt x="0" y="76"/>
                  </a:lnTo>
                  <a:lnTo>
                    <a:pt x="390" y="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02" name="Freeform 134"/>
            <p:cNvSpPr>
              <a:spLocks/>
            </p:cNvSpPr>
            <p:nvPr/>
          </p:nvSpPr>
          <p:spPr bwMode="auto">
            <a:xfrm>
              <a:off x="1744361" y="7319963"/>
              <a:ext cx="447797" cy="203200"/>
            </a:xfrm>
            <a:custGeom>
              <a:avLst/>
              <a:gdLst>
                <a:gd name="T0" fmla="*/ 0 w 312"/>
                <a:gd name="T1" fmla="*/ 128 h 128"/>
                <a:gd name="T2" fmla="*/ 0 w 312"/>
                <a:gd name="T3" fmla="*/ 0 h 128"/>
                <a:gd name="T4" fmla="*/ 312 w 312"/>
                <a:gd name="T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2" h="128">
                  <a:moveTo>
                    <a:pt x="0" y="128"/>
                  </a:moveTo>
                  <a:lnTo>
                    <a:pt x="0" y="0"/>
                  </a:lnTo>
                  <a:lnTo>
                    <a:pt x="31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03" name="Rectangle 135"/>
            <p:cNvSpPr>
              <a:spLocks noChangeArrowheads="1"/>
            </p:cNvSpPr>
            <p:nvPr/>
          </p:nvSpPr>
          <p:spPr bwMode="auto">
            <a:xfrm>
              <a:off x="2825103" y="7550151"/>
              <a:ext cx="230191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9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900" i="1" dirty="0" err="1"/>
                <a:t>Dictyostelium</a:t>
              </a:r>
              <a:r>
                <a:rPr lang="en-US" sz="900" i="1" dirty="0"/>
                <a:t> </a:t>
              </a:r>
              <a:r>
                <a:rPr lang="en-US" sz="900" i="1" dirty="0" err="1"/>
                <a:t>discoideum</a:t>
              </a:r>
              <a:r>
                <a:rPr lang="en-US" sz="900" i="1" dirty="0"/>
                <a:t> </a:t>
              </a:r>
              <a:r>
                <a:rPr lang="en-US" sz="900" dirty="0" smtClean="0"/>
                <a:t>AX4 </a:t>
              </a:r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66810005</a:t>
              </a:r>
              <a:endParaRPr kumimoji="0" lang="en-US" altLang="en-US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04" name="Freeform 136"/>
            <p:cNvSpPr>
              <a:spLocks/>
            </p:cNvSpPr>
            <p:nvPr/>
          </p:nvSpPr>
          <p:spPr bwMode="auto">
            <a:xfrm>
              <a:off x="2286884" y="7608888"/>
              <a:ext cx="533912" cy="120650"/>
            </a:xfrm>
            <a:custGeom>
              <a:avLst/>
              <a:gdLst>
                <a:gd name="T0" fmla="*/ 0 w 372"/>
                <a:gd name="T1" fmla="*/ 76 h 76"/>
                <a:gd name="T2" fmla="*/ 0 w 372"/>
                <a:gd name="T3" fmla="*/ 0 h 76"/>
                <a:gd name="T4" fmla="*/ 372 w 372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2" h="76">
                  <a:moveTo>
                    <a:pt x="0" y="76"/>
                  </a:moveTo>
                  <a:lnTo>
                    <a:pt x="0" y="0"/>
                  </a:lnTo>
                  <a:lnTo>
                    <a:pt x="372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05" name="Rectangle 137"/>
            <p:cNvSpPr>
              <a:spLocks noChangeArrowheads="1"/>
            </p:cNvSpPr>
            <p:nvPr/>
          </p:nvSpPr>
          <p:spPr bwMode="auto">
            <a:xfrm>
              <a:off x="2911217" y="7715251"/>
              <a:ext cx="217367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9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900" i="1" dirty="0" err="1"/>
                <a:t>Dictyostelium</a:t>
              </a:r>
              <a:r>
                <a:rPr lang="en-US" sz="900" i="1" dirty="0"/>
                <a:t> </a:t>
              </a:r>
              <a:r>
                <a:rPr lang="en-US" sz="900" i="1" dirty="0" err="1" smtClean="0"/>
                <a:t>fasciculatum</a:t>
              </a:r>
              <a:r>
                <a:rPr lang="en-US" sz="900" i="1" dirty="0" smtClean="0"/>
                <a:t> </a:t>
              </a:r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470265495</a:t>
              </a:r>
              <a:endParaRPr kumimoji="0" lang="en-US" altLang="en-US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06" name="Freeform 138"/>
            <p:cNvSpPr>
              <a:spLocks/>
            </p:cNvSpPr>
            <p:nvPr/>
          </p:nvSpPr>
          <p:spPr bwMode="auto">
            <a:xfrm>
              <a:off x="2403140" y="7773988"/>
              <a:ext cx="503772" cy="79375"/>
            </a:xfrm>
            <a:custGeom>
              <a:avLst/>
              <a:gdLst>
                <a:gd name="T0" fmla="*/ 0 w 351"/>
                <a:gd name="T1" fmla="*/ 50 h 50"/>
                <a:gd name="T2" fmla="*/ 0 w 351"/>
                <a:gd name="T3" fmla="*/ 0 h 50"/>
                <a:gd name="T4" fmla="*/ 351 w 351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1" h="50">
                  <a:moveTo>
                    <a:pt x="0" y="50"/>
                  </a:moveTo>
                  <a:lnTo>
                    <a:pt x="0" y="0"/>
                  </a:lnTo>
                  <a:lnTo>
                    <a:pt x="351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07" name="Rectangle 139"/>
            <p:cNvSpPr>
              <a:spLocks noChangeArrowheads="1"/>
            </p:cNvSpPr>
            <p:nvPr/>
          </p:nvSpPr>
          <p:spPr bwMode="auto">
            <a:xfrm>
              <a:off x="2771998" y="7880351"/>
              <a:ext cx="2532745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kumimoji="0" lang="en-US" altLang="en-US" sz="90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Ea</a:t>
              </a:r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900" i="1" dirty="0" err="1"/>
                <a:t>Polysphondylium</a:t>
              </a:r>
              <a:r>
                <a:rPr lang="en-US" sz="900" i="1" dirty="0"/>
                <a:t> </a:t>
              </a:r>
              <a:r>
                <a:rPr lang="en-US" sz="900" i="1" dirty="0" err="1"/>
                <a:t>pallidum</a:t>
              </a:r>
              <a:r>
                <a:rPr lang="en-US" sz="900" i="1" dirty="0"/>
                <a:t> </a:t>
              </a:r>
              <a:r>
                <a:rPr lang="en-US" sz="900" dirty="0" smtClean="0"/>
                <a:t>PN500 </a:t>
              </a:r>
              <a:r>
                <a:rPr kumimoji="0" lang="en-US" altLang="en-US" sz="9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</a:rPr>
                <a:t>281204858</a:t>
              </a:r>
              <a:endParaRPr kumimoji="0" lang="en-US" altLang="en-US" sz="9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08" name="Freeform 140"/>
            <p:cNvSpPr>
              <a:spLocks/>
            </p:cNvSpPr>
            <p:nvPr/>
          </p:nvSpPr>
          <p:spPr bwMode="auto">
            <a:xfrm>
              <a:off x="2403140" y="7859713"/>
              <a:ext cx="364553" cy="79375"/>
            </a:xfrm>
            <a:custGeom>
              <a:avLst/>
              <a:gdLst>
                <a:gd name="T0" fmla="*/ 0 w 254"/>
                <a:gd name="T1" fmla="*/ 0 h 50"/>
                <a:gd name="T2" fmla="*/ 0 w 254"/>
                <a:gd name="T3" fmla="*/ 50 h 50"/>
                <a:gd name="T4" fmla="*/ 254 w 254"/>
                <a:gd name="T5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50">
                  <a:moveTo>
                    <a:pt x="0" y="0"/>
                  </a:moveTo>
                  <a:lnTo>
                    <a:pt x="0" y="50"/>
                  </a:lnTo>
                  <a:lnTo>
                    <a:pt x="254" y="5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09" name="Freeform 141"/>
            <p:cNvSpPr>
              <a:spLocks/>
            </p:cNvSpPr>
            <p:nvPr/>
          </p:nvSpPr>
          <p:spPr bwMode="auto">
            <a:xfrm>
              <a:off x="2286884" y="7735888"/>
              <a:ext cx="116255" cy="120650"/>
            </a:xfrm>
            <a:custGeom>
              <a:avLst/>
              <a:gdLst>
                <a:gd name="T0" fmla="*/ 0 w 81"/>
                <a:gd name="T1" fmla="*/ 0 h 76"/>
                <a:gd name="T2" fmla="*/ 0 w 81"/>
                <a:gd name="T3" fmla="*/ 76 h 76"/>
                <a:gd name="T4" fmla="*/ 81 w 81"/>
                <a:gd name="T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76">
                  <a:moveTo>
                    <a:pt x="0" y="0"/>
                  </a:moveTo>
                  <a:lnTo>
                    <a:pt x="0" y="76"/>
                  </a:lnTo>
                  <a:lnTo>
                    <a:pt x="81" y="7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0" name="Freeform 142"/>
            <p:cNvSpPr>
              <a:spLocks/>
            </p:cNvSpPr>
            <p:nvPr/>
          </p:nvSpPr>
          <p:spPr bwMode="auto">
            <a:xfrm>
              <a:off x="1744361" y="7529513"/>
              <a:ext cx="542524" cy="203200"/>
            </a:xfrm>
            <a:custGeom>
              <a:avLst/>
              <a:gdLst>
                <a:gd name="T0" fmla="*/ 0 w 378"/>
                <a:gd name="T1" fmla="*/ 0 h 128"/>
                <a:gd name="T2" fmla="*/ 0 w 378"/>
                <a:gd name="T3" fmla="*/ 128 h 128"/>
                <a:gd name="T4" fmla="*/ 378 w 378"/>
                <a:gd name="T5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8" h="128">
                  <a:moveTo>
                    <a:pt x="0" y="0"/>
                  </a:moveTo>
                  <a:lnTo>
                    <a:pt x="0" y="128"/>
                  </a:lnTo>
                  <a:lnTo>
                    <a:pt x="378" y="128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1" name="Freeform 143"/>
            <p:cNvSpPr>
              <a:spLocks/>
            </p:cNvSpPr>
            <p:nvPr/>
          </p:nvSpPr>
          <p:spPr bwMode="auto">
            <a:xfrm>
              <a:off x="1593660" y="7199313"/>
              <a:ext cx="150701" cy="327025"/>
            </a:xfrm>
            <a:custGeom>
              <a:avLst/>
              <a:gdLst>
                <a:gd name="T0" fmla="*/ 0 w 105"/>
                <a:gd name="T1" fmla="*/ 0 h 206"/>
                <a:gd name="T2" fmla="*/ 0 w 105"/>
                <a:gd name="T3" fmla="*/ 206 h 206"/>
                <a:gd name="T4" fmla="*/ 105 w 105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" h="206">
                  <a:moveTo>
                    <a:pt x="0" y="0"/>
                  </a:moveTo>
                  <a:lnTo>
                    <a:pt x="0" y="206"/>
                  </a:lnTo>
                  <a:lnTo>
                    <a:pt x="105" y="206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2" name="Freeform 144"/>
            <p:cNvSpPr>
              <a:spLocks/>
            </p:cNvSpPr>
            <p:nvPr/>
          </p:nvSpPr>
          <p:spPr bwMode="auto">
            <a:xfrm>
              <a:off x="1480275" y="5983288"/>
              <a:ext cx="113385" cy="1212850"/>
            </a:xfrm>
            <a:custGeom>
              <a:avLst/>
              <a:gdLst>
                <a:gd name="T0" fmla="*/ 0 w 79"/>
                <a:gd name="T1" fmla="*/ 0 h 764"/>
                <a:gd name="T2" fmla="*/ 0 w 79"/>
                <a:gd name="T3" fmla="*/ 764 h 764"/>
                <a:gd name="T4" fmla="*/ 79 w 79"/>
                <a:gd name="T5" fmla="*/ 764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764">
                  <a:moveTo>
                    <a:pt x="0" y="0"/>
                  </a:moveTo>
                  <a:lnTo>
                    <a:pt x="0" y="764"/>
                  </a:lnTo>
                  <a:lnTo>
                    <a:pt x="79" y="764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3" name="Freeform 145"/>
            <p:cNvSpPr>
              <a:spLocks/>
            </p:cNvSpPr>
            <p:nvPr/>
          </p:nvSpPr>
          <p:spPr bwMode="auto">
            <a:xfrm>
              <a:off x="1425736" y="5980113"/>
              <a:ext cx="54539" cy="1138238"/>
            </a:xfrm>
            <a:custGeom>
              <a:avLst/>
              <a:gdLst>
                <a:gd name="T0" fmla="*/ 0 w 38"/>
                <a:gd name="T1" fmla="*/ 717 h 717"/>
                <a:gd name="T2" fmla="*/ 0 w 38"/>
                <a:gd name="T3" fmla="*/ 0 h 717"/>
                <a:gd name="T4" fmla="*/ 38 w 38"/>
                <a:gd name="T5" fmla="*/ 0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717">
                  <a:moveTo>
                    <a:pt x="0" y="717"/>
                  </a:moveTo>
                  <a:lnTo>
                    <a:pt x="0" y="0"/>
                  </a:lnTo>
                  <a:lnTo>
                    <a:pt x="38" y="0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4" name="Rectangle 146"/>
            <p:cNvSpPr>
              <a:spLocks noChangeArrowheads="1"/>
            </p:cNvSpPr>
            <p:nvPr/>
          </p:nvSpPr>
          <p:spPr bwMode="auto">
            <a:xfrm>
              <a:off x="2644261" y="8054976"/>
              <a:ext cx="602804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Viridiplantae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15" name="Freeform 147"/>
            <p:cNvSpPr>
              <a:spLocks/>
            </p:cNvSpPr>
            <p:nvPr/>
          </p:nvSpPr>
          <p:spPr bwMode="auto">
            <a:xfrm>
              <a:off x="1907979" y="8069263"/>
              <a:ext cx="731976" cy="82550"/>
            </a:xfrm>
            <a:custGeom>
              <a:avLst/>
              <a:gdLst>
                <a:gd name="T0" fmla="*/ 0 w 510"/>
                <a:gd name="T1" fmla="*/ 27 h 52"/>
                <a:gd name="T2" fmla="*/ 0 w 510"/>
                <a:gd name="T3" fmla="*/ 25 h 52"/>
                <a:gd name="T4" fmla="*/ 510 w 510"/>
                <a:gd name="T5" fmla="*/ 0 h 52"/>
                <a:gd name="T6" fmla="*/ 510 w 510"/>
                <a:gd name="T7" fmla="*/ 52 h 52"/>
                <a:gd name="T8" fmla="*/ 0 w 510"/>
                <a:gd name="T9" fmla="*/ 2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0" h="52">
                  <a:moveTo>
                    <a:pt x="0" y="27"/>
                  </a:moveTo>
                  <a:lnTo>
                    <a:pt x="0" y="25"/>
                  </a:lnTo>
                  <a:lnTo>
                    <a:pt x="510" y="0"/>
                  </a:lnTo>
                  <a:lnTo>
                    <a:pt x="510" y="52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6" name="Line 148"/>
            <p:cNvSpPr>
              <a:spLocks noChangeShapeType="1"/>
            </p:cNvSpPr>
            <p:nvPr/>
          </p:nvSpPr>
          <p:spPr bwMode="auto">
            <a:xfrm>
              <a:off x="1549167" y="8110538"/>
              <a:ext cx="354507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7" name="Rectangle 149"/>
            <p:cNvSpPr>
              <a:spLocks noChangeArrowheads="1"/>
            </p:cNvSpPr>
            <p:nvPr/>
          </p:nvSpPr>
          <p:spPr bwMode="auto">
            <a:xfrm>
              <a:off x="3211184" y="8364538"/>
              <a:ext cx="1379273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 Bacteroidetes/Chlorobi group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18" name="Freeform 150"/>
            <p:cNvSpPr>
              <a:spLocks/>
            </p:cNvSpPr>
            <p:nvPr/>
          </p:nvSpPr>
          <p:spPr bwMode="auto">
            <a:xfrm>
              <a:off x="1735749" y="8207376"/>
              <a:ext cx="1471129" cy="427038"/>
            </a:xfrm>
            <a:custGeom>
              <a:avLst/>
              <a:gdLst>
                <a:gd name="T0" fmla="*/ 0 w 1025"/>
                <a:gd name="T1" fmla="*/ 135 h 269"/>
                <a:gd name="T2" fmla="*/ 0 w 1025"/>
                <a:gd name="T3" fmla="*/ 133 h 269"/>
                <a:gd name="T4" fmla="*/ 1025 w 1025"/>
                <a:gd name="T5" fmla="*/ 0 h 269"/>
                <a:gd name="T6" fmla="*/ 1025 w 1025"/>
                <a:gd name="T7" fmla="*/ 269 h 269"/>
                <a:gd name="T8" fmla="*/ 0 w 1025"/>
                <a:gd name="T9" fmla="*/ 135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5" h="269">
                  <a:moveTo>
                    <a:pt x="0" y="135"/>
                  </a:moveTo>
                  <a:lnTo>
                    <a:pt x="0" y="133"/>
                  </a:lnTo>
                  <a:lnTo>
                    <a:pt x="1025" y="0"/>
                  </a:lnTo>
                  <a:lnTo>
                    <a:pt x="1025" y="269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4763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19" name="Line 151"/>
            <p:cNvSpPr>
              <a:spLocks noChangeShapeType="1"/>
            </p:cNvSpPr>
            <p:nvPr/>
          </p:nvSpPr>
          <p:spPr bwMode="auto">
            <a:xfrm>
              <a:off x="1549167" y="8420101"/>
              <a:ext cx="182277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20" name="Line 152"/>
            <p:cNvSpPr>
              <a:spLocks noChangeShapeType="1"/>
            </p:cNvSpPr>
            <p:nvPr/>
          </p:nvSpPr>
          <p:spPr bwMode="auto">
            <a:xfrm>
              <a:off x="1544862" y="8110538"/>
              <a:ext cx="0" cy="15240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21" name="Line 153"/>
            <p:cNvSpPr>
              <a:spLocks noChangeShapeType="1"/>
            </p:cNvSpPr>
            <p:nvPr/>
          </p:nvSpPr>
          <p:spPr bwMode="auto">
            <a:xfrm>
              <a:off x="1544862" y="8269288"/>
              <a:ext cx="0" cy="150813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22" name="Freeform 154"/>
            <p:cNvSpPr>
              <a:spLocks/>
            </p:cNvSpPr>
            <p:nvPr/>
          </p:nvSpPr>
          <p:spPr bwMode="auto">
            <a:xfrm>
              <a:off x="1425736" y="7124701"/>
              <a:ext cx="119126" cy="1141413"/>
            </a:xfrm>
            <a:custGeom>
              <a:avLst/>
              <a:gdLst>
                <a:gd name="T0" fmla="*/ 0 w 83"/>
                <a:gd name="T1" fmla="*/ 0 h 719"/>
                <a:gd name="T2" fmla="*/ 0 w 83"/>
                <a:gd name="T3" fmla="*/ 719 h 719"/>
                <a:gd name="T4" fmla="*/ 83 w 83"/>
                <a:gd name="T5" fmla="*/ 719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719">
                  <a:moveTo>
                    <a:pt x="0" y="0"/>
                  </a:moveTo>
                  <a:lnTo>
                    <a:pt x="0" y="719"/>
                  </a:lnTo>
                  <a:lnTo>
                    <a:pt x="83" y="719"/>
                  </a:lnTo>
                </a:path>
              </a:pathLst>
            </a:custGeom>
            <a:noFill/>
            <a:ln w="952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223" name="Rectangle 155"/>
            <p:cNvSpPr>
              <a:spLocks noChangeArrowheads="1"/>
            </p:cNvSpPr>
            <p:nvPr/>
          </p:nvSpPr>
          <p:spPr bwMode="auto">
            <a:xfrm>
              <a:off x="1593660" y="8439151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2" name="Rectangle 184"/>
            <p:cNvSpPr>
              <a:spLocks noChangeArrowheads="1"/>
            </p:cNvSpPr>
            <p:nvPr/>
          </p:nvSpPr>
          <p:spPr bwMode="auto">
            <a:xfrm>
              <a:off x="1999238" y="5135562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3" name="Rectangle 185"/>
            <p:cNvSpPr>
              <a:spLocks noChangeArrowheads="1"/>
            </p:cNvSpPr>
            <p:nvPr/>
          </p:nvSpPr>
          <p:spPr bwMode="auto">
            <a:xfrm>
              <a:off x="1616027" y="5259387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4" name="Rectangle 186"/>
            <p:cNvSpPr>
              <a:spLocks noChangeArrowheads="1"/>
            </p:cNvSpPr>
            <p:nvPr/>
          </p:nvSpPr>
          <p:spPr bwMode="auto">
            <a:xfrm>
              <a:off x="2337119" y="5899150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5" name="Rectangle 187"/>
            <p:cNvSpPr>
              <a:spLocks noChangeArrowheads="1"/>
            </p:cNvSpPr>
            <p:nvPr/>
          </p:nvSpPr>
          <p:spPr bwMode="auto">
            <a:xfrm>
              <a:off x="1949535" y="5970588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6" name="Rectangle 188"/>
            <p:cNvSpPr>
              <a:spLocks noChangeArrowheads="1"/>
            </p:cNvSpPr>
            <p:nvPr/>
          </p:nvSpPr>
          <p:spPr bwMode="auto">
            <a:xfrm>
              <a:off x="2033567" y="6200776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0.91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7" name="Rectangle 189"/>
            <p:cNvSpPr>
              <a:spLocks noChangeArrowheads="1"/>
            </p:cNvSpPr>
            <p:nvPr/>
          </p:nvSpPr>
          <p:spPr bwMode="auto">
            <a:xfrm>
              <a:off x="1912285" y="6588126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0.81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8" name="Rectangle 190"/>
            <p:cNvSpPr>
              <a:spLocks noChangeArrowheads="1"/>
            </p:cNvSpPr>
            <p:nvPr/>
          </p:nvSpPr>
          <p:spPr bwMode="auto">
            <a:xfrm>
              <a:off x="1670182" y="6413501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59" name="Rectangle 191"/>
            <p:cNvSpPr>
              <a:spLocks noChangeArrowheads="1"/>
            </p:cNvSpPr>
            <p:nvPr/>
          </p:nvSpPr>
          <p:spPr bwMode="auto">
            <a:xfrm>
              <a:off x="2730376" y="5549899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0" name="Rectangle 192"/>
            <p:cNvSpPr>
              <a:spLocks noChangeArrowheads="1"/>
            </p:cNvSpPr>
            <p:nvPr/>
          </p:nvSpPr>
          <p:spPr bwMode="auto">
            <a:xfrm>
              <a:off x="1858200" y="5621338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1" name="Rectangle 193"/>
            <p:cNvSpPr>
              <a:spLocks noChangeArrowheads="1"/>
            </p:cNvSpPr>
            <p:nvPr/>
          </p:nvSpPr>
          <p:spPr bwMode="auto">
            <a:xfrm>
              <a:off x="1548644" y="6102350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0.92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2" name="Rectangle 194"/>
            <p:cNvSpPr>
              <a:spLocks noChangeArrowheads="1"/>
            </p:cNvSpPr>
            <p:nvPr/>
          </p:nvSpPr>
          <p:spPr bwMode="auto">
            <a:xfrm>
              <a:off x="1525683" y="5727701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0.57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grpSp>
          <p:nvGrpSpPr>
            <p:cNvPr id="4" name="Group 4277"/>
            <p:cNvGrpSpPr/>
            <p:nvPr/>
          </p:nvGrpSpPr>
          <p:grpSpPr>
            <a:xfrm>
              <a:off x="1365389" y="1036352"/>
              <a:ext cx="5804331" cy="4038987"/>
              <a:chOff x="1365389" y="735013"/>
              <a:chExt cx="5804331" cy="4038987"/>
            </a:xfrm>
          </p:grpSpPr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4378040" y="790576"/>
                <a:ext cx="713318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Prasinoviruses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3658981" y="763588"/>
                <a:ext cx="714753" cy="165100"/>
              </a:xfrm>
              <a:custGeom>
                <a:avLst/>
                <a:gdLst>
                  <a:gd name="T0" fmla="*/ 0 w 498"/>
                  <a:gd name="T1" fmla="*/ 53 h 104"/>
                  <a:gd name="T2" fmla="*/ 0 w 498"/>
                  <a:gd name="T3" fmla="*/ 51 h 104"/>
                  <a:gd name="T4" fmla="*/ 498 w 498"/>
                  <a:gd name="T5" fmla="*/ 0 h 104"/>
                  <a:gd name="T6" fmla="*/ 498 w 498"/>
                  <a:gd name="T7" fmla="*/ 104 h 104"/>
                  <a:gd name="T8" fmla="*/ 0 w 498"/>
                  <a:gd name="T9" fmla="*/ 5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8" h="104">
                    <a:moveTo>
                      <a:pt x="0" y="53"/>
                    </a:moveTo>
                    <a:lnTo>
                      <a:pt x="0" y="51"/>
                    </a:lnTo>
                    <a:lnTo>
                      <a:pt x="498" y="0"/>
                    </a:lnTo>
                    <a:lnTo>
                      <a:pt x="498" y="104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3422166" y="846138"/>
                <a:ext cx="232510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2" name="Rectangle 9"/>
              <p:cNvSpPr>
                <a:spLocks noChangeArrowheads="1"/>
              </p:cNvSpPr>
              <p:nvPr/>
            </p:nvSpPr>
            <p:spPr bwMode="auto">
              <a:xfrm>
                <a:off x="4211552" y="958851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env142912495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4145530" y="1017588"/>
                <a:ext cx="61716" cy="79375"/>
              </a:xfrm>
              <a:custGeom>
                <a:avLst/>
                <a:gdLst>
                  <a:gd name="T0" fmla="*/ 0 w 43"/>
                  <a:gd name="T1" fmla="*/ 50 h 50"/>
                  <a:gd name="T2" fmla="*/ 0 w 43"/>
                  <a:gd name="T3" fmla="*/ 0 h 50"/>
                  <a:gd name="T4" fmla="*/ 43 w 43"/>
                  <a:gd name="T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50">
                    <a:moveTo>
                      <a:pt x="0" y="50"/>
                    </a:moveTo>
                    <a:lnTo>
                      <a:pt x="0" y="0"/>
                    </a:lnTo>
                    <a:lnTo>
                      <a:pt x="43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>
                <a:off x="4159883" y="1123951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env143927806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4145530" y="1103313"/>
                <a:ext cx="10047" cy="79375"/>
              </a:xfrm>
              <a:custGeom>
                <a:avLst/>
                <a:gdLst>
                  <a:gd name="T0" fmla="*/ 0 w 7"/>
                  <a:gd name="T1" fmla="*/ 0 h 50"/>
                  <a:gd name="T2" fmla="*/ 0 w 7"/>
                  <a:gd name="T3" fmla="*/ 50 h 50"/>
                  <a:gd name="T4" fmla="*/ 7 w 7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50">
                    <a:moveTo>
                      <a:pt x="0" y="0"/>
                    </a:moveTo>
                    <a:lnTo>
                      <a:pt x="0" y="50"/>
                    </a:lnTo>
                    <a:lnTo>
                      <a:pt x="7" y="5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3417859" y="976313"/>
                <a:ext cx="727671" cy="123825"/>
              </a:xfrm>
              <a:custGeom>
                <a:avLst/>
                <a:gdLst>
                  <a:gd name="T0" fmla="*/ 0 w 507"/>
                  <a:gd name="T1" fmla="*/ 0 h 78"/>
                  <a:gd name="T2" fmla="*/ 0 w 507"/>
                  <a:gd name="T3" fmla="*/ 78 h 78"/>
                  <a:gd name="T4" fmla="*/ 507 w 507"/>
                  <a:gd name="T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7" h="78">
                    <a:moveTo>
                      <a:pt x="0" y="0"/>
                    </a:moveTo>
                    <a:lnTo>
                      <a:pt x="0" y="78"/>
                    </a:lnTo>
                    <a:lnTo>
                      <a:pt x="507" y="7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3417859" y="846138"/>
                <a:ext cx="0" cy="123825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2846631" y="973138"/>
                <a:ext cx="571228" cy="184150"/>
              </a:xfrm>
              <a:custGeom>
                <a:avLst/>
                <a:gdLst>
                  <a:gd name="T0" fmla="*/ 0 w 398"/>
                  <a:gd name="T1" fmla="*/ 116 h 116"/>
                  <a:gd name="T2" fmla="*/ 0 w 398"/>
                  <a:gd name="T3" fmla="*/ 0 h 116"/>
                  <a:gd name="T4" fmla="*/ 398 w 398"/>
                  <a:gd name="T5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8" h="116">
                    <a:moveTo>
                      <a:pt x="0" y="116"/>
                    </a:moveTo>
                    <a:lnTo>
                      <a:pt x="0" y="0"/>
                    </a:lnTo>
                    <a:lnTo>
                      <a:pt x="39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" name="Rectangle 16"/>
              <p:cNvSpPr>
                <a:spLocks noChangeArrowheads="1"/>
              </p:cNvSpPr>
              <p:nvPr/>
            </p:nvSpPr>
            <p:spPr bwMode="auto">
              <a:xfrm>
                <a:off x="4136919" y="1289051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env143359892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2846631" y="1163638"/>
                <a:ext cx="1285982" cy="184150"/>
              </a:xfrm>
              <a:custGeom>
                <a:avLst/>
                <a:gdLst>
                  <a:gd name="T0" fmla="*/ 0 w 896"/>
                  <a:gd name="T1" fmla="*/ 0 h 116"/>
                  <a:gd name="T2" fmla="*/ 0 w 896"/>
                  <a:gd name="T3" fmla="*/ 116 h 116"/>
                  <a:gd name="T4" fmla="*/ 896 w 896"/>
                  <a:gd name="T5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6" h="116">
                    <a:moveTo>
                      <a:pt x="0" y="0"/>
                    </a:moveTo>
                    <a:lnTo>
                      <a:pt x="0" y="116"/>
                    </a:lnTo>
                    <a:lnTo>
                      <a:pt x="896" y="11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2263920" y="1160463"/>
                <a:ext cx="582710" cy="214313"/>
              </a:xfrm>
              <a:custGeom>
                <a:avLst/>
                <a:gdLst>
                  <a:gd name="T0" fmla="*/ 0 w 406"/>
                  <a:gd name="T1" fmla="*/ 135 h 135"/>
                  <a:gd name="T2" fmla="*/ 0 w 406"/>
                  <a:gd name="T3" fmla="*/ 0 h 135"/>
                  <a:gd name="T4" fmla="*/ 406 w 406"/>
                  <a:gd name="T5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6" h="135">
                    <a:moveTo>
                      <a:pt x="0" y="135"/>
                    </a:moveTo>
                    <a:lnTo>
                      <a:pt x="0" y="0"/>
                    </a:lnTo>
                    <a:lnTo>
                      <a:pt x="406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2" name="Rectangle 19"/>
              <p:cNvSpPr>
                <a:spLocks noChangeArrowheads="1"/>
              </p:cNvSpPr>
              <p:nvPr/>
            </p:nvSpPr>
            <p:spPr bwMode="auto">
              <a:xfrm>
                <a:off x="5227707" y="1454151"/>
                <a:ext cx="1942013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/>
                  <a:t>Cafeteria </a:t>
                </a:r>
                <a:r>
                  <a:rPr lang="en-US" sz="900" i="1" dirty="0" err="1"/>
                  <a:t>roenbergensis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310831444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2716024" y="1512888"/>
                <a:ext cx="2507378" cy="82550"/>
              </a:xfrm>
              <a:custGeom>
                <a:avLst/>
                <a:gdLst>
                  <a:gd name="T0" fmla="*/ 0 w 1747"/>
                  <a:gd name="T1" fmla="*/ 52 h 52"/>
                  <a:gd name="T2" fmla="*/ 0 w 1747"/>
                  <a:gd name="T3" fmla="*/ 0 h 52"/>
                  <a:gd name="T4" fmla="*/ 1747 w 1747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47" h="52">
                    <a:moveTo>
                      <a:pt x="0" y="52"/>
                    </a:moveTo>
                    <a:lnTo>
                      <a:pt x="0" y="0"/>
                    </a:lnTo>
                    <a:lnTo>
                      <a:pt x="1747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4" name="Rectangle 21"/>
              <p:cNvSpPr>
                <a:spLocks noChangeArrowheads="1"/>
              </p:cNvSpPr>
              <p:nvPr/>
            </p:nvSpPr>
            <p:spPr bwMode="auto">
              <a:xfrm>
                <a:off x="4998067" y="1628776"/>
                <a:ext cx="665955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Chloroviruses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4429709" y="1663701"/>
                <a:ext cx="564053" cy="41275"/>
              </a:xfrm>
              <a:custGeom>
                <a:avLst/>
                <a:gdLst>
                  <a:gd name="T0" fmla="*/ 0 w 393"/>
                  <a:gd name="T1" fmla="*/ 15 h 26"/>
                  <a:gd name="T2" fmla="*/ 0 w 393"/>
                  <a:gd name="T3" fmla="*/ 12 h 26"/>
                  <a:gd name="T4" fmla="*/ 393 w 393"/>
                  <a:gd name="T5" fmla="*/ 0 h 26"/>
                  <a:gd name="T6" fmla="*/ 393 w 393"/>
                  <a:gd name="T7" fmla="*/ 26 h 26"/>
                  <a:gd name="T8" fmla="*/ 0 w 393"/>
                  <a:gd name="T9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3" h="26">
                    <a:moveTo>
                      <a:pt x="0" y="15"/>
                    </a:moveTo>
                    <a:lnTo>
                      <a:pt x="0" y="12"/>
                    </a:lnTo>
                    <a:lnTo>
                      <a:pt x="393" y="0"/>
                    </a:lnTo>
                    <a:lnTo>
                      <a:pt x="393" y="26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2720329" y="1684338"/>
                <a:ext cx="1705074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2716024" y="1601788"/>
                <a:ext cx="0" cy="8255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2263920" y="1382713"/>
                <a:ext cx="452103" cy="215900"/>
              </a:xfrm>
              <a:custGeom>
                <a:avLst/>
                <a:gdLst>
                  <a:gd name="T0" fmla="*/ 0 w 315"/>
                  <a:gd name="T1" fmla="*/ 0 h 136"/>
                  <a:gd name="T2" fmla="*/ 0 w 315"/>
                  <a:gd name="T3" fmla="*/ 136 h 136"/>
                  <a:gd name="T4" fmla="*/ 315 w 315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5" h="136">
                    <a:moveTo>
                      <a:pt x="0" y="0"/>
                    </a:moveTo>
                    <a:lnTo>
                      <a:pt x="0" y="136"/>
                    </a:lnTo>
                    <a:lnTo>
                      <a:pt x="315" y="13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2032846" y="1379538"/>
                <a:ext cx="231075" cy="523875"/>
              </a:xfrm>
              <a:custGeom>
                <a:avLst/>
                <a:gdLst>
                  <a:gd name="T0" fmla="*/ 0 w 161"/>
                  <a:gd name="T1" fmla="*/ 330 h 330"/>
                  <a:gd name="T2" fmla="*/ 0 w 161"/>
                  <a:gd name="T3" fmla="*/ 0 h 330"/>
                  <a:gd name="T4" fmla="*/ 161 w 161"/>
                  <a:gd name="T5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330">
                    <a:moveTo>
                      <a:pt x="0" y="330"/>
                    </a:moveTo>
                    <a:lnTo>
                      <a:pt x="0" y="0"/>
                    </a:lnTo>
                    <a:lnTo>
                      <a:pt x="161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0" name="Rectangle 27"/>
              <p:cNvSpPr>
                <a:spLocks noChangeArrowheads="1"/>
              </p:cNvSpPr>
              <p:nvPr/>
            </p:nvSpPr>
            <p:spPr bwMode="auto">
              <a:xfrm>
                <a:off x="5854910" y="1808163"/>
                <a:ext cx="556876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Mimiviridae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4952139" y="1836738"/>
                <a:ext cx="898465" cy="55563"/>
              </a:xfrm>
              <a:custGeom>
                <a:avLst/>
                <a:gdLst>
                  <a:gd name="T0" fmla="*/ 0 w 626"/>
                  <a:gd name="T1" fmla="*/ 18 h 35"/>
                  <a:gd name="T2" fmla="*/ 0 w 626"/>
                  <a:gd name="T3" fmla="*/ 16 h 35"/>
                  <a:gd name="T4" fmla="*/ 626 w 626"/>
                  <a:gd name="T5" fmla="*/ 0 h 35"/>
                  <a:gd name="T6" fmla="*/ 626 w 626"/>
                  <a:gd name="T7" fmla="*/ 35 h 35"/>
                  <a:gd name="T8" fmla="*/ 0 w 626"/>
                  <a:gd name="T9" fmla="*/ 18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6" h="35">
                    <a:moveTo>
                      <a:pt x="0" y="18"/>
                    </a:moveTo>
                    <a:lnTo>
                      <a:pt x="0" y="16"/>
                    </a:lnTo>
                    <a:lnTo>
                      <a:pt x="626" y="0"/>
                    </a:lnTo>
                    <a:lnTo>
                      <a:pt x="626" y="35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96" name="Line 29"/>
              <p:cNvSpPr>
                <a:spLocks noChangeShapeType="1"/>
              </p:cNvSpPr>
              <p:nvPr/>
            </p:nvSpPr>
            <p:spPr bwMode="auto">
              <a:xfrm>
                <a:off x="3047566" y="1863726"/>
                <a:ext cx="1900268" cy="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097" name="Rectangle 30"/>
              <p:cNvSpPr>
                <a:spLocks noChangeArrowheads="1"/>
              </p:cNvSpPr>
              <p:nvPr/>
            </p:nvSpPr>
            <p:spPr bwMode="auto">
              <a:xfrm>
                <a:off x="4568929" y="19780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env142133970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99" name="Freeform 31"/>
              <p:cNvSpPr>
                <a:spLocks/>
              </p:cNvSpPr>
              <p:nvPr/>
            </p:nvSpPr>
            <p:spPr bwMode="auto">
              <a:xfrm>
                <a:off x="3043260" y="1954213"/>
                <a:ext cx="1521362" cy="82550"/>
              </a:xfrm>
              <a:custGeom>
                <a:avLst/>
                <a:gdLst>
                  <a:gd name="T0" fmla="*/ 0 w 1060"/>
                  <a:gd name="T1" fmla="*/ 0 h 52"/>
                  <a:gd name="T2" fmla="*/ 0 w 1060"/>
                  <a:gd name="T3" fmla="*/ 52 h 52"/>
                  <a:gd name="T4" fmla="*/ 1060 w 1060"/>
                  <a:gd name="T5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0" h="52">
                    <a:moveTo>
                      <a:pt x="0" y="0"/>
                    </a:moveTo>
                    <a:lnTo>
                      <a:pt x="0" y="52"/>
                    </a:lnTo>
                    <a:lnTo>
                      <a:pt x="1060" y="52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0" name="Line 32"/>
              <p:cNvSpPr>
                <a:spLocks noChangeShapeType="1"/>
              </p:cNvSpPr>
              <p:nvPr/>
            </p:nvSpPr>
            <p:spPr bwMode="auto">
              <a:xfrm>
                <a:off x="3043260" y="1863726"/>
                <a:ext cx="0" cy="82550"/>
              </a:xfrm>
              <a:prstGeom prst="line">
                <a:avLst/>
              </a:pr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1" name="Freeform 33"/>
              <p:cNvSpPr>
                <a:spLocks/>
              </p:cNvSpPr>
              <p:nvPr/>
            </p:nvSpPr>
            <p:spPr bwMode="auto">
              <a:xfrm>
                <a:off x="2342860" y="1949451"/>
                <a:ext cx="700401" cy="163513"/>
              </a:xfrm>
              <a:custGeom>
                <a:avLst/>
                <a:gdLst>
                  <a:gd name="T0" fmla="*/ 0 w 488"/>
                  <a:gd name="T1" fmla="*/ 103 h 103"/>
                  <a:gd name="T2" fmla="*/ 0 w 488"/>
                  <a:gd name="T3" fmla="*/ 0 h 103"/>
                  <a:gd name="T4" fmla="*/ 488 w 488"/>
                  <a:gd name="T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8" h="103">
                    <a:moveTo>
                      <a:pt x="0" y="103"/>
                    </a:moveTo>
                    <a:lnTo>
                      <a:pt x="0" y="0"/>
                    </a:lnTo>
                    <a:lnTo>
                      <a:pt x="48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2" name="Rectangle 34"/>
              <p:cNvSpPr>
                <a:spLocks noChangeArrowheads="1"/>
              </p:cNvSpPr>
              <p:nvPr/>
            </p:nvSpPr>
            <p:spPr bwMode="auto">
              <a:xfrm>
                <a:off x="4289055" y="2143126"/>
                <a:ext cx="1657711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Bp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Vibrio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harveyi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dirty="0" smtClean="0">
                    <a:solidFill>
                      <a:srgbClr val="000000"/>
                    </a:solidFill>
                  </a:rPr>
                  <a:t>1DA3 269963258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3" name="Freeform 35"/>
              <p:cNvSpPr>
                <a:spLocks/>
              </p:cNvSpPr>
              <p:nvPr/>
            </p:nvSpPr>
            <p:spPr bwMode="auto">
              <a:xfrm>
                <a:off x="3090623" y="2201863"/>
                <a:ext cx="1194126" cy="77788"/>
              </a:xfrm>
              <a:custGeom>
                <a:avLst/>
                <a:gdLst>
                  <a:gd name="T0" fmla="*/ 0 w 832"/>
                  <a:gd name="T1" fmla="*/ 49 h 49"/>
                  <a:gd name="T2" fmla="*/ 0 w 832"/>
                  <a:gd name="T3" fmla="*/ 0 h 49"/>
                  <a:gd name="T4" fmla="*/ 832 w 832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32" h="49">
                    <a:moveTo>
                      <a:pt x="0" y="49"/>
                    </a:moveTo>
                    <a:lnTo>
                      <a:pt x="0" y="0"/>
                    </a:lnTo>
                    <a:lnTo>
                      <a:pt x="832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4" name="Rectangle 36"/>
              <p:cNvSpPr>
                <a:spLocks noChangeArrowheads="1"/>
              </p:cNvSpPr>
              <p:nvPr/>
            </p:nvSpPr>
            <p:spPr bwMode="auto">
              <a:xfrm>
                <a:off x="4287620" y="23082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env142995076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5" name="Freeform 37"/>
              <p:cNvSpPr>
                <a:spLocks/>
              </p:cNvSpPr>
              <p:nvPr/>
            </p:nvSpPr>
            <p:spPr bwMode="auto">
              <a:xfrm>
                <a:off x="3090623" y="2287588"/>
                <a:ext cx="1192691" cy="79375"/>
              </a:xfrm>
              <a:custGeom>
                <a:avLst/>
                <a:gdLst>
                  <a:gd name="T0" fmla="*/ 0 w 831"/>
                  <a:gd name="T1" fmla="*/ 0 h 50"/>
                  <a:gd name="T2" fmla="*/ 0 w 831"/>
                  <a:gd name="T3" fmla="*/ 50 h 50"/>
                  <a:gd name="T4" fmla="*/ 831 w 831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31" h="50">
                    <a:moveTo>
                      <a:pt x="0" y="0"/>
                    </a:moveTo>
                    <a:lnTo>
                      <a:pt x="0" y="50"/>
                    </a:lnTo>
                    <a:lnTo>
                      <a:pt x="831" y="5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6" name="Freeform 38"/>
              <p:cNvSpPr>
                <a:spLocks/>
              </p:cNvSpPr>
              <p:nvPr/>
            </p:nvSpPr>
            <p:spPr bwMode="auto">
              <a:xfrm>
                <a:off x="2342860" y="2120901"/>
                <a:ext cx="747764" cy="163513"/>
              </a:xfrm>
              <a:custGeom>
                <a:avLst/>
                <a:gdLst>
                  <a:gd name="T0" fmla="*/ 0 w 521"/>
                  <a:gd name="T1" fmla="*/ 0 h 103"/>
                  <a:gd name="T2" fmla="*/ 0 w 521"/>
                  <a:gd name="T3" fmla="*/ 103 h 103"/>
                  <a:gd name="T4" fmla="*/ 521 w 521"/>
                  <a:gd name="T5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1" h="103">
                    <a:moveTo>
                      <a:pt x="0" y="0"/>
                    </a:moveTo>
                    <a:lnTo>
                      <a:pt x="0" y="103"/>
                    </a:lnTo>
                    <a:lnTo>
                      <a:pt x="521" y="103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7" name="Freeform 39"/>
              <p:cNvSpPr>
                <a:spLocks/>
              </p:cNvSpPr>
              <p:nvPr/>
            </p:nvSpPr>
            <p:spPr bwMode="auto">
              <a:xfrm>
                <a:off x="2140489" y="2116138"/>
                <a:ext cx="202370" cy="317500"/>
              </a:xfrm>
              <a:custGeom>
                <a:avLst/>
                <a:gdLst>
                  <a:gd name="T0" fmla="*/ 0 w 141"/>
                  <a:gd name="T1" fmla="*/ 200 h 200"/>
                  <a:gd name="T2" fmla="*/ 0 w 141"/>
                  <a:gd name="T3" fmla="*/ 0 h 200"/>
                  <a:gd name="T4" fmla="*/ 141 w 141"/>
                  <a:gd name="T5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1" h="200">
                    <a:moveTo>
                      <a:pt x="0" y="200"/>
                    </a:moveTo>
                    <a:lnTo>
                      <a:pt x="0" y="0"/>
                    </a:lnTo>
                    <a:lnTo>
                      <a:pt x="141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08" name="Rectangle 40"/>
              <p:cNvSpPr>
                <a:spLocks noChangeArrowheads="1"/>
              </p:cNvSpPr>
              <p:nvPr/>
            </p:nvSpPr>
            <p:spPr bwMode="auto">
              <a:xfrm>
                <a:off x="4461285" y="24733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env143282668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9" name="Freeform 41"/>
              <p:cNvSpPr>
                <a:spLocks/>
              </p:cNvSpPr>
              <p:nvPr/>
            </p:nvSpPr>
            <p:spPr bwMode="auto">
              <a:xfrm>
                <a:off x="2337119" y="2532063"/>
                <a:ext cx="2119861" cy="222250"/>
              </a:xfrm>
              <a:custGeom>
                <a:avLst/>
                <a:gdLst>
                  <a:gd name="T0" fmla="*/ 0 w 1477"/>
                  <a:gd name="T1" fmla="*/ 140 h 140"/>
                  <a:gd name="T2" fmla="*/ 0 w 1477"/>
                  <a:gd name="T3" fmla="*/ 0 h 140"/>
                  <a:gd name="T4" fmla="*/ 1477 w 1477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77" h="140">
                    <a:moveTo>
                      <a:pt x="0" y="140"/>
                    </a:moveTo>
                    <a:lnTo>
                      <a:pt x="0" y="0"/>
                    </a:lnTo>
                    <a:lnTo>
                      <a:pt x="1477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10" name="Rectangle 42"/>
              <p:cNvSpPr>
                <a:spLocks noChangeArrowheads="1"/>
              </p:cNvSpPr>
              <p:nvPr/>
            </p:nvSpPr>
            <p:spPr bwMode="auto">
              <a:xfrm>
                <a:off x="4162753" y="26384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env144060058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1" name="Freeform 43"/>
              <p:cNvSpPr>
                <a:spLocks/>
              </p:cNvSpPr>
              <p:nvPr/>
            </p:nvSpPr>
            <p:spPr bwMode="auto">
              <a:xfrm>
                <a:off x="2483514" y="2697163"/>
                <a:ext cx="1674934" cy="284163"/>
              </a:xfrm>
              <a:custGeom>
                <a:avLst/>
                <a:gdLst>
                  <a:gd name="T0" fmla="*/ 0 w 1167"/>
                  <a:gd name="T1" fmla="*/ 179 h 179"/>
                  <a:gd name="T2" fmla="*/ 0 w 1167"/>
                  <a:gd name="T3" fmla="*/ 0 h 179"/>
                  <a:gd name="T4" fmla="*/ 1167 w 1167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67" h="179">
                    <a:moveTo>
                      <a:pt x="0" y="179"/>
                    </a:moveTo>
                    <a:lnTo>
                      <a:pt x="0" y="0"/>
                    </a:lnTo>
                    <a:lnTo>
                      <a:pt x="1167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12" name="Rectangle 44"/>
              <p:cNvSpPr>
                <a:spLocks noChangeArrowheads="1"/>
              </p:cNvSpPr>
              <p:nvPr/>
            </p:nvSpPr>
            <p:spPr bwMode="auto">
              <a:xfrm>
                <a:off x="4607680" y="2803526"/>
                <a:ext cx="1959113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lang="en-US" sz="900" dirty="0"/>
                  <a:t>Organic Lake </a:t>
                </a:r>
                <a:r>
                  <a:rPr lang="en-US" sz="900" dirty="0" err="1"/>
                  <a:t>phycodnavirus</a:t>
                </a:r>
                <a:r>
                  <a:rPr lang="en-US" sz="900" dirty="0"/>
                  <a:t> </a:t>
                </a:r>
                <a:r>
                  <a:rPr lang="en-US" sz="900" dirty="0" smtClean="0"/>
                  <a:t>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322510749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3" name="Freeform 45"/>
              <p:cNvSpPr>
                <a:spLocks/>
              </p:cNvSpPr>
              <p:nvPr/>
            </p:nvSpPr>
            <p:spPr bwMode="auto">
              <a:xfrm>
                <a:off x="4029276" y="2862263"/>
                <a:ext cx="574099" cy="77788"/>
              </a:xfrm>
              <a:custGeom>
                <a:avLst/>
                <a:gdLst>
                  <a:gd name="T0" fmla="*/ 0 w 400"/>
                  <a:gd name="T1" fmla="*/ 49 h 49"/>
                  <a:gd name="T2" fmla="*/ 0 w 400"/>
                  <a:gd name="T3" fmla="*/ 0 h 49"/>
                  <a:gd name="T4" fmla="*/ 400 w 400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0" h="49">
                    <a:moveTo>
                      <a:pt x="0" y="49"/>
                    </a:moveTo>
                    <a:lnTo>
                      <a:pt x="0" y="0"/>
                    </a:lnTo>
                    <a:lnTo>
                      <a:pt x="40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14" name="Rectangle 46"/>
              <p:cNvSpPr>
                <a:spLocks noChangeArrowheads="1"/>
              </p:cNvSpPr>
              <p:nvPr/>
            </p:nvSpPr>
            <p:spPr bwMode="auto">
              <a:xfrm>
                <a:off x="4403875" y="2968626"/>
                <a:ext cx="1987818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dirty="0"/>
                  <a:t>Organic Lake </a:t>
                </a:r>
                <a:r>
                  <a:rPr lang="en-US" sz="900" dirty="0" err="1"/>
                  <a:t>phycodnavirus</a:t>
                </a:r>
                <a:r>
                  <a:rPr lang="en-US" sz="900" dirty="0"/>
                  <a:t> </a:t>
                </a:r>
                <a:r>
                  <a:rPr lang="en-US" sz="900" dirty="0" smtClean="0"/>
                  <a:t>2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322511018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5" name="Freeform 47"/>
              <p:cNvSpPr>
                <a:spLocks/>
              </p:cNvSpPr>
              <p:nvPr/>
            </p:nvSpPr>
            <p:spPr bwMode="auto">
              <a:xfrm>
                <a:off x="4029276" y="2947988"/>
                <a:ext cx="370294" cy="79375"/>
              </a:xfrm>
              <a:custGeom>
                <a:avLst/>
                <a:gdLst>
                  <a:gd name="T0" fmla="*/ 0 w 258"/>
                  <a:gd name="T1" fmla="*/ 0 h 50"/>
                  <a:gd name="T2" fmla="*/ 0 w 258"/>
                  <a:gd name="T3" fmla="*/ 50 h 50"/>
                  <a:gd name="T4" fmla="*/ 258 w 258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8" h="50">
                    <a:moveTo>
                      <a:pt x="0" y="0"/>
                    </a:moveTo>
                    <a:lnTo>
                      <a:pt x="0" y="50"/>
                    </a:lnTo>
                    <a:lnTo>
                      <a:pt x="258" y="5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16" name="Freeform 48"/>
              <p:cNvSpPr>
                <a:spLocks/>
              </p:cNvSpPr>
              <p:nvPr/>
            </p:nvSpPr>
            <p:spPr bwMode="auto">
              <a:xfrm>
                <a:off x="3070530" y="2944813"/>
                <a:ext cx="958745" cy="119063"/>
              </a:xfrm>
              <a:custGeom>
                <a:avLst/>
                <a:gdLst>
                  <a:gd name="T0" fmla="*/ 0 w 668"/>
                  <a:gd name="T1" fmla="*/ 75 h 75"/>
                  <a:gd name="T2" fmla="*/ 0 w 668"/>
                  <a:gd name="T3" fmla="*/ 0 h 75"/>
                  <a:gd name="T4" fmla="*/ 668 w 668"/>
                  <a:gd name="T5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8" h="75">
                    <a:moveTo>
                      <a:pt x="0" y="75"/>
                    </a:moveTo>
                    <a:lnTo>
                      <a:pt x="0" y="0"/>
                    </a:lnTo>
                    <a:lnTo>
                      <a:pt x="668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17" name="Rectangle 49"/>
              <p:cNvSpPr>
                <a:spLocks noChangeArrowheads="1"/>
              </p:cNvSpPr>
              <p:nvPr/>
            </p:nvSpPr>
            <p:spPr bwMode="auto">
              <a:xfrm>
                <a:off x="4352206" y="3133726"/>
                <a:ext cx="19935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 err="1"/>
                  <a:t>Phaeocystis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globosa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12T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357289663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8" name="Freeform 50"/>
              <p:cNvSpPr>
                <a:spLocks/>
              </p:cNvSpPr>
              <p:nvPr/>
            </p:nvSpPr>
            <p:spPr bwMode="auto">
              <a:xfrm>
                <a:off x="3070530" y="3071813"/>
                <a:ext cx="1277370" cy="120650"/>
              </a:xfrm>
              <a:custGeom>
                <a:avLst/>
                <a:gdLst>
                  <a:gd name="T0" fmla="*/ 0 w 890"/>
                  <a:gd name="T1" fmla="*/ 0 h 76"/>
                  <a:gd name="T2" fmla="*/ 0 w 890"/>
                  <a:gd name="T3" fmla="*/ 76 h 76"/>
                  <a:gd name="T4" fmla="*/ 890 w 890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0" h="76">
                    <a:moveTo>
                      <a:pt x="0" y="0"/>
                    </a:moveTo>
                    <a:lnTo>
                      <a:pt x="0" y="76"/>
                    </a:lnTo>
                    <a:lnTo>
                      <a:pt x="890" y="7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19" name="Freeform 51"/>
              <p:cNvSpPr>
                <a:spLocks/>
              </p:cNvSpPr>
              <p:nvPr/>
            </p:nvSpPr>
            <p:spPr bwMode="auto">
              <a:xfrm>
                <a:off x="2773434" y="3068638"/>
                <a:ext cx="297097" cy="201613"/>
              </a:xfrm>
              <a:custGeom>
                <a:avLst/>
                <a:gdLst>
                  <a:gd name="T0" fmla="*/ 0 w 207"/>
                  <a:gd name="T1" fmla="*/ 127 h 127"/>
                  <a:gd name="T2" fmla="*/ 0 w 207"/>
                  <a:gd name="T3" fmla="*/ 0 h 127"/>
                  <a:gd name="T4" fmla="*/ 207 w 207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7" h="127">
                    <a:moveTo>
                      <a:pt x="0" y="127"/>
                    </a:moveTo>
                    <a:lnTo>
                      <a:pt x="0" y="0"/>
                    </a:lnTo>
                    <a:lnTo>
                      <a:pt x="207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0" name="Rectangle 52"/>
              <p:cNvSpPr>
                <a:spLocks noChangeArrowheads="1"/>
              </p:cNvSpPr>
              <p:nvPr/>
            </p:nvSpPr>
            <p:spPr bwMode="auto">
              <a:xfrm>
                <a:off x="4314889" y="32988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env143985708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21" name="Freeform 53"/>
              <p:cNvSpPr>
                <a:spLocks/>
              </p:cNvSpPr>
              <p:nvPr/>
            </p:nvSpPr>
            <p:spPr bwMode="auto">
              <a:xfrm>
                <a:off x="2871031" y="3357563"/>
                <a:ext cx="1439554" cy="119063"/>
              </a:xfrm>
              <a:custGeom>
                <a:avLst/>
                <a:gdLst>
                  <a:gd name="T0" fmla="*/ 0 w 1003"/>
                  <a:gd name="T1" fmla="*/ 75 h 75"/>
                  <a:gd name="T2" fmla="*/ 0 w 1003"/>
                  <a:gd name="T3" fmla="*/ 0 h 75"/>
                  <a:gd name="T4" fmla="*/ 1003 w 1003"/>
                  <a:gd name="T5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3" h="75">
                    <a:moveTo>
                      <a:pt x="0" y="75"/>
                    </a:moveTo>
                    <a:lnTo>
                      <a:pt x="0" y="0"/>
                    </a:lnTo>
                    <a:lnTo>
                      <a:pt x="1003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2" name="Rectangle 54"/>
              <p:cNvSpPr>
                <a:spLocks noChangeArrowheads="1"/>
              </p:cNvSpPr>
              <p:nvPr/>
            </p:nvSpPr>
            <p:spPr bwMode="auto">
              <a:xfrm>
                <a:off x="4261786" y="34639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env134994470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23" name="Freeform 55"/>
              <p:cNvSpPr>
                <a:spLocks/>
              </p:cNvSpPr>
              <p:nvPr/>
            </p:nvSpPr>
            <p:spPr bwMode="auto">
              <a:xfrm>
                <a:off x="2987285" y="3522663"/>
                <a:ext cx="1270194" cy="77788"/>
              </a:xfrm>
              <a:custGeom>
                <a:avLst/>
                <a:gdLst>
                  <a:gd name="T0" fmla="*/ 0 w 885"/>
                  <a:gd name="T1" fmla="*/ 49 h 49"/>
                  <a:gd name="T2" fmla="*/ 0 w 885"/>
                  <a:gd name="T3" fmla="*/ 0 h 49"/>
                  <a:gd name="T4" fmla="*/ 885 w 885"/>
                  <a:gd name="T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85" h="49">
                    <a:moveTo>
                      <a:pt x="0" y="49"/>
                    </a:moveTo>
                    <a:lnTo>
                      <a:pt x="0" y="0"/>
                    </a:lnTo>
                    <a:lnTo>
                      <a:pt x="885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4" name="Rectangle 56"/>
              <p:cNvSpPr>
                <a:spLocks noChangeArrowheads="1"/>
              </p:cNvSpPr>
              <p:nvPr/>
            </p:nvSpPr>
            <p:spPr bwMode="auto">
              <a:xfrm>
                <a:off x="3641758" y="3629026"/>
                <a:ext cx="719059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env143758311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25" name="Freeform 57"/>
              <p:cNvSpPr>
                <a:spLocks/>
              </p:cNvSpPr>
              <p:nvPr/>
            </p:nvSpPr>
            <p:spPr bwMode="auto">
              <a:xfrm>
                <a:off x="2987285" y="3608388"/>
                <a:ext cx="650168" cy="79375"/>
              </a:xfrm>
              <a:custGeom>
                <a:avLst/>
                <a:gdLst>
                  <a:gd name="T0" fmla="*/ 0 w 453"/>
                  <a:gd name="T1" fmla="*/ 0 h 50"/>
                  <a:gd name="T2" fmla="*/ 0 w 453"/>
                  <a:gd name="T3" fmla="*/ 50 h 50"/>
                  <a:gd name="T4" fmla="*/ 453 w 453"/>
                  <a:gd name="T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3" h="50">
                    <a:moveTo>
                      <a:pt x="0" y="0"/>
                    </a:moveTo>
                    <a:lnTo>
                      <a:pt x="0" y="50"/>
                    </a:lnTo>
                    <a:lnTo>
                      <a:pt x="453" y="5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6" name="Freeform 58"/>
              <p:cNvSpPr>
                <a:spLocks/>
              </p:cNvSpPr>
              <p:nvPr/>
            </p:nvSpPr>
            <p:spPr bwMode="auto">
              <a:xfrm>
                <a:off x="2871031" y="3484563"/>
                <a:ext cx="116255" cy="120650"/>
              </a:xfrm>
              <a:custGeom>
                <a:avLst/>
                <a:gdLst>
                  <a:gd name="T0" fmla="*/ 0 w 81"/>
                  <a:gd name="T1" fmla="*/ 0 h 76"/>
                  <a:gd name="T2" fmla="*/ 0 w 81"/>
                  <a:gd name="T3" fmla="*/ 76 h 76"/>
                  <a:gd name="T4" fmla="*/ 81 w 81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1" h="76">
                    <a:moveTo>
                      <a:pt x="0" y="0"/>
                    </a:moveTo>
                    <a:lnTo>
                      <a:pt x="0" y="76"/>
                    </a:lnTo>
                    <a:lnTo>
                      <a:pt x="81" y="7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7" name="Freeform 59"/>
              <p:cNvSpPr>
                <a:spLocks/>
              </p:cNvSpPr>
              <p:nvPr/>
            </p:nvSpPr>
            <p:spPr bwMode="auto">
              <a:xfrm>
                <a:off x="2773434" y="3278188"/>
                <a:ext cx="97597" cy="203200"/>
              </a:xfrm>
              <a:custGeom>
                <a:avLst/>
                <a:gdLst>
                  <a:gd name="T0" fmla="*/ 0 w 68"/>
                  <a:gd name="T1" fmla="*/ 0 h 128"/>
                  <a:gd name="T2" fmla="*/ 0 w 68"/>
                  <a:gd name="T3" fmla="*/ 128 h 128"/>
                  <a:gd name="T4" fmla="*/ 68 w 68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28">
                    <a:moveTo>
                      <a:pt x="0" y="0"/>
                    </a:moveTo>
                    <a:lnTo>
                      <a:pt x="0" y="128"/>
                    </a:lnTo>
                    <a:lnTo>
                      <a:pt x="68" y="128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8" name="Freeform 60"/>
              <p:cNvSpPr>
                <a:spLocks/>
              </p:cNvSpPr>
              <p:nvPr/>
            </p:nvSpPr>
            <p:spPr bwMode="auto">
              <a:xfrm>
                <a:off x="2483514" y="2989263"/>
                <a:ext cx="289920" cy="285750"/>
              </a:xfrm>
              <a:custGeom>
                <a:avLst/>
                <a:gdLst>
                  <a:gd name="T0" fmla="*/ 0 w 202"/>
                  <a:gd name="T1" fmla="*/ 0 h 180"/>
                  <a:gd name="T2" fmla="*/ 0 w 202"/>
                  <a:gd name="T3" fmla="*/ 180 h 180"/>
                  <a:gd name="T4" fmla="*/ 202 w 202"/>
                  <a:gd name="T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2" h="180">
                    <a:moveTo>
                      <a:pt x="0" y="0"/>
                    </a:moveTo>
                    <a:lnTo>
                      <a:pt x="0" y="180"/>
                    </a:lnTo>
                    <a:lnTo>
                      <a:pt x="202" y="18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29" name="Freeform 61"/>
              <p:cNvSpPr>
                <a:spLocks/>
              </p:cNvSpPr>
              <p:nvPr/>
            </p:nvSpPr>
            <p:spPr bwMode="auto">
              <a:xfrm>
                <a:off x="2337119" y="2762251"/>
                <a:ext cx="146395" cy="223838"/>
              </a:xfrm>
              <a:custGeom>
                <a:avLst/>
                <a:gdLst>
                  <a:gd name="T0" fmla="*/ 0 w 102"/>
                  <a:gd name="T1" fmla="*/ 0 h 141"/>
                  <a:gd name="T2" fmla="*/ 0 w 102"/>
                  <a:gd name="T3" fmla="*/ 141 h 141"/>
                  <a:gd name="T4" fmla="*/ 102 w 102"/>
                  <a:gd name="T5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2" h="141">
                    <a:moveTo>
                      <a:pt x="0" y="0"/>
                    </a:moveTo>
                    <a:lnTo>
                      <a:pt x="0" y="141"/>
                    </a:lnTo>
                    <a:lnTo>
                      <a:pt x="102" y="14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30" name="Freeform 62"/>
              <p:cNvSpPr>
                <a:spLocks/>
              </p:cNvSpPr>
              <p:nvPr/>
            </p:nvSpPr>
            <p:spPr bwMode="auto">
              <a:xfrm>
                <a:off x="2140489" y="2439988"/>
                <a:ext cx="196629" cy="319088"/>
              </a:xfrm>
              <a:custGeom>
                <a:avLst/>
                <a:gdLst>
                  <a:gd name="T0" fmla="*/ 0 w 137"/>
                  <a:gd name="T1" fmla="*/ 0 h 201"/>
                  <a:gd name="T2" fmla="*/ 0 w 137"/>
                  <a:gd name="T3" fmla="*/ 201 h 201"/>
                  <a:gd name="T4" fmla="*/ 137 w 137"/>
                  <a:gd name="T5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7" h="201">
                    <a:moveTo>
                      <a:pt x="0" y="0"/>
                    </a:moveTo>
                    <a:lnTo>
                      <a:pt x="0" y="201"/>
                    </a:lnTo>
                    <a:lnTo>
                      <a:pt x="137" y="201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31" name="Freeform 63"/>
              <p:cNvSpPr>
                <a:spLocks/>
              </p:cNvSpPr>
              <p:nvPr/>
            </p:nvSpPr>
            <p:spPr bwMode="auto">
              <a:xfrm>
                <a:off x="2032846" y="1909763"/>
                <a:ext cx="107644" cy="527050"/>
              </a:xfrm>
              <a:custGeom>
                <a:avLst/>
                <a:gdLst>
                  <a:gd name="T0" fmla="*/ 0 w 75"/>
                  <a:gd name="T1" fmla="*/ 0 h 332"/>
                  <a:gd name="T2" fmla="*/ 0 w 75"/>
                  <a:gd name="T3" fmla="*/ 332 h 332"/>
                  <a:gd name="T4" fmla="*/ 75 w 75"/>
                  <a:gd name="T5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332">
                    <a:moveTo>
                      <a:pt x="0" y="0"/>
                    </a:moveTo>
                    <a:lnTo>
                      <a:pt x="0" y="332"/>
                    </a:lnTo>
                    <a:lnTo>
                      <a:pt x="75" y="332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32" name="Freeform 64"/>
              <p:cNvSpPr>
                <a:spLocks/>
              </p:cNvSpPr>
              <p:nvPr/>
            </p:nvSpPr>
            <p:spPr bwMode="auto">
              <a:xfrm>
                <a:off x="1890756" y="1906588"/>
                <a:ext cx="142090" cy="1041400"/>
              </a:xfrm>
              <a:custGeom>
                <a:avLst/>
                <a:gdLst>
                  <a:gd name="T0" fmla="*/ 0 w 99"/>
                  <a:gd name="T1" fmla="*/ 656 h 656"/>
                  <a:gd name="T2" fmla="*/ 0 w 99"/>
                  <a:gd name="T3" fmla="*/ 0 h 656"/>
                  <a:gd name="T4" fmla="*/ 99 w 99"/>
                  <a:gd name="T5" fmla="*/ 0 h 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656">
                    <a:moveTo>
                      <a:pt x="0" y="656"/>
                    </a:moveTo>
                    <a:lnTo>
                      <a:pt x="0" y="0"/>
                    </a:lnTo>
                    <a:lnTo>
                      <a:pt x="99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33" name="Rectangle 65"/>
              <p:cNvSpPr>
                <a:spLocks noChangeArrowheads="1"/>
              </p:cNvSpPr>
              <p:nvPr/>
            </p:nvSpPr>
            <p:spPr bwMode="auto">
              <a:xfrm>
                <a:off x="4224469" y="3794126"/>
                <a:ext cx="1982077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E8 </a:t>
                </a:r>
                <a:r>
                  <a:rPr lang="en-US" sz="900" i="1" dirty="0" err="1"/>
                  <a:t>Thalassiosira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pseudonana</a:t>
                </a:r>
                <a:r>
                  <a:rPr lang="en-US" sz="900" i="1" dirty="0"/>
                  <a:t> 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224001624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34" name="Freeform 66"/>
              <p:cNvSpPr>
                <a:spLocks/>
              </p:cNvSpPr>
              <p:nvPr/>
            </p:nvSpPr>
            <p:spPr bwMode="auto">
              <a:xfrm>
                <a:off x="2151971" y="3852863"/>
                <a:ext cx="2068192" cy="139700"/>
              </a:xfrm>
              <a:custGeom>
                <a:avLst/>
                <a:gdLst>
                  <a:gd name="T0" fmla="*/ 0 w 1441"/>
                  <a:gd name="T1" fmla="*/ 88 h 88"/>
                  <a:gd name="T2" fmla="*/ 0 w 1441"/>
                  <a:gd name="T3" fmla="*/ 0 h 88"/>
                  <a:gd name="T4" fmla="*/ 1441 w 1441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1" h="88">
                    <a:moveTo>
                      <a:pt x="0" y="88"/>
                    </a:moveTo>
                    <a:lnTo>
                      <a:pt x="0" y="0"/>
                    </a:lnTo>
                    <a:lnTo>
                      <a:pt x="1441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35" name="Rectangle 67"/>
              <p:cNvSpPr>
                <a:spLocks noChangeArrowheads="1"/>
              </p:cNvSpPr>
              <p:nvPr/>
            </p:nvSpPr>
            <p:spPr bwMode="auto">
              <a:xfrm>
                <a:off x="3788154" y="3959226"/>
                <a:ext cx="1837117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Ek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 err="1"/>
                  <a:t>Leishmania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braziliensis</a:t>
                </a:r>
                <a:r>
                  <a:rPr lang="en-US" sz="900" i="1" dirty="0"/>
                  <a:t> 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154340341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36" name="Freeform 68"/>
              <p:cNvSpPr>
                <a:spLocks/>
              </p:cNvSpPr>
              <p:nvPr/>
            </p:nvSpPr>
            <p:spPr bwMode="auto">
              <a:xfrm>
                <a:off x="2803573" y="4017963"/>
                <a:ext cx="980274" cy="120650"/>
              </a:xfrm>
              <a:custGeom>
                <a:avLst/>
                <a:gdLst>
                  <a:gd name="T0" fmla="*/ 0 w 683"/>
                  <a:gd name="T1" fmla="*/ 76 h 76"/>
                  <a:gd name="T2" fmla="*/ 0 w 683"/>
                  <a:gd name="T3" fmla="*/ 0 h 76"/>
                  <a:gd name="T4" fmla="*/ 683 w 683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3" h="76">
                    <a:moveTo>
                      <a:pt x="0" y="76"/>
                    </a:moveTo>
                    <a:lnTo>
                      <a:pt x="0" y="0"/>
                    </a:lnTo>
                    <a:lnTo>
                      <a:pt x="683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37" name="Rectangle 69"/>
              <p:cNvSpPr>
                <a:spLocks noChangeArrowheads="1"/>
              </p:cNvSpPr>
              <p:nvPr/>
            </p:nvSpPr>
            <p:spPr bwMode="auto">
              <a:xfrm>
                <a:off x="3716392" y="4124326"/>
                <a:ext cx="2220328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Ek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 err="1"/>
                  <a:t>Trypanosoma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brucei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gambiense</a:t>
                </a:r>
                <a:r>
                  <a:rPr lang="en-US" sz="900" i="1" dirty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261334781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41" name="Freeform 73"/>
              <p:cNvSpPr>
                <a:spLocks/>
              </p:cNvSpPr>
              <p:nvPr/>
            </p:nvSpPr>
            <p:spPr bwMode="auto">
              <a:xfrm>
                <a:off x="2803573" y="4073518"/>
                <a:ext cx="889853" cy="120650"/>
              </a:xfrm>
              <a:custGeom>
                <a:avLst/>
                <a:gdLst>
                  <a:gd name="T0" fmla="*/ 0 w 620"/>
                  <a:gd name="T1" fmla="*/ 0 h 76"/>
                  <a:gd name="T2" fmla="*/ 0 w 620"/>
                  <a:gd name="T3" fmla="*/ 76 h 76"/>
                  <a:gd name="T4" fmla="*/ 620 w 620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0" h="76">
                    <a:moveTo>
                      <a:pt x="0" y="0"/>
                    </a:moveTo>
                    <a:lnTo>
                      <a:pt x="0" y="76"/>
                    </a:lnTo>
                    <a:lnTo>
                      <a:pt x="620" y="7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42" name="Freeform 74"/>
              <p:cNvSpPr>
                <a:spLocks/>
              </p:cNvSpPr>
              <p:nvPr/>
            </p:nvSpPr>
            <p:spPr bwMode="auto">
              <a:xfrm>
                <a:off x="2151971" y="4000501"/>
                <a:ext cx="651602" cy="141288"/>
              </a:xfrm>
              <a:custGeom>
                <a:avLst/>
                <a:gdLst>
                  <a:gd name="T0" fmla="*/ 0 w 454"/>
                  <a:gd name="T1" fmla="*/ 0 h 89"/>
                  <a:gd name="T2" fmla="*/ 0 w 454"/>
                  <a:gd name="T3" fmla="*/ 89 h 89"/>
                  <a:gd name="T4" fmla="*/ 454 w 454"/>
                  <a:gd name="T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89">
                    <a:moveTo>
                      <a:pt x="0" y="0"/>
                    </a:moveTo>
                    <a:lnTo>
                      <a:pt x="0" y="89"/>
                    </a:lnTo>
                    <a:lnTo>
                      <a:pt x="454" y="89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43" name="Freeform 75"/>
              <p:cNvSpPr>
                <a:spLocks/>
              </p:cNvSpPr>
              <p:nvPr/>
            </p:nvSpPr>
            <p:spPr bwMode="auto">
              <a:xfrm>
                <a:off x="1890756" y="2954338"/>
                <a:ext cx="261215" cy="1042988"/>
              </a:xfrm>
              <a:custGeom>
                <a:avLst/>
                <a:gdLst>
                  <a:gd name="T0" fmla="*/ 0 w 182"/>
                  <a:gd name="T1" fmla="*/ 0 h 657"/>
                  <a:gd name="T2" fmla="*/ 0 w 182"/>
                  <a:gd name="T3" fmla="*/ 657 h 657"/>
                  <a:gd name="T4" fmla="*/ 182 w 182"/>
                  <a:gd name="T5" fmla="*/ 657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657">
                    <a:moveTo>
                      <a:pt x="0" y="0"/>
                    </a:moveTo>
                    <a:lnTo>
                      <a:pt x="0" y="657"/>
                    </a:lnTo>
                    <a:lnTo>
                      <a:pt x="182" y="657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44" name="Freeform 76"/>
              <p:cNvSpPr>
                <a:spLocks/>
              </p:cNvSpPr>
              <p:nvPr/>
            </p:nvSpPr>
            <p:spPr bwMode="auto">
              <a:xfrm>
                <a:off x="1712785" y="2951163"/>
                <a:ext cx="177971" cy="849313"/>
              </a:xfrm>
              <a:custGeom>
                <a:avLst/>
                <a:gdLst>
                  <a:gd name="T0" fmla="*/ 0 w 124"/>
                  <a:gd name="T1" fmla="*/ 535 h 535"/>
                  <a:gd name="T2" fmla="*/ 0 w 124"/>
                  <a:gd name="T3" fmla="*/ 0 h 535"/>
                  <a:gd name="T4" fmla="*/ 124 w 124"/>
                  <a:gd name="T5" fmla="*/ 0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" h="535">
                    <a:moveTo>
                      <a:pt x="0" y="535"/>
                    </a:moveTo>
                    <a:lnTo>
                      <a:pt x="0" y="0"/>
                    </a:lnTo>
                    <a:lnTo>
                      <a:pt x="124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55" name="Freeform 87"/>
              <p:cNvSpPr>
                <a:spLocks/>
              </p:cNvSpPr>
              <p:nvPr/>
            </p:nvSpPr>
            <p:spPr bwMode="auto">
              <a:xfrm>
                <a:off x="1712785" y="3806826"/>
                <a:ext cx="167924" cy="688974"/>
              </a:xfrm>
              <a:custGeom>
                <a:avLst/>
                <a:gdLst>
                  <a:gd name="T0" fmla="*/ 0 w 117"/>
                  <a:gd name="T1" fmla="*/ 0 h 536"/>
                  <a:gd name="T2" fmla="*/ 0 w 117"/>
                  <a:gd name="T3" fmla="*/ 536 h 536"/>
                  <a:gd name="T4" fmla="*/ 117 w 117"/>
                  <a:gd name="T5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7" h="536">
                    <a:moveTo>
                      <a:pt x="0" y="0"/>
                    </a:moveTo>
                    <a:lnTo>
                      <a:pt x="0" y="536"/>
                    </a:lnTo>
                    <a:lnTo>
                      <a:pt x="117" y="536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156" name="Freeform 88"/>
              <p:cNvSpPr>
                <a:spLocks/>
              </p:cNvSpPr>
              <p:nvPr/>
            </p:nvSpPr>
            <p:spPr bwMode="auto">
              <a:xfrm>
                <a:off x="1597966" y="3803651"/>
                <a:ext cx="114820" cy="958850"/>
              </a:xfrm>
              <a:custGeom>
                <a:avLst/>
                <a:gdLst>
                  <a:gd name="T0" fmla="*/ 0 w 80"/>
                  <a:gd name="T1" fmla="*/ 604 h 604"/>
                  <a:gd name="T2" fmla="*/ 0 w 80"/>
                  <a:gd name="T3" fmla="*/ 0 h 604"/>
                  <a:gd name="T4" fmla="*/ 80 w 80"/>
                  <a:gd name="T5" fmla="*/ 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604">
                    <a:moveTo>
                      <a:pt x="0" y="604"/>
                    </a:moveTo>
                    <a:lnTo>
                      <a:pt x="0" y="0"/>
                    </a:lnTo>
                    <a:lnTo>
                      <a:pt x="80" y="0"/>
                    </a:lnTo>
                  </a:path>
                </a:pathLst>
              </a:custGeom>
              <a:noFill/>
              <a:ln w="952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4224" name="Rectangle 156"/>
              <p:cNvSpPr>
                <a:spLocks noChangeArrowheads="1"/>
              </p:cNvSpPr>
              <p:nvPr/>
            </p:nvSpPr>
            <p:spPr bwMode="auto">
              <a:xfrm>
                <a:off x="3096172" y="2211389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25" name="Rectangle 157"/>
              <p:cNvSpPr>
                <a:spLocks noChangeArrowheads="1"/>
              </p:cNvSpPr>
              <p:nvPr/>
            </p:nvSpPr>
            <p:spPr bwMode="auto">
              <a:xfrm>
                <a:off x="4758381" y="175260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26" name="Rectangle 158"/>
              <p:cNvSpPr>
                <a:spLocks noChangeArrowheads="1"/>
              </p:cNvSpPr>
              <p:nvPr/>
            </p:nvSpPr>
            <p:spPr bwMode="auto">
              <a:xfrm>
                <a:off x="3058333" y="18780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27" name="Rectangle 159"/>
              <p:cNvSpPr>
                <a:spLocks noChangeArrowheads="1"/>
              </p:cNvSpPr>
              <p:nvPr/>
            </p:nvSpPr>
            <p:spPr bwMode="auto">
              <a:xfrm>
                <a:off x="2110282" y="197802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28" name="Rectangle 160"/>
              <p:cNvSpPr>
                <a:spLocks noChangeArrowheads="1"/>
              </p:cNvSpPr>
              <p:nvPr/>
            </p:nvSpPr>
            <p:spPr bwMode="auto">
              <a:xfrm>
                <a:off x="3792655" y="28051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29" name="Rectangle 161"/>
              <p:cNvSpPr>
                <a:spLocks noChangeArrowheads="1"/>
              </p:cNvSpPr>
              <p:nvPr/>
            </p:nvSpPr>
            <p:spPr bwMode="auto">
              <a:xfrm>
                <a:off x="2842715" y="293846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0" name="Rectangle 162"/>
              <p:cNvSpPr>
                <a:spLocks noChangeArrowheads="1"/>
              </p:cNvSpPr>
              <p:nvPr/>
            </p:nvSpPr>
            <p:spPr bwMode="auto">
              <a:xfrm>
                <a:off x="2992834" y="353695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1" name="Rectangle 163"/>
              <p:cNvSpPr>
                <a:spLocks noChangeArrowheads="1"/>
              </p:cNvSpPr>
              <p:nvPr/>
            </p:nvSpPr>
            <p:spPr bwMode="auto">
              <a:xfrm>
                <a:off x="2628928" y="348456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0.44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2" name="Rectangle 164"/>
              <p:cNvSpPr>
                <a:spLocks noChangeArrowheads="1"/>
              </p:cNvSpPr>
              <p:nvPr/>
            </p:nvSpPr>
            <p:spPr bwMode="auto">
              <a:xfrm>
                <a:off x="2536094" y="3297239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3" name="Rectangle 165"/>
              <p:cNvSpPr>
                <a:spLocks noChangeArrowheads="1"/>
              </p:cNvSpPr>
              <p:nvPr/>
            </p:nvSpPr>
            <p:spPr bwMode="auto">
              <a:xfrm>
                <a:off x="2246174" y="30083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0.49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4" name="Rectangle 166"/>
              <p:cNvSpPr>
                <a:spLocks noChangeArrowheads="1"/>
              </p:cNvSpPr>
              <p:nvPr/>
            </p:nvSpPr>
            <p:spPr bwMode="auto">
              <a:xfrm>
                <a:off x="2099779" y="27765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5" name="Rectangle 167"/>
              <p:cNvSpPr>
                <a:spLocks noChangeArrowheads="1"/>
              </p:cNvSpPr>
              <p:nvPr/>
            </p:nvSpPr>
            <p:spPr bwMode="auto">
              <a:xfrm>
                <a:off x="1907912" y="24399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0.49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6" name="Rectangle 168"/>
              <p:cNvSpPr>
                <a:spLocks noChangeArrowheads="1"/>
              </p:cNvSpPr>
              <p:nvPr/>
            </p:nvSpPr>
            <p:spPr bwMode="auto">
              <a:xfrm>
                <a:off x="4235951" y="17033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7" name="Rectangle 169"/>
              <p:cNvSpPr>
                <a:spLocks noChangeArrowheads="1"/>
              </p:cNvSpPr>
              <p:nvPr/>
            </p:nvSpPr>
            <p:spPr bwMode="auto">
              <a:xfrm>
                <a:off x="2731097" y="152717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8" name="Rectangle 170"/>
              <p:cNvSpPr>
                <a:spLocks noChangeArrowheads="1"/>
              </p:cNvSpPr>
              <p:nvPr/>
            </p:nvSpPr>
            <p:spPr bwMode="auto">
              <a:xfrm>
                <a:off x="3516892" y="7350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39" name="Rectangle 171"/>
              <p:cNvSpPr>
                <a:spLocks noChangeArrowheads="1"/>
              </p:cNvSpPr>
              <p:nvPr/>
            </p:nvSpPr>
            <p:spPr bwMode="auto">
              <a:xfrm>
                <a:off x="3894622" y="110966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0" name="Rectangle 172"/>
              <p:cNvSpPr>
                <a:spLocks noChangeArrowheads="1"/>
              </p:cNvSpPr>
              <p:nvPr/>
            </p:nvSpPr>
            <p:spPr bwMode="auto">
              <a:xfrm>
                <a:off x="3190764" y="83343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1" name="Rectangle 173"/>
              <p:cNvSpPr>
                <a:spLocks noChangeArrowheads="1"/>
              </p:cNvSpPr>
              <p:nvPr/>
            </p:nvSpPr>
            <p:spPr bwMode="auto">
              <a:xfrm>
                <a:off x="2605248" y="101600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2" name="Rectangle 174"/>
              <p:cNvSpPr>
                <a:spLocks noChangeArrowheads="1"/>
              </p:cNvSpPr>
              <p:nvPr/>
            </p:nvSpPr>
            <p:spPr bwMode="auto">
              <a:xfrm>
                <a:off x="2017056" y="1225550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3" name="Rectangle 175"/>
              <p:cNvSpPr>
                <a:spLocks noChangeArrowheads="1"/>
              </p:cNvSpPr>
              <p:nvPr/>
            </p:nvSpPr>
            <p:spPr bwMode="auto">
              <a:xfrm>
                <a:off x="1805031" y="1762125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5" name="Rectangle 177"/>
              <p:cNvSpPr>
                <a:spLocks noChangeArrowheads="1"/>
              </p:cNvSpPr>
              <p:nvPr/>
            </p:nvSpPr>
            <p:spPr bwMode="auto">
              <a:xfrm>
                <a:off x="2566953" y="4144964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6" name="Rectangle 178"/>
              <p:cNvSpPr>
                <a:spLocks noChangeArrowheads="1"/>
              </p:cNvSpPr>
              <p:nvPr/>
            </p:nvSpPr>
            <p:spPr bwMode="auto">
              <a:xfrm>
                <a:off x="1914632" y="4010026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47" name="Rectangle 179"/>
              <p:cNvSpPr>
                <a:spLocks noChangeArrowheads="1"/>
              </p:cNvSpPr>
              <p:nvPr/>
            </p:nvSpPr>
            <p:spPr bwMode="auto">
              <a:xfrm>
                <a:off x="1662942" y="2820988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grpSp>
            <p:nvGrpSpPr>
              <p:cNvPr id="5" name="Group 4276"/>
              <p:cNvGrpSpPr/>
              <p:nvPr/>
            </p:nvGrpSpPr>
            <p:grpSpPr>
              <a:xfrm>
                <a:off x="1880710" y="4302110"/>
                <a:ext cx="4361717" cy="463550"/>
                <a:chOff x="1880710" y="4454526"/>
                <a:chExt cx="4361717" cy="463550"/>
              </a:xfrm>
            </p:grpSpPr>
            <p:sp>
              <p:nvSpPr>
                <p:cNvPr id="4145" name="Rectangle 77"/>
                <p:cNvSpPr>
                  <a:spLocks noChangeArrowheads="1"/>
                </p:cNvSpPr>
                <p:nvPr/>
              </p:nvSpPr>
              <p:spPr bwMode="auto">
                <a:xfrm>
                  <a:off x="4184282" y="4454526"/>
                  <a:ext cx="2058145" cy="1381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/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q3 </a:t>
                  </a:r>
                  <a:r>
                    <a:rPr lang="en-US" sz="900" i="1" dirty="0" err="1"/>
                    <a:t>Ectocarpus</a:t>
                  </a:r>
                  <a:r>
                    <a:rPr lang="en-US" sz="900" i="1" dirty="0"/>
                    <a:t> </a:t>
                  </a:r>
                  <a:r>
                    <a:rPr lang="en-US" sz="900" i="1" dirty="0" err="1"/>
                    <a:t>siliculosus</a:t>
                  </a:r>
                  <a:r>
                    <a:rPr lang="en-US" sz="900" i="1" dirty="0"/>
                    <a:t> </a:t>
                  </a:r>
                  <a:r>
                    <a:rPr lang="en-US" sz="900" dirty="0"/>
                    <a:t>virus 1 </a:t>
                  </a:r>
                  <a:r>
                    <a:rPr lang="en-US" sz="900" dirty="0" smtClean="0"/>
                    <a:t>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13242650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46" name="Freeform 78"/>
                <p:cNvSpPr>
                  <a:spLocks/>
                </p:cNvSpPr>
                <p:nvPr/>
              </p:nvSpPr>
              <p:spPr bwMode="auto">
                <a:xfrm>
                  <a:off x="1880710" y="4513263"/>
                  <a:ext cx="2299267" cy="141288"/>
                </a:xfrm>
                <a:custGeom>
                  <a:avLst/>
                  <a:gdLst>
                    <a:gd name="T0" fmla="*/ 0 w 1602"/>
                    <a:gd name="T1" fmla="*/ 89 h 89"/>
                    <a:gd name="T2" fmla="*/ 0 w 1602"/>
                    <a:gd name="T3" fmla="*/ 0 h 89"/>
                    <a:gd name="T4" fmla="*/ 1602 w 1602"/>
                    <a:gd name="T5" fmla="*/ 0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602" h="89">
                      <a:moveTo>
                        <a:pt x="0" y="89"/>
                      </a:moveTo>
                      <a:lnTo>
                        <a:pt x="0" y="0"/>
                      </a:lnTo>
                      <a:lnTo>
                        <a:pt x="1602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4147" name="Rectangle 79"/>
                <p:cNvSpPr>
                  <a:spLocks noChangeArrowheads="1"/>
                </p:cNvSpPr>
                <p:nvPr/>
              </p:nvSpPr>
              <p:spPr bwMode="auto">
                <a:xfrm>
                  <a:off x="4029276" y="4619626"/>
                  <a:ext cx="1901703" cy="1381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/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q3 </a:t>
                  </a:r>
                  <a:r>
                    <a:rPr lang="en-US" sz="900" i="1" dirty="0" err="1"/>
                    <a:t>Feldmannia</a:t>
                  </a:r>
                  <a:r>
                    <a:rPr lang="en-US" sz="900" i="1" dirty="0"/>
                    <a:t> </a:t>
                  </a:r>
                  <a:r>
                    <a:rPr lang="en-US" sz="900" dirty="0"/>
                    <a:t>species virus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197322445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48" name="Freeform 80"/>
                <p:cNvSpPr>
                  <a:spLocks/>
                </p:cNvSpPr>
                <p:nvPr/>
              </p:nvSpPr>
              <p:spPr bwMode="auto">
                <a:xfrm>
                  <a:off x="2222299" y="4678363"/>
                  <a:ext cx="1802671" cy="120650"/>
                </a:xfrm>
                <a:custGeom>
                  <a:avLst/>
                  <a:gdLst>
                    <a:gd name="T0" fmla="*/ 0 w 1256"/>
                    <a:gd name="T1" fmla="*/ 76 h 76"/>
                    <a:gd name="T2" fmla="*/ 0 w 1256"/>
                    <a:gd name="T3" fmla="*/ 0 h 76"/>
                    <a:gd name="T4" fmla="*/ 1256 w 1256"/>
                    <a:gd name="T5" fmla="*/ 0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56" h="76">
                      <a:moveTo>
                        <a:pt x="0" y="76"/>
                      </a:moveTo>
                      <a:lnTo>
                        <a:pt x="0" y="0"/>
                      </a:lnTo>
                      <a:lnTo>
                        <a:pt x="1256" y="0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4149" name="Rectangle 81"/>
                <p:cNvSpPr>
                  <a:spLocks noChangeArrowheads="1"/>
                </p:cNvSpPr>
                <p:nvPr/>
              </p:nvSpPr>
              <p:spPr bwMode="auto">
                <a:xfrm>
                  <a:off x="3047566" y="4779963"/>
                  <a:ext cx="2069627" cy="1381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lvl="0"/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E8 </a:t>
                  </a:r>
                  <a:r>
                    <a:rPr lang="en-US" sz="900" i="1" dirty="0" err="1"/>
                    <a:t>Phaeodactylum</a:t>
                  </a:r>
                  <a:r>
                    <a:rPr lang="en-US" sz="900" i="1" dirty="0"/>
                    <a:t> </a:t>
                  </a:r>
                  <a:r>
                    <a:rPr lang="en-US" sz="900" i="1" dirty="0" err="1"/>
                    <a:t>tricornutum</a:t>
                  </a:r>
                  <a:r>
                    <a:rPr lang="en-US" sz="900" i="1" dirty="0"/>
                    <a:t> </a:t>
                  </a: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219110871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153" name="Freeform 85"/>
                <p:cNvSpPr>
                  <a:spLocks/>
                </p:cNvSpPr>
                <p:nvPr/>
              </p:nvSpPr>
              <p:spPr bwMode="auto">
                <a:xfrm>
                  <a:off x="2222299" y="4805363"/>
                  <a:ext cx="820962" cy="45719"/>
                </a:xfrm>
                <a:custGeom>
                  <a:avLst/>
                  <a:gdLst>
                    <a:gd name="T0" fmla="*/ 0 w 572"/>
                    <a:gd name="T1" fmla="*/ 0 h 76"/>
                    <a:gd name="T2" fmla="*/ 0 w 572"/>
                    <a:gd name="T3" fmla="*/ 76 h 76"/>
                    <a:gd name="T4" fmla="*/ 572 w 572"/>
                    <a:gd name="T5" fmla="*/ 76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72" h="76">
                      <a:moveTo>
                        <a:pt x="0" y="0"/>
                      </a:moveTo>
                      <a:lnTo>
                        <a:pt x="0" y="76"/>
                      </a:lnTo>
                      <a:lnTo>
                        <a:pt x="572" y="76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4154" name="Freeform 86"/>
                <p:cNvSpPr>
                  <a:spLocks/>
                </p:cNvSpPr>
                <p:nvPr/>
              </p:nvSpPr>
              <p:spPr bwMode="auto">
                <a:xfrm>
                  <a:off x="1880710" y="4660901"/>
                  <a:ext cx="341589" cy="106362"/>
                </a:xfrm>
                <a:custGeom>
                  <a:avLst/>
                  <a:gdLst>
                    <a:gd name="T0" fmla="*/ 0 w 238"/>
                    <a:gd name="T1" fmla="*/ 0 h 89"/>
                    <a:gd name="T2" fmla="*/ 0 w 238"/>
                    <a:gd name="T3" fmla="*/ 89 h 89"/>
                    <a:gd name="T4" fmla="*/ 238 w 238"/>
                    <a:gd name="T5" fmla="*/ 89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8" h="89">
                      <a:moveTo>
                        <a:pt x="0" y="0"/>
                      </a:moveTo>
                      <a:lnTo>
                        <a:pt x="0" y="89"/>
                      </a:lnTo>
                      <a:lnTo>
                        <a:pt x="238" y="89"/>
                      </a:lnTo>
                    </a:path>
                  </a:pathLst>
                </a:custGeom>
                <a:noFill/>
                <a:ln w="9525" cap="sq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/>
                </a:p>
              </p:txBody>
            </p:sp>
            <p:sp>
              <p:nvSpPr>
                <p:cNvPr id="4249" name="Rectangle 181"/>
                <p:cNvSpPr>
                  <a:spLocks noChangeArrowheads="1"/>
                </p:cNvSpPr>
                <p:nvPr/>
              </p:nvSpPr>
              <p:spPr bwMode="auto">
                <a:xfrm>
                  <a:off x="2232609" y="4695826"/>
                  <a:ext cx="2244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0.62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  <p:sp>
              <p:nvSpPr>
                <p:cNvPr id="4250" name="Rectangle 182"/>
                <p:cNvSpPr>
                  <a:spLocks noChangeArrowheads="1"/>
                </p:cNvSpPr>
                <p:nvPr/>
              </p:nvSpPr>
              <p:spPr bwMode="auto">
                <a:xfrm>
                  <a:off x="1895782" y="4551363"/>
                  <a:ext cx="22442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9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MS Sans Serif"/>
                      <a:cs typeface="Arial" pitchFamily="34" charset="0"/>
                    </a:rPr>
                    <a:t>0.72</a:t>
                  </a:r>
                  <a:endPara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endParaRPr>
                </a:p>
              </p:txBody>
            </p:sp>
          </p:grpSp>
          <p:sp>
            <p:nvSpPr>
              <p:cNvPr id="4251" name="Rectangle 183"/>
              <p:cNvSpPr>
                <a:spLocks noChangeArrowheads="1"/>
              </p:cNvSpPr>
              <p:nvPr/>
            </p:nvSpPr>
            <p:spPr bwMode="auto">
              <a:xfrm>
                <a:off x="1494495" y="3668713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4263" name="Rectangle 195"/>
              <p:cNvSpPr>
                <a:spLocks noChangeArrowheads="1"/>
              </p:cNvSpPr>
              <p:nvPr/>
            </p:nvSpPr>
            <p:spPr bwMode="auto">
              <a:xfrm>
                <a:off x="1365389" y="4635501"/>
                <a:ext cx="22442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</p:grpSp>
        <p:sp>
          <p:nvSpPr>
            <p:cNvPr id="4264" name="Rectangle 196"/>
            <p:cNvSpPr>
              <a:spLocks noChangeArrowheads="1"/>
            </p:cNvSpPr>
            <p:nvPr/>
          </p:nvSpPr>
          <p:spPr bwMode="auto">
            <a:xfrm>
              <a:off x="3989805" y="7061201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5" name="Rectangle 197"/>
            <p:cNvSpPr>
              <a:spLocks noChangeArrowheads="1"/>
            </p:cNvSpPr>
            <p:nvPr/>
          </p:nvSpPr>
          <p:spPr bwMode="auto">
            <a:xfrm>
              <a:off x="1959581" y="7185026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0.99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6" name="Rectangle 198"/>
            <p:cNvSpPr>
              <a:spLocks noChangeArrowheads="1"/>
            </p:cNvSpPr>
            <p:nvPr/>
          </p:nvSpPr>
          <p:spPr bwMode="auto">
            <a:xfrm>
              <a:off x="2189605" y="7854949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0.83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7" name="Rectangle 199"/>
            <p:cNvSpPr>
              <a:spLocks noChangeArrowheads="1"/>
            </p:cNvSpPr>
            <p:nvPr/>
          </p:nvSpPr>
          <p:spPr bwMode="auto">
            <a:xfrm>
              <a:off x="2021681" y="7731124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8" name="Rectangle 200"/>
            <p:cNvSpPr>
              <a:spLocks noChangeArrowheads="1"/>
            </p:cNvSpPr>
            <p:nvPr/>
          </p:nvSpPr>
          <p:spPr bwMode="auto">
            <a:xfrm>
              <a:off x="1530827" y="7524749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0.64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69" name="Rectangle 201"/>
            <p:cNvSpPr>
              <a:spLocks noChangeArrowheads="1"/>
            </p:cNvSpPr>
            <p:nvPr/>
          </p:nvSpPr>
          <p:spPr bwMode="auto">
            <a:xfrm>
              <a:off x="1522809" y="6740525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0.76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70" name="Rectangle 202"/>
            <p:cNvSpPr>
              <a:spLocks noChangeArrowheads="1"/>
            </p:cNvSpPr>
            <p:nvPr/>
          </p:nvSpPr>
          <p:spPr bwMode="auto">
            <a:xfrm>
              <a:off x="1608732" y="7089776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0.71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71" name="Rectangle 203"/>
            <p:cNvSpPr>
              <a:spLocks noChangeArrowheads="1"/>
            </p:cNvSpPr>
            <p:nvPr/>
          </p:nvSpPr>
          <p:spPr bwMode="auto">
            <a:xfrm>
              <a:off x="1312285" y="8274051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0.85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72" name="Rectangle 204"/>
            <p:cNvSpPr>
              <a:spLocks noChangeArrowheads="1"/>
            </p:cNvSpPr>
            <p:nvPr/>
          </p:nvSpPr>
          <p:spPr bwMode="auto">
            <a:xfrm>
              <a:off x="1695171" y="7975600"/>
              <a:ext cx="22442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1.00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4273" name="Line 205"/>
            <p:cNvSpPr>
              <a:spLocks noChangeShapeType="1"/>
            </p:cNvSpPr>
            <p:nvPr/>
          </p:nvSpPr>
          <p:spPr bwMode="auto">
            <a:xfrm>
              <a:off x="1846264" y="8866188"/>
              <a:ext cx="318625" cy="0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Line 207"/>
            <p:cNvSpPr>
              <a:spLocks noChangeShapeType="1"/>
            </p:cNvSpPr>
            <p:nvPr/>
          </p:nvSpPr>
          <p:spPr bwMode="auto">
            <a:xfrm>
              <a:off x="1846263" y="8839200"/>
              <a:ext cx="0" cy="539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7" name="Line 208"/>
            <p:cNvSpPr>
              <a:spLocks noChangeShapeType="1"/>
            </p:cNvSpPr>
            <p:nvPr/>
          </p:nvSpPr>
          <p:spPr bwMode="auto">
            <a:xfrm>
              <a:off x="2164888" y="8839200"/>
              <a:ext cx="0" cy="53975"/>
            </a:xfrm>
            <a:prstGeom prst="line">
              <a:avLst/>
            </a:prstGeom>
            <a:noFill/>
            <a:ln w="9525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Rectangle 209"/>
            <p:cNvSpPr>
              <a:spLocks noChangeArrowheads="1"/>
            </p:cNvSpPr>
            <p:nvPr/>
          </p:nvSpPr>
          <p:spPr bwMode="auto">
            <a:xfrm>
              <a:off x="1940989" y="8891588"/>
              <a:ext cx="144960" cy="138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  <a:cs typeface="Arial" pitchFamily="34" charset="0"/>
                </a:rPr>
                <a:t>0.1</a:t>
              </a:r>
              <a:endParaRPr kumimoji="0" lang="en-US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214" name="Rectangle 6"/>
            <p:cNvSpPr>
              <a:spLocks noChangeArrowheads="1"/>
            </p:cNvSpPr>
            <p:nvPr/>
          </p:nvSpPr>
          <p:spPr bwMode="auto">
            <a:xfrm>
              <a:off x="4604080" y="7223168"/>
              <a:ext cx="23093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Pandoravirus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salinus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en-US" sz="1000" b="1" dirty="0">
                  <a:solidFill>
                    <a:srgbClr val="C00000"/>
                  </a:solidFill>
                </a:rPr>
                <a:t>516306316</a:t>
              </a:r>
              <a:endPara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215" name="Rectangle 8"/>
            <p:cNvSpPr>
              <a:spLocks noChangeArrowheads="1"/>
            </p:cNvSpPr>
            <p:nvPr/>
          </p:nvSpPr>
          <p:spPr bwMode="auto">
            <a:xfrm>
              <a:off x="4415412" y="7042896"/>
              <a:ext cx="230070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Pandoravirus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dulcis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en-US" sz="1000" b="1" dirty="0">
                  <a:solidFill>
                    <a:srgbClr val="C00000"/>
                  </a:solidFill>
                </a:rPr>
                <a:t>516303570</a:t>
              </a:r>
              <a:endPara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797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608" y="311727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NCVOG0276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243" name="Rectangle 5242"/>
          <p:cNvSpPr/>
          <p:nvPr/>
        </p:nvSpPr>
        <p:spPr>
          <a:xfrm>
            <a:off x="2133600" y="3048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Ribonucleotide</a:t>
            </a:r>
            <a:r>
              <a:rPr lang="en-US" dirty="0"/>
              <a:t> </a:t>
            </a:r>
            <a:r>
              <a:rPr lang="en-US" dirty="0" err="1"/>
              <a:t>diphosphate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reductase</a:t>
            </a:r>
            <a:r>
              <a:rPr lang="en-US" dirty="0" smtClean="0"/>
              <a:t>, </a:t>
            </a:r>
          </a:p>
          <a:p>
            <a:r>
              <a:rPr lang="en-US" dirty="0" smtClean="0"/>
              <a:t>small </a:t>
            </a:r>
            <a:r>
              <a:rPr lang="en-US" dirty="0"/>
              <a:t>subunit</a:t>
            </a:r>
          </a:p>
        </p:txBody>
      </p:sp>
      <p:grpSp>
        <p:nvGrpSpPr>
          <p:cNvPr id="3" name="Group 5246"/>
          <p:cNvGrpSpPr/>
          <p:nvPr/>
        </p:nvGrpSpPr>
        <p:grpSpPr>
          <a:xfrm>
            <a:off x="380998" y="1143000"/>
            <a:ext cx="6064250" cy="7740650"/>
            <a:chOff x="609600" y="1143000"/>
            <a:chExt cx="6064250" cy="7740650"/>
          </a:xfrm>
        </p:grpSpPr>
        <p:grpSp>
          <p:nvGrpSpPr>
            <p:cNvPr id="5165" name="Group 5"/>
            <p:cNvGrpSpPr>
              <a:grpSpLocks noChangeAspect="1"/>
            </p:cNvGrpSpPr>
            <p:nvPr/>
          </p:nvGrpSpPr>
          <p:grpSpPr bwMode="auto">
            <a:xfrm>
              <a:off x="609600" y="1143000"/>
              <a:ext cx="6064250" cy="7740650"/>
              <a:chOff x="384" y="720"/>
              <a:chExt cx="3820" cy="4876"/>
            </a:xfrm>
          </p:grpSpPr>
          <p:sp>
            <p:nvSpPr>
              <p:cNvPr id="4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384" y="720"/>
                <a:ext cx="3376" cy="4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" name="Rectangle 6"/>
              <p:cNvSpPr>
                <a:spLocks noChangeArrowheads="1"/>
              </p:cNvSpPr>
              <p:nvPr/>
            </p:nvSpPr>
            <p:spPr bwMode="auto">
              <a:xfrm>
                <a:off x="1999" y="813"/>
                <a:ext cx="49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Prasinoviruses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6" name="Freeform 7"/>
              <p:cNvSpPr>
                <a:spLocks/>
              </p:cNvSpPr>
              <p:nvPr/>
            </p:nvSpPr>
            <p:spPr bwMode="auto">
              <a:xfrm>
                <a:off x="1636" y="804"/>
                <a:ext cx="360" cy="87"/>
              </a:xfrm>
              <a:custGeom>
                <a:avLst/>
                <a:gdLst>
                  <a:gd name="T0" fmla="*/ 0 w 360"/>
                  <a:gd name="T1" fmla="*/ 45 h 87"/>
                  <a:gd name="T2" fmla="*/ 0 w 360"/>
                  <a:gd name="T3" fmla="*/ 42 h 87"/>
                  <a:gd name="T4" fmla="*/ 360 w 360"/>
                  <a:gd name="T5" fmla="*/ 0 h 87"/>
                  <a:gd name="T6" fmla="*/ 360 w 360"/>
                  <a:gd name="T7" fmla="*/ 87 h 87"/>
                  <a:gd name="T8" fmla="*/ 0 w 360"/>
                  <a:gd name="T9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0" h="87">
                    <a:moveTo>
                      <a:pt x="0" y="45"/>
                    </a:moveTo>
                    <a:lnTo>
                      <a:pt x="0" y="42"/>
                    </a:lnTo>
                    <a:lnTo>
                      <a:pt x="360" y="0"/>
                    </a:lnTo>
                    <a:lnTo>
                      <a:pt x="360" y="87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>
                <a:off x="801" y="847"/>
                <a:ext cx="832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1928" y="955"/>
                <a:ext cx="464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Chloroviruses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9" name="Freeform 10"/>
              <p:cNvSpPr>
                <a:spLocks/>
              </p:cNvSpPr>
              <p:nvPr/>
            </p:nvSpPr>
            <p:spPr bwMode="auto">
              <a:xfrm>
                <a:off x="1530" y="979"/>
                <a:ext cx="394" cy="22"/>
              </a:xfrm>
              <a:custGeom>
                <a:avLst/>
                <a:gdLst>
                  <a:gd name="T0" fmla="*/ 0 w 394"/>
                  <a:gd name="T1" fmla="*/ 12 h 22"/>
                  <a:gd name="T2" fmla="*/ 0 w 394"/>
                  <a:gd name="T3" fmla="*/ 10 h 22"/>
                  <a:gd name="T4" fmla="*/ 394 w 394"/>
                  <a:gd name="T5" fmla="*/ 0 h 22"/>
                  <a:gd name="T6" fmla="*/ 394 w 394"/>
                  <a:gd name="T7" fmla="*/ 22 h 22"/>
                  <a:gd name="T8" fmla="*/ 0 w 394"/>
                  <a:gd name="T9" fmla="*/ 1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4" h="22">
                    <a:moveTo>
                      <a:pt x="0" y="12"/>
                    </a:moveTo>
                    <a:lnTo>
                      <a:pt x="0" y="10"/>
                    </a:lnTo>
                    <a:lnTo>
                      <a:pt x="394" y="0"/>
                    </a:lnTo>
                    <a:lnTo>
                      <a:pt x="394" y="2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>
                <a:off x="801" y="990"/>
                <a:ext cx="726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>
                <a:off x="797" y="847"/>
                <a:ext cx="0" cy="69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2" name="Line 13"/>
              <p:cNvSpPr>
                <a:spLocks noChangeShapeType="1"/>
              </p:cNvSpPr>
              <p:nvPr/>
            </p:nvSpPr>
            <p:spPr bwMode="auto">
              <a:xfrm>
                <a:off x="797" y="922"/>
                <a:ext cx="0" cy="68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523" y="919"/>
                <a:ext cx="274" cy="259"/>
              </a:xfrm>
              <a:custGeom>
                <a:avLst/>
                <a:gdLst>
                  <a:gd name="T0" fmla="*/ 0 w 274"/>
                  <a:gd name="T1" fmla="*/ 259 h 259"/>
                  <a:gd name="T2" fmla="*/ 0 w 274"/>
                  <a:gd name="T3" fmla="*/ 0 h 259"/>
                  <a:gd name="T4" fmla="*/ 274 w 274"/>
                  <a:gd name="T5" fmla="*/ 0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4" h="259">
                    <a:moveTo>
                      <a:pt x="0" y="259"/>
                    </a:moveTo>
                    <a:lnTo>
                      <a:pt x="0" y="0"/>
                    </a:lnTo>
                    <a:lnTo>
                      <a:pt x="27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2671" y="1084"/>
                <a:ext cx="141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q3 </a:t>
                </a:r>
                <a:r>
                  <a:rPr lang="en-US" sz="900" i="1" dirty="0" err="1"/>
                  <a:t>Ectocarpus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siliculosus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1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13242599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auto">
              <a:xfrm>
                <a:off x="2027" y="1127"/>
                <a:ext cx="641" cy="63"/>
              </a:xfrm>
              <a:custGeom>
                <a:avLst/>
                <a:gdLst>
                  <a:gd name="T0" fmla="*/ 0 w 641"/>
                  <a:gd name="T1" fmla="*/ 63 h 63"/>
                  <a:gd name="T2" fmla="*/ 0 w 641"/>
                  <a:gd name="T3" fmla="*/ 0 h 63"/>
                  <a:gd name="T4" fmla="*/ 641 w 641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1" h="63">
                    <a:moveTo>
                      <a:pt x="0" y="63"/>
                    </a:moveTo>
                    <a:lnTo>
                      <a:pt x="0" y="0"/>
                    </a:lnTo>
                    <a:lnTo>
                      <a:pt x="64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6" name="Rectangle 17"/>
              <p:cNvSpPr>
                <a:spLocks noChangeArrowheads="1"/>
              </p:cNvSpPr>
              <p:nvPr/>
            </p:nvSpPr>
            <p:spPr bwMode="auto">
              <a:xfrm>
                <a:off x="2879" y="1215"/>
                <a:ext cx="1325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q3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Feldmannia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species </a:t>
                </a:r>
                <a:r>
                  <a:rPr lang="en-US" altLang="en-US" sz="900" dirty="0" smtClean="0">
                    <a:solidFill>
                      <a:srgbClr val="000000"/>
                    </a:solidFill>
                  </a:rPr>
                  <a:t>virus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197322443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2027" y="1196"/>
                <a:ext cx="849" cy="63"/>
              </a:xfrm>
              <a:custGeom>
                <a:avLst/>
                <a:gdLst>
                  <a:gd name="T0" fmla="*/ 0 w 849"/>
                  <a:gd name="T1" fmla="*/ 0 h 63"/>
                  <a:gd name="T2" fmla="*/ 0 w 849"/>
                  <a:gd name="T3" fmla="*/ 63 h 63"/>
                  <a:gd name="T4" fmla="*/ 849 w 849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49" h="63">
                    <a:moveTo>
                      <a:pt x="0" y="0"/>
                    </a:moveTo>
                    <a:lnTo>
                      <a:pt x="0" y="63"/>
                    </a:lnTo>
                    <a:lnTo>
                      <a:pt x="849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8" name="Freeform 19"/>
              <p:cNvSpPr>
                <a:spLocks/>
              </p:cNvSpPr>
              <p:nvPr/>
            </p:nvSpPr>
            <p:spPr bwMode="auto">
              <a:xfrm>
                <a:off x="785" y="1193"/>
                <a:ext cx="1242" cy="96"/>
              </a:xfrm>
              <a:custGeom>
                <a:avLst/>
                <a:gdLst>
                  <a:gd name="T0" fmla="*/ 0 w 1242"/>
                  <a:gd name="T1" fmla="*/ 96 h 96"/>
                  <a:gd name="T2" fmla="*/ 0 w 1242"/>
                  <a:gd name="T3" fmla="*/ 0 h 96"/>
                  <a:gd name="T4" fmla="*/ 1242 w 1242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42" h="96">
                    <a:moveTo>
                      <a:pt x="0" y="96"/>
                    </a:moveTo>
                    <a:lnTo>
                      <a:pt x="0" y="0"/>
                    </a:lnTo>
                    <a:lnTo>
                      <a:pt x="124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19" name="Rectangle 20"/>
              <p:cNvSpPr>
                <a:spLocks noChangeArrowheads="1"/>
              </p:cNvSpPr>
              <p:nvPr/>
            </p:nvSpPr>
            <p:spPr bwMode="auto">
              <a:xfrm>
                <a:off x="1582" y="1347"/>
                <a:ext cx="50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env135287498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785" y="1294"/>
                <a:ext cx="794" cy="96"/>
              </a:xfrm>
              <a:custGeom>
                <a:avLst/>
                <a:gdLst>
                  <a:gd name="T0" fmla="*/ 0 w 794"/>
                  <a:gd name="T1" fmla="*/ 0 h 96"/>
                  <a:gd name="T2" fmla="*/ 0 w 794"/>
                  <a:gd name="T3" fmla="*/ 96 h 96"/>
                  <a:gd name="T4" fmla="*/ 794 w 794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4" h="96">
                    <a:moveTo>
                      <a:pt x="0" y="0"/>
                    </a:moveTo>
                    <a:lnTo>
                      <a:pt x="0" y="96"/>
                    </a:lnTo>
                    <a:lnTo>
                      <a:pt x="794" y="9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1" name="Freeform 22"/>
              <p:cNvSpPr>
                <a:spLocks/>
              </p:cNvSpPr>
              <p:nvPr/>
            </p:nvSpPr>
            <p:spPr bwMode="auto">
              <a:xfrm>
                <a:off x="603" y="1292"/>
                <a:ext cx="182" cy="148"/>
              </a:xfrm>
              <a:custGeom>
                <a:avLst/>
                <a:gdLst>
                  <a:gd name="T0" fmla="*/ 0 w 182"/>
                  <a:gd name="T1" fmla="*/ 148 h 148"/>
                  <a:gd name="T2" fmla="*/ 0 w 182"/>
                  <a:gd name="T3" fmla="*/ 0 h 148"/>
                  <a:gd name="T4" fmla="*/ 182 w 182"/>
                  <a:gd name="T5" fmla="*/ 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148">
                    <a:moveTo>
                      <a:pt x="0" y="148"/>
                    </a:moveTo>
                    <a:lnTo>
                      <a:pt x="0" y="0"/>
                    </a:lnTo>
                    <a:lnTo>
                      <a:pt x="18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2" name="Rectangle 23"/>
              <p:cNvSpPr>
                <a:spLocks noChangeArrowheads="1"/>
              </p:cNvSpPr>
              <p:nvPr/>
            </p:nvSpPr>
            <p:spPr bwMode="auto">
              <a:xfrm>
                <a:off x="2235" y="1558"/>
                <a:ext cx="70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extended Mimiviridae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23" name="Freeform 24"/>
              <p:cNvSpPr>
                <a:spLocks/>
              </p:cNvSpPr>
              <p:nvPr/>
            </p:nvSpPr>
            <p:spPr bwMode="auto">
              <a:xfrm>
                <a:off x="686" y="1462"/>
                <a:ext cx="1546" cy="263"/>
              </a:xfrm>
              <a:custGeom>
                <a:avLst/>
                <a:gdLst>
                  <a:gd name="T0" fmla="*/ 0 w 1546"/>
                  <a:gd name="T1" fmla="*/ 133 h 263"/>
                  <a:gd name="T2" fmla="*/ 0 w 1546"/>
                  <a:gd name="T3" fmla="*/ 130 h 263"/>
                  <a:gd name="T4" fmla="*/ 1546 w 1546"/>
                  <a:gd name="T5" fmla="*/ 0 h 263"/>
                  <a:gd name="T6" fmla="*/ 1546 w 1546"/>
                  <a:gd name="T7" fmla="*/ 263 h 263"/>
                  <a:gd name="T8" fmla="*/ 0 w 1546"/>
                  <a:gd name="T9" fmla="*/ 13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6" h="263">
                    <a:moveTo>
                      <a:pt x="0" y="133"/>
                    </a:moveTo>
                    <a:lnTo>
                      <a:pt x="0" y="130"/>
                    </a:lnTo>
                    <a:lnTo>
                      <a:pt x="1546" y="0"/>
                    </a:lnTo>
                    <a:lnTo>
                      <a:pt x="1546" y="26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4" name="Line 25"/>
              <p:cNvSpPr>
                <a:spLocks noChangeShapeType="1"/>
              </p:cNvSpPr>
              <p:nvPr/>
            </p:nvSpPr>
            <p:spPr bwMode="auto">
              <a:xfrm>
                <a:off x="606" y="1593"/>
                <a:ext cx="77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>
                <a:off x="603" y="1445"/>
                <a:ext cx="0" cy="148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6" name="Freeform 27"/>
              <p:cNvSpPr>
                <a:spLocks/>
              </p:cNvSpPr>
              <p:nvPr/>
            </p:nvSpPr>
            <p:spPr bwMode="auto">
              <a:xfrm>
                <a:off x="523" y="1183"/>
                <a:ext cx="80" cy="259"/>
              </a:xfrm>
              <a:custGeom>
                <a:avLst/>
                <a:gdLst>
                  <a:gd name="T0" fmla="*/ 0 w 80"/>
                  <a:gd name="T1" fmla="*/ 0 h 259"/>
                  <a:gd name="T2" fmla="*/ 0 w 80"/>
                  <a:gd name="T3" fmla="*/ 259 h 259"/>
                  <a:gd name="T4" fmla="*/ 80 w 80"/>
                  <a:gd name="T5" fmla="*/ 259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259">
                    <a:moveTo>
                      <a:pt x="0" y="0"/>
                    </a:moveTo>
                    <a:lnTo>
                      <a:pt x="0" y="259"/>
                    </a:lnTo>
                    <a:lnTo>
                      <a:pt x="80" y="25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7" name="Freeform 28"/>
              <p:cNvSpPr>
                <a:spLocks/>
              </p:cNvSpPr>
              <p:nvPr/>
            </p:nvSpPr>
            <p:spPr bwMode="auto">
              <a:xfrm>
                <a:off x="466" y="1181"/>
                <a:ext cx="57" cy="1063"/>
              </a:xfrm>
              <a:custGeom>
                <a:avLst/>
                <a:gdLst>
                  <a:gd name="T0" fmla="*/ 0 w 57"/>
                  <a:gd name="T1" fmla="*/ 1063 h 1063"/>
                  <a:gd name="T2" fmla="*/ 0 w 57"/>
                  <a:gd name="T3" fmla="*/ 0 h 1063"/>
                  <a:gd name="T4" fmla="*/ 57 w 57"/>
                  <a:gd name="T5" fmla="*/ 0 h 10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1063">
                    <a:moveTo>
                      <a:pt x="0" y="1063"/>
                    </a:moveTo>
                    <a:lnTo>
                      <a:pt x="0" y="0"/>
                    </a:lnTo>
                    <a:lnTo>
                      <a:pt x="5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28" name="Rectangle 29"/>
              <p:cNvSpPr>
                <a:spLocks noChangeArrowheads="1"/>
              </p:cNvSpPr>
              <p:nvPr/>
            </p:nvSpPr>
            <p:spPr bwMode="auto">
              <a:xfrm>
                <a:off x="1292" y="1753"/>
                <a:ext cx="126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Ek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Leishmania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braziliensis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154337607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919" y="1796"/>
                <a:ext cx="370" cy="63"/>
              </a:xfrm>
              <a:custGeom>
                <a:avLst/>
                <a:gdLst>
                  <a:gd name="T0" fmla="*/ 0 w 370"/>
                  <a:gd name="T1" fmla="*/ 63 h 63"/>
                  <a:gd name="T2" fmla="*/ 0 w 370"/>
                  <a:gd name="T3" fmla="*/ 0 h 63"/>
                  <a:gd name="T4" fmla="*/ 370 w 370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0" h="63">
                    <a:moveTo>
                      <a:pt x="0" y="63"/>
                    </a:moveTo>
                    <a:lnTo>
                      <a:pt x="0" y="0"/>
                    </a:lnTo>
                    <a:lnTo>
                      <a:pt x="37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30" name="Rectangle 31"/>
              <p:cNvSpPr>
                <a:spLocks noChangeArrowheads="1"/>
              </p:cNvSpPr>
              <p:nvPr/>
            </p:nvSpPr>
            <p:spPr bwMode="auto">
              <a:xfrm>
                <a:off x="1197" y="1884"/>
                <a:ext cx="150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Ek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Trypanosoma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brucei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gambiense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74025548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Freeform 32"/>
              <p:cNvSpPr>
                <a:spLocks/>
              </p:cNvSpPr>
              <p:nvPr/>
            </p:nvSpPr>
            <p:spPr bwMode="auto">
              <a:xfrm>
                <a:off x="919" y="1865"/>
                <a:ext cx="274" cy="63"/>
              </a:xfrm>
              <a:custGeom>
                <a:avLst/>
                <a:gdLst>
                  <a:gd name="T0" fmla="*/ 0 w 274"/>
                  <a:gd name="T1" fmla="*/ 0 h 63"/>
                  <a:gd name="T2" fmla="*/ 0 w 274"/>
                  <a:gd name="T3" fmla="*/ 63 h 63"/>
                  <a:gd name="T4" fmla="*/ 274 w 274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4" h="63">
                    <a:moveTo>
                      <a:pt x="0" y="0"/>
                    </a:moveTo>
                    <a:lnTo>
                      <a:pt x="0" y="63"/>
                    </a:lnTo>
                    <a:lnTo>
                      <a:pt x="274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20" name="Freeform 33"/>
              <p:cNvSpPr>
                <a:spLocks/>
              </p:cNvSpPr>
              <p:nvPr/>
            </p:nvSpPr>
            <p:spPr bwMode="auto">
              <a:xfrm>
                <a:off x="669" y="1862"/>
                <a:ext cx="250" cy="96"/>
              </a:xfrm>
              <a:custGeom>
                <a:avLst/>
                <a:gdLst>
                  <a:gd name="T0" fmla="*/ 0 w 250"/>
                  <a:gd name="T1" fmla="*/ 96 h 96"/>
                  <a:gd name="T2" fmla="*/ 0 w 250"/>
                  <a:gd name="T3" fmla="*/ 0 h 96"/>
                  <a:gd name="T4" fmla="*/ 250 w 250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0" h="96">
                    <a:moveTo>
                      <a:pt x="0" y="96"/>
                    </a:moveTo>
                    <a:lnTo>
                      <a:pt x="0" y="0"/>
                    </a:lnTo>
                    <a:lnTo>
                      <a:pt x="25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21" name="Rectangle 34"/>
              <p:cNvSpPr>
                <a:spLocks noChangeArrowheads="1"/>
              </p:cNvSpPr>
              <p:nvPr/>
            </p:nvSpPr>
            <p:spPr bwMode="auto">
              <a:xfrm>
                <a:off x="1726" y="2016"/>
                <a:ext cx="128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q2 </a:t>
                </a:r>
                <a:r>
                  <a:rPr lang="en-US" sz="900" i="1" dirty="0" err="1"/>
                  <a:t>Emiliania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huxleyi</a:t>
                </a:r>
                <a:r>
                  <a:rPr lang="en-US" sz="900" i="1" dirty="0"/>
                  <a:t> </a:t>
                </a:r>
                <a:r>
                  <a:rPr lang="en-US" sz="900" dirty="0"/>
                  <a:t>virus </a:t>
                </a:r>
                <a:r>
                  <a:rPr lang="en-US" sz="900" dirty="0" smtClean="0"/>
                  <a:t>86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73852496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23" name="Freeform 35"/>
              <p:cNvSpPr>
                <a:spLocks/>
              </p:cNvSpPr>
              <p:nvPr/>
            </p:nvSpPr>
            <p:spPr bwMode="auto">
              <a:xfrm>
                <a:off x="669" y="1963"/>
                <a:ext cx="1054" cy="96"/>
              </a:xfrm>
              <a:custGeom>
                <a:avLst/>
                <a:gdLst>
                  <a:gd name="T0" fmla="*/ 0 w 1054"/>
                  <a:gd name="T1" fmla="*/ 0 h 96"/>
                  <a:gd name="T2" fmla="*/ 0 w 1054"/>
                  <a:gd name="T3" fmla="*/ 96 h 96"/>
                  <a:gd name="T4" fmla="*/ 1054 w 1054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4" h="96">
                    <a:moveTo>
                      <a:pt x="0" y="0"/>
                    </a:moveTo>
                    <a:lnTo>
                      <a:pt x="0" y="96"/>
                    </a:lnTo>
                    <a:lnTo>
                      <a:pt x="1054" y="9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24" name="Freeform 36"/>
              <p:cNvSpPr>
                <a:spLocks/>
              </p:cNvSpPr>
              <p:nvPr/>
            </p:nvSpPr>
            <p:spPr bwMode="auto">
              <a:xfrm>
                <a:off x="558" y="1961"/>
                <a:ext cx="111" cy="1350"/>
              </a:xfrm>
              <a:custGeom>
                <a:avLst/>
                <a:gdLst>
                  <a:gd name="T0" fmla="*/ 0 w 111"/>
                  <a:gd name="T1" fmla="*/ 1350 h 1350"/>
                  <a:gd name="T2" fmla="*/ 0 w 111"/>
                  <a:gd name="T3" fmla="*/ 0 h 1350"/>
                  <a:gd name="T4" fmla="*/ 111 w 111"/>
                  <a:gd name="T5" fmla="*/ 0 h 1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1350">
                    <a:moveTo>
                      <a:pt x="0" y="1350"/>
                    </a:moveTo>
                    <a:lnTo>
                      <a:pt x="0" y="0"/>
                    </a:lnTo>
                    <a:lnTo>
                      <a:pt x="11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25" name="Rectangle 37"/>
              <p:cNvSpPr>
                <a:spLocks noChangeArrowheads="1"/>
              </p:cNvSpPr>
              <p:nvPr/>
            </p:nvSpPr>
            <p:spPr bwMode="auto">
              <a:xfrm>
                <a:off x="2037" y="2162"/>
                <a:ext cx="606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Chordopoxviruses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126" name="Freeform 38"/>
              <p:cNvSpPr>
                <a:spLocks/>
              </p:cNvSpPr>
              <p:nvPr/>
            </p:nvSpPr>
            <p:spPr bwMode="auto">
              <a:xfrm>
                <a:off x="1327" y="2164"/>
                <a:ext cx="707" cy="65"/>
              </a:xfrm>
              <a:custGeom>
                <a:avLst/>
                <a:gdLst>
                  <a:gd name="T0" fmla="*/ 0 w 707"/>
                  <a:gd name="T1" fmla="*/ 34 h 65"/>
                  <a:gd name="T2" fmla="*/ 0 w 707"/>
                  <a:gd name="T3" fmla="*/ 31 h 65"/>
                  <a:gd name="T4" fmla="*/ 707 w 707"/>
                  <a:gd name="T5" fmla="*/ 0 h 65"/>
                  <a:gd name="T6" fmla="*/ 707 w 707"/>
                  <a:gd name="T7" fmla="*/ 65 h 65"/>
                  <a:gd name="T8" fmla="*/ 0 w 707"/>
                  <a:gd name="T9" fmla="*/ 3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7" h="65">
                    <a:moveTo>
                      <a:pt x="0" y="34"/>
                    </a:moveTo>
                    <a:lnTo>
                      <a:pt x="0" y="31"/>
                    </a:lnTo>
                    <a:lnTo>
                      <a:pt x="707" y="0"/>
                    </a:lnTo>
                    <a:lnTo>
                      <a:pt x="707" y="65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27" name="Line 39"/>
              <p:cNvSpPr>
                <a:spLocks noChangeShapeType="1"/>
              </p:cNvSpPr>
              <p:nvPr/>
            </p:nvSpPr>
            <p:spPr bwMode="auto">
              <a:xfrm>
                <a:off x="1296" y="2196"/>
                <a:ext cx="27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28" name="Rectangle 40"/>
              <p:cNvSpPr>
                <a:spLocks noChangeArrowheads="1"/>
              </p:cNvSpPr>
              <p:nvPr/>
            </p:nvSpPr>
            <p:spPr bwMode="auto">
              <a:xfrm>
                <a:off x="1681" y="2290"/>
                <a:ext cx="1038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Ciona</a:t>
                </a:r>
                <a:r>
                  <a:rPr lang="en-US" sz="900" i="1" dirty="0"/>
                  <a:t> </a:t>
                </a:r>
                <a:r>
                  <a:rPr lang="en-US" sz="900" i="1" dirty="0" err="1" smtClean="0"/>
                  <a:t>intestinalis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198420293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29" name="Freeform 41"/>
              <p:cNvSpPr>
                <a:spLocks/>
              </p:cNvSpPr>
              <p:nvPr/>
            </p:nvSpPr>
            <p:spPr bwMode="auto">
              <a:xfrm>
                <a:off x="1381" y="2334"/>
                <a:ext cx="297" cy="112"/>
              </a:xfrm>
              <a:custGeom>
                <a:avLst/>
                <a:gdLst>
                  <a:gd name="T0" fmla="*/ 0 w 297"/>
                  <a:gd name="T1" fmla="*/ 112 h 112"/>
                  <a:gd name="T2" fmla="*/ 0 w 297"/>
                  <a:gd name="T3" fmla="*/ 0 h 112"/>
                  <a:gd name="T4" fmla="*/ 297 w 297"/>
                  <a:gd name="T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112">
                    <a:moveTo>
                      <a:pt x="0" y="112"/>
                    </a:moveTo>
                    <a:lnTo>
                      <a:pt x="0" y="0"/>
                    </a:lnTo>
                    <a:lnTo>
                      <a:pt x="29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0" name="Rectangle 42"/>
              <p:cNvSpPr>
                <a:spLocks noChangeArrowheads="1"/>
              </p:cNvSpPr>
              <p:nvPr/>
            </p:nvSpPr>
            <p:spPr bwMode="auto">
              <a:xfrm>
                <a:off x="1831" y="2422"/>
                <a:ext cx="91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/>
                  <a:t>Homo </a:t>
                </a:r>
                <a:r>
                  <a:rPr lang="en-US" sz="900" i="1" dirty="0" smtClean="0"/>
                  <a:t>sapiens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42544136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31" name="Freeform 43"/>
              <p:cNvSpPr>
                <a:spLocks/>
              </p:cNvSpPr>
              <p:nvPr/>
            </p:nvSpPr>
            <p:spPr bwMode="auto">
              <a:xfrm>
                <a:off x="1461" y="2465"/>
                <a:ext cx="366" cy="96"/>
              </a:xfrm>
              <a:custGeom>
                <a:avLst/>
                <a:gdLst>
                  <a:gd name="T0" fmla="*/ 0 w 366"/>
                  <a:gd name="T1" fmla="*/ 96 h 96"/>
                  <a:gd name="T2" fmla="*/ 0 w 366"/>
                  <a:gd name="T3" fmla="*/ 0 h 96"/>
                  <a:gd name="T4" fmla="*/ 366 w 366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6" h="96">
                    <a:moveTo>
                      <a:pt x="0" y="96"/>
                    </a:moveTo>
                    <a:lnTo>
                      <a:pt x="0" y="0"/>
                    </a:lnTo>
                    <a:lnTo>
                      <a:pt x="36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2" name="Rectangle 44"/>
              <p:cNvSpPr>
                <a:spLocks noChangeArrowheads="1"/>
              </p:cNvSpPr>
              <p:nvPr/>
            </p:nvSpPr>
            <p:spPr bwMode="auto">
              <a:xfrm>
                <a:off x="1620" y="2553"/>
                <a:ext cx="91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Mus</a:t>
                </a:r>
                <a:r>
                  <a:rPr lang="en-US" sz="900" i="1" dirty="0"/>
                  <a:t> </a:t>
                </a:r>
                <a:r>
                  <a:rPr lang="en-US" sz="900" i="1" dirty="0" err="1" smtClean="0"/>
                  <a:t>musculus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74207686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33" name="Freeform 45"/>
              <p:cNvSpPr>
                <a:spLocks/>
              </p:cNvSpPr>
              <p:nvPr/>
            </p:nvSpPr>
            <p:spPr bwMode="auto">
              <a:xfrm>
                <a:off x="1499" y="2597"/>
                <a:ext cx="118" cy="63"/>
              </a:xfrm>
              <a:custGeom>
                <a:avLst/>
                <a:gdLst>
                  <a:gd name="T0" fmla="*/ 0 w 118"/>
                  <a:gd name="T1" fmla="*/ 63 h 63"/>
                  <a:gd name="T2" fmla="*/ 0 w 118"/>
                  <a:gd name="T3" fmla="*/ 0 h 63"/>
                  <a:gd name="T4" fmla="*/ 118 w 118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63">
                    <a:moveTo>
                      <a:pt x="0" y="63"/>
                    </a:moveTo>
                    <a:lnTo>
                      <a:pt x="0" y="0"/>
                    </a:lnTo>
                    <a:lnTo>
                      <a:pt x="11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4" name="Rectangle 46"/>
              <p:cNvSpPr>
                <a:spLocks noChangeArrowheads="1"/>
              </p:cNvSpPr>
              <p:nvPr/>
            </p:nvSpPr>
            <p:spPr bwMode="auto">
              <a:xfrm>
                <a:off x="1732" y="2685"/>
                <a:ext cx="98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Xenopus</a:t>
                </a:r>
                <a:r>
                  <a:rPr lang="en-US" sz="900" i="1" dirty="0"/>
                  <a:t> </a:t>
                </a:r>
                <a:r>
                  <a:rPr lang="en-US" sz="900" i="1" dirty="0" err="1" smtClean="0"/>
                  <a:t>laevis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148232385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35" name="Freeform 47"/>
              <p:cNvSpPr>
                <a:spLocks/>
              </p:cNvSpPr>
              <p:nvPr/>
            </p:nvSpPr>
            <p:spPr bwMode="auto">
              <a:xfrm>
                <a:off x="1499" y="2665"/>
                <a:ext cx="229" cy="63"/>
              </a:xfrm>
              <a:custGeom>
                <a:avLst/>
                <a:gdLst>
                  <a:gd name="T0" fmla="*/ 0 w 229"/>
                  <a:gd name="T1" fmla="*/ 0 h 63"/>
                  <a:gd name="T2" fmla="*/ 0 w 229"/>
                  <a:gd name="T3" fmla="*/ 63 h 63"/>
                  <a:gd name="T4" fmla="*/ 229 w 229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9" h="63">
                    <a:moveTo>
                      <a:pt x="0" y="0"/>
                    </a:moveTo>
                    <a:lnTo>
                      <a:pt x="0" y="63"/>
                    </a:lnTo>
                    <a:lnTo>
                      <a:pt x="229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6" name="Freeform 48"/>
              <p:cNvSpPr>
                <a:spLocks/>
              </p:cNvSpPr>
              <p:nvPr/>
            </p:nvSpPr>
            <p:spPr bwMode="auto">
              <a:xfrm>
                <a:off x="1461" y="2567"/>
                <a:ext cx="38" cy="96"/>
              </a:xfrm>
              <a:custGeom>
                <a:avLst/>
                <a:gdLst>
                  <a:gd name="T0" fmla="*/ 0 w 38"/>
                  <a:gd name="T1" fmla="*/ 0 h 96"/>
                  <a:gd name="T2" fmla="*/ 0 w 38"/>
                  <a:gd name="T3" fmla="*/ 96 h 96"/>
                  <a:gd name="T4" fmla="*/ 38 w 38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96">
                    <a:moveTo>
                      <a:pt x="0" y="0"/>
                    </a:moveTo>
                    <a:lnTo>
                      <a:pt x="0" y="96"/>
                    </a:lnTo>
                    <a:lnTo>
                      <a:pt x="38" y="9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7" name="Freeform 49"/>
              <p:cNvSpPr>
                <a:spLocks/>
              </p:cNvSpPr>
              <p:nvPr/>
            </p:nvSpPr>
            <p:spPr bwMode="auto">
              <a:xfrm>
                <a:off x="1381" y="2451"/>
                <a:ext cx="80" cy="113"/>
              </a:xfrm>
              <a:custGeom>
                <a:avLst/>
                <a:gdLst>
                  <a:gd name="T0" fmla="*/ 0 w 80"/>
                  <a:gd name="T1" fmla="*/ 0 h 113"/>
                  <a:gd name="T2" fmla="*/ 0 w 80"/>
                  <a:gd name="T3" fmla="*/ 113 h 113"/>
                  <a:gd name="T4" fmla="*/ 80 w 80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13">
                    <a:moveTo>
                      <a:pt x="0" y="0"/>
                    </a:moveTo>
                    <a:lnTo>
                      <a:pt x="0" y="113"/>
                    </a:lnTo>
                    <a:lnTo>
                      <a:pt x="80" y="11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8" name="Freeform 50"/>
              <p:cNvSpPr>
                <a:spLocks/>
              </p:cNvSpPr>
              <p:nvPr/>
            </p:nvSpPr>
            <p:spPr bwMode="auto">
              <a:xfrm>
                <a:off x="1292" y="2325"/>
                <a:ext cx="89" cy="124"/>
              </a:xfrm>
              <a:custGeom>
                <a:avLst/>
                <a:gdLst>
                  <a:gd name="T0" fmla="*/ 0 w 89"/>
                  <a:gd name="T1" fmla="*/ 0 h 124"/>
                  <a:gd name="T2" fmla="*/ 0 w 89"/>
                  <a:gd name="T3" fmla="*/ 124 h 124"/>
                  <a:gd name="T4" fmla="*/ 89 w 89"/>
                  <a:gd name="T5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124">
                    <a:moveTo>
                      <a:pt x="0" y="0"/>
                    </a:moveTo>
                    <a:lnTo>
                      <a:pt x="0" y="124"/>
                    </a:lnTo>
                    <a:lnTo>
                      <a:pt x="89" y="12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39" name="Line 51"/>
              <p:cNvSpPr>
                <a:spLocks noChangeShapeType="1"/>
              </p:cNvSpPr>
              <p:nvPr/>
            </p:nvSpPr>
            <p:spPr bwMode="auto">
              <a:xfrm>
                <a:off x="1292" y="2196"/>
                <a:ext cx="0" cy="124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40" name="Freeform 52"/>
              <p:cNvSpPr>
                <a:spLocks/>
              </p:cNvSpPr>
              <p:nvPr/>
            </p:nvSpPr>
            <p:spPr bwMode="auto">
              <a:xfrm>
                <a:off x="1165" y="2323"/>
                <a:ext cx="127" cy="323"/>
              </a:xfrm>
              <a:custGeom>
                <a:avLst/>
                <a:gdLst>
                  <a:gd name="T0" fmla="*/ 0 w 127"/>
                  <a:gd name="T1" fmla="*/ 323 h 323"/>
                  <a:gd name="T2" fmla="*/ 0 w 127"/>
                  <a:gd name="T3" fmla="*/ 0 h 323"/>
                  <a:gd name="T4" fmla="*/ 127 w 127"/>
                  <a:gd name="T5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7" h="323">
                    <a:moveTo>
                      <a:pt x="0" y="323"/>
                    </a:moveTo>
                    <a:lnTo>
                      <a:pt x="0" y="0"/>
                    </a:lnTo>
                    <a:lnTo>
                      <a:pt x="127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42" name="Freeform 54"/>
              <p:cNvSpPr>
                <a:spLocks/>
              </p:cNvSpPr>
              <p:nvPr/>
            </p:nvSpPr>
            <p:spPr bwMode="auto">
              <a:xfrm>
                <a:off x="1242" y="2860"/>
                <a:ext cx="512" cy="112"/>
              </a:xfrm>
              <a:custGeom>
                <a:avLst/>
                <a:gdLst>
                  <a:gd name="T0" fmla="*/ 0 w 512"/>
                  <a:gd name="T1" fmla="*/ 112 h 112"/>
                  <a:gd name="T2" fmla="*/ 0 w 512"/>
                  <a:gd name="T3" fmla="*/ 0 h 112"/>
                  <a:gd name="T4" fmla="*/ 512 w 512"/>
                  <a:gd name="T5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2" h="112">
                    <a:moveTo>
                      <a:pt x="0" y="112"/>
                    </a:moveTo>
                    <a:lnTo>
                      <a:pt x="0" y="0"/>
                    </a:lnTo>
                    <a:lnTo>
                      <a:pt x="51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43" name="Rectangle 55"/>
              <p:cNvSpPr>
                <a:spLocks noChangeArrowheads="1"/>
              </p:cNvSpPr>
              <p:nvPr/>
            </p:nvSpPr>
            <p:spPr bwMode="auto">
              <a:xfrm>
                <a:off x="1721" y="2948"/>
                <a:ext cx="1939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d1 </a:t>
                </a:r>
                <a:r>
                  <a:rPr lang="en-US" sz="900" i="1" dirty="0" err="1"/>
                  <a:t>Lymantria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dispar</a:t>
                </a:r>
                <a:r>
                  <a:rPr lang="en-US" sz="900" i="1" dirty="0"/>
                  <a:t> </a:t>
                </a:r>
                <a:r>
                  <a:rPr lang="en-US" sz="900" dirty="0"/>
                  <a:t>multiple</a:t>
                </a:r>
                <a:r>
                  <a:rPr lang="en-US" sz="900" i="1" dirty="0"/>
                  <a:t> </a:t>
                </a:r>
                <a:r>
                  <a:rPr lang="en-US" sz="900" dirty="0" err="1" smtClean="0"/>
                  <a:t>nucleopolyhedrovirus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9631087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44" name="Freeform 56"/>
              <p:cNvSpPr>
                <a:spLocks/>
              </p:cNvSpPr>
              <p:nvPr/>
            </p:nvSpPr>
            <p:spPr bwMode="auto">
              <a:xfrm>
                <a:off x="1367" y="2992"/>
                <a:ext cx="351" cy="96"/>
              </a:xfrm>
              <a:custGeom>
                <a:avLst/>
                <a:gdLst>
                  <a:gd name="T0" fmla="*/ 0 w 351"/>
                  <a:gd name="T1" fmla="*/ 96 h 96"/>
                  <a:gd name="T2" fmla="*/ 0 w 351"/>
                  <a:gd name="T3" fmla="*/ 0 h 96"/>
                  <a:gd name="T4" fmla="*/ 351 w 351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1" h="96">
                    <a:moveTo>
                      <a:pt x="0" y="96"/>
                    </a:moveTo>
                    <a:lnTo>
                      <a:pt x="0" y="0"/>
                    </a:lnTo>
                    <a:lnTo>
                      <a:pt x="35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45" name="Rectangle 57"/>
              <p:cNvSpPr>
                <a:spLocks noChangeArrowheads="1"/>
              </p:cNvSpPr>
              <p:nvPr/>
            </p:nvSpPr>
            <p:spPr bwMode="auto">
              <a:xfrm>
                <a:off x="1954" y="3080"/>
                <a:ext cx="1398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b1 </a:t>
                </a:r>
                <a:r>
                  <a:rPr lang="en-US" sz="900" i="1" dirty="0" err="1"/>
                  <a:t>Trichoplusia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ni</a:t>
                </a:r>
                <a:r>
                  <a:rPr lang="en-US" sz="900" i="1" dirty="0"/>
                  <a:t> </a:t>
                </a:r>
                <a:r>
                  <a:rPr lang="en-US" sz="900" dirty="0" err="1"/>
                  <a:t>ascovirus</a:t>
                </a:r>
                <a:r>
                  <a:rPr lang="en-US" sz="900" dirty="0"/>
                  <a:t> </a:t>
                </a:r>
                <a:r>
                  <a:rPr lang="en-US" sz="900" dirty="0" smtClean="0"/>
                  <a:t>2c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116326775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46" name="Freeform 58"/>
              <p:cNvSpPr>
                <a:spLocks/>
              </p:cNvSpPr>
              <p:nvPr/>
            </p:nvSpPr>
            <p:spPr bwMode="auto">
              <a:xfrm>
                <a:off x="1509" y="3123"/>
                <a:ext cx="441" cy="63"/>
              </a:xfrm>
              <a:custGeom>
                <a:avLst/>
                <a:gdLst>
                  <a:gd name="T0" fmla="*/ 0 w 441"/>
                  <a:gd name="T1" fmla="*/ 63 h 63"/>
                  <a:gd name="T2" fmla="*/ 0 w 441"/>
                  <a:gd name="T3" fmla="*/ 0 h 63"/>
                  <a:gd name="T4" fmla="*/ 441 w 441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1" h="63">
                    <a:moveTo>
                      <a:pt x="0" y="63"/>
                    </a:moveTo>
                    <a:lnTo>
                      <a:pt x="0" y="0"/>
                    </a:lnTo>
                    <a:lnTo>
                      <a:pt x="441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47" name="Rectangle 59"/>
              <p:cNvSpPr>
                <a:spLocks noChangeArrowheads="1"/>
              </p:cNvSpPr>
              <p:nvPr/>
            </p:nvSpPr>
            <p:spPr bwMode="auto">
              <a:xfrm>
                <a:off x="1864" y="3212"/>
                <a:ext cx="1725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d1 </a:t>
                </a:r>
                <a:r>
                  <a:rPr lang="en-US" sz="900" i="1" dirty="0" err="1"/>
                  <a:t>Spodoptera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litura</a:t>
                </a:r>
                <a:r>
                  <a:rPr lang="en-US" sz="900" i="1" dirty="0"/>
                  <a:t> </a:t>
                </a:r>
                <a:r>
                  <a:rPr lang="en-US" sz="900" dirty="0" err="1" smtClean="0"/>
                  <a:t>nucleopolyhedrovirus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15617531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48" name="Freeform 60"/>
              <p:cNvSpPr>
                <a:spLocks/>
              </p:cNvSpPr>
              <p:nvPr/>
            </p:nvSpPr>
            <p:spPr bwMode="auto">
              <a:xfrm>
                <a:off x="1509" y="3192"/>
                <a:ext cx="351" cy="63"/>
              </a:xfrm>
              <a:custGeom>
                <a:avLst/>
                <a:gdLst>
                  <a:gd name="T0" fmla="*/ 0 w 351"/>
                  <a:gd name="T1" fmla="*/ 0 h 63"/>
                  <a:gd name="T2" fmla="*/ 0 w 351"/>
                  <a:gd name="T3" fmla="*/ 63 h 63"/>
                  <a:gd name="T4" fmla="*/ 351 w 351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1" h="63">
                    <a:moveTo>
                      <a:pt x="0" y="0"/>
                    </a:moveTo>
                    <a:lnTo>
                      <a:pt x="0" y="63"/>
                    </a:lnTo>
                    <a:lnTo>
                      <a:pt x="351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49" name="Freeform 61"/>
              <p:cNvSpPr>
                <a:spLocks/>
              </p:cNvSpPr>
              <p:nvPr/>
            </p:nvSpPr>
            <p:spPr bwMode="auto">
              <a:xfrm>
                <a:off x="1367" y="3093"/>
                <a:ext cx="142" cy="96"/>
              </a:xfrm>
              <a:custGeom>
                <a:avLst/>
                <a:gdLst>
                  <a:gd name="T0" fmla="*/ 0 w 142"/>
                  <a:gd name="T1" fmla="*/ 0 h 96"/>
                  <a:gd name="T2" fmla="*/ 0 w 142"/>
                  <a:gd name="T3" fmla="*/ 96 h 96"/>
                  <a:gd name="T4" fmla="*/ 142 w 142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2" h="96">
                    <a:moveTo>
                      <a:pt x="0" y="0"/>
                    </a:moveTo>
                    <a:lnTo>
                      <a:pt x="0" y="96"/>
                    </a:lnTo>
                    <a:lnTo>
                      <a:pt x="142" y="9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0" name="Freeform 62"/>
              <p:cNvSpPr>
                <a:spLocks/>
              </p:cNvSpPr>
              <p:nvPr/>
            </p:nvSpPr>
            <p:spPr bwMode="auto">
              <a:xfrm>
                <a:off x="1242" y="2978"/>
                <a:ext cx="125" cy="112"/>
              </a:xfrm>
              <a:custGeom>
                <a:avLst/>
                <a:gdLst>
                  <a:gd name="T0" fmla="*/ 0 w 125"/>
                  <a:gd name="T1" fmla="*/ 0 h 112"/>
                  <a:gd name="T2" fmla="*/ 0 w 125"/>
                  <a:gd name="T3" fmla="*/ 112 h 112"/>
                  <a:gd name="T4" fmla="*/ 125 w 125"/>
                  <a:gd name="T5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112">
                    <a:moveTo>
                      <a:pt x="0" y="0"/>
                    </a:moveTo>
                    <a:lnTo>
                      <a:pt x="0" y="112"/>
                    </a:lnTo>
                    <a:lnTo>
                      <a:pt x="125" y="11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1" name="Freeform 63"/>
              <p:cNvSpPr>
                <a:spLocks/>
              </p:cNvSpPr>
              <p:nvPr/>
            </p:nvSpPr>
            <p:spPr bwMode="auto">
              <a:xfrm>
                <a:off x="1165" y="2652"/>
                <a:ext cx="77" cy="323"/>
              </a:xfrm>
              <a:custGeom>
                <a:avLst/>
                <a:gdLst>
                  <a:gd name="T0" fmla="*/ 0 w 77"/>
                  <a:gd name="T1" fmla="*/ 0 h 323"/>
                  <a:gd name="T2" fmla="*/ 0 w 77"/>
                  <a:gd name="T3" fmla="*/ 323 h 323"/>
                  <a:gd name="T4" fmla="*/ 77 w 77"/>
                  <a:gd name="T5" fmla="*/ 323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" h="323">
                    <a:moveTo>
                      <a:pt x="0" y="0"/>
                    </a:moveTo>
                    <a:lnTo>
                      <a:pt x="0" y="323"/>
                    </a:lnTo>
                    <a:lnTo>
                      <a:pt x="77" y="32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2" name="Freeform 64"/>
              <p:cNvSpPr>
                <a:spLocks/>
              </p:cNvSpPr>
              <p:nvPr/>
            </p:nvSpPr>
            <p:spPr bwMode="auto">
              <a:xfrm>
                <a:off x="1093" y="2649"/>
                <a:ext cx="72" cy="366"/>
              </a:xfrm>
              <a:custGeom>
                <a:avLst/>
                <a:gdLst>
                  <a:gd name="T0" fmla="*/ 0 w 72"/>
                  <a:gd name="T1" fmla="*/ 366 h 366"/>
                  <a:gd name="T2" fmla="*/ 0 w 72"/>
                  <a:gd name="T3" fmla="*/ 0 h 366"/>
                  <a:gd name="T4" fmla="*/ 72 w 72"/>
                  <a:gd name="T5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366">
                    <a:moveTo>
                      <a:pt x="0" y="366"/>
                    </a:moveTo>
                    <a:lnTo>
                      <a:pt x="0" y="0"/>
                    </a:lnTo>
                    <a:lnTo>
                      <a:pt x="7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3" name="Rectangle 65"/>
              <p:cNvSpPr>
                <a:spLocks noChangeArrowheads="1"/>
              </p:cNvSpPr>
              <p:nvPr/>
            </p:nvSpPr>
            <p:spPr bwMode="auto">
              <a:xfrm>
                <a:off x="1554" y="3343"/>
                <a:ext cx="1123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Tribolium</a:t>
                </a:r>
                <a:r>
                  <a:rPr lang="en-US" sz="900" i="1" dirty="0"/>
                  <a:t> </a:t>
                </a:r>
                <a:r>
                  <a:rPr lang="en-US" sz="900" i="1" dirty="0" err="1" smtClean="0"/>
                  <a:t>castaneum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91081999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54" name="Freeform 66"/>
              <p:cNvSpPr>
                <a:spLocks/>
              </p:cNvSpPr>
              <p:nvPr/>
            </p:nvSpPr>
            <p:spPr bwMode="auto">
              <a:xfrm>
                <a:off x="1093" y="3020"/>
                <a:ext cx="458" cy="366"/>
              </a:xfrm>
              <a:custGeom>
                <a:avLst/>
                <a:gdLst>
                  <a:gd name="T0" fmla="*/ 0 w 458"/>
                  <a:gd name="T1" fmla="*/ 0 h 366"/>
                  <a:gd name="T2" fmla="*/ 0 w 458"/>
                  <a:gd name="T3" fmla="*/ 366 h 366"/>
                  <a:gd name="T4" fmla="*/ 458 w 458"/>
                  <a:gd name="T5" fmla="*/ 366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8" h="366">
                    <a:moveTo>
                      <a:pt x="0" y="0"/>
                    </a:moveTo>
                    <a:lnTo>
                      <a:pt x="0" y="366"/>
                    </a:lnTo>
                    <a:lnTo>
                      <a:pt x="458" y="36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5" name="Freeform 67"/>
              <p:cNvSpPr>
                <a:spLocks/>
              </p:cNvSpPr>
              <p:nvPr/>
            </p:nvSpPr>
            <p:spPr bwMode="auto">
              <a:xfrm>
                <a:off x="945" y="3018"/>
                <a:ext cx="148" cy="296"/>
              </a:xfrm>
              <a:custGeom>
                <a:avLst/>
                <a:gdLst>
                  <a:gd name="T0" fmla="*/ 0 w 148"/>
                  <a:gd name="T1" fmla="*/ 296 h 296"/>
                  <a:gd name="T2" fmla="*/ 0 w 148"/>
                  <a:gd name="T3" fmla="*/ 0 h 296"/>
                  <a:gd name="T4" fmla="*/ 148 w 148"/>
                  <a:gd name="T5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8" h="296">
                    <a:moveTo>
                      <a:pt x="0" y="296"/>
                    </a:moveTo>
                    <a:lnTo>
                      <a:pt x="0" y="0"/>
                    </a:lnTo>
                    <a:lnTo>
                      <a:pt x="14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6" name="Rectangle 68"/>
              <p:cNvSpPr>
                <a:spLocks noChangeArrowheads="1"/>
              </p:cNvSpPr>
              <p:nvPr/>
            </p:nvSpPr>
            <p:spPr bwMode="auto">
              <a:xfrm>
                <a:off x="1494" y="3475"/>
                <a:ext cx="1369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Trichoderma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virens</a:t>
                </a:r>
                <a:r>
                  <a:rPr lang="en-US" sz="900" i="1" dirty="0"/>
                  <a:t> </a:t>
                </a:r>
                <a:r>
                  <a:rPr lang="en-US" sz="900" i="1" dirty="0" smtClean="0"/>
                  <a:t>Gv29-8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358383626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57" name="Freeform 69"/>
              <p:cNvSpPr>
                <a:spLocks/>
              </p:cNvSpPr>
              <p:nvPr/>
            </p:nvSpPr>
            <p:spPr bwMode="auto">
              <a:xfrm>
                <a:off x="1141" y="3518"/>
                <a:ext cx="349" cy="96"/>
              </a:xfrm>
              <a:custGeom>
                <a:avLst/>
                <a:gdLst>
                  <a:gd name="T0" fmla="*/ 0 w 349"/>
                  <a:gd name="T1" fmla="*/ 96 h 96"/>
                  <a:gd name="T2" fmla="*/ 0 w 349"/>
                  <a:gd name="T3" fmla="*/ 0 h 96"/>
                  <a:gd name="T4" fmla="*/ 349 w 349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9" h="96">
                    <a:moveTo>
                      <a:pt x="0" y="96"/>
                    </a:moveTo>
                    <a:lnTo>
                      <a:pt x="0" y="0"/>
                    </a:lnTo>
                    <a:lnTo>
                      <a:pt x="349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58" name="Rectangle 70"/>
              <p:cNvSpPr>
                <a:spLocks noChangeArrowheads="1"/>
              </p:cNvSpPr>
              <p:nvPr/>
            </p:nvSpPr>
            <p:spPr bwMode="auto">
              <a:xfrm>
                <a:off x="1567" y="3606"/>
                <a:ext cx="1159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Clavispora</a:t>
                </a:r>
                <a:r>
                  <a:rPr lang="en-US" sz="900" i="1" dirty="0"/>
                  <a:t> </a:t>
                </a:r>
                <a:r>
                  <a:rPr lang="en-US" sz="900" i="1" dirty="0" err="1"/>
                  <a:t>lusitaniae</a:t>
                </a:r>
                <a:r>
                  <a:rPr lang="en-US" sz="900" i="1" dirty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260950985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59" name="Freeform 71"/>
              <p:cNvSpPr>
                <a:spLocks/>
              </p:cNvSpPr>
              <p:nvPr/>
            </p:nvSpPr>
            <p:spPr bwMode="auto">
              <a:xfrm>
                <a:off x="1230" y="3650"/>
                <a:ext cx="333" cy="63"/>
              </a:xfrm>
              <a:custGeom>
                <a:avLst/>
                <a:gdLst>
                  <a:gd name="T0" fmla="*/ 0 w 333"/>
                  <a:gd name="T1" fmla="*/ 63 h 63"/>
                  <a:gd name="T2" fmla="*/ 0 w 333"/>
                  <a:gd name="T3" fmla="*/ 0 h 63"/>
                  <a:gd name="T4" fmla="*/ 333 w 333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3" h="63">
                    <a:moveTo>
                      <a:pt x="0" y="63"/>
                    </a:moveTo>
                    <a:lnTo>
                      <a:pt x="0" y="0"/>
                    </a:lnTo>
                    <a:lnTo>
                      <a:pt x="333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0" name="Rectangle 72"/>
              <p:cNvSpPr>
                <a:spLocks noChangeArrowheads="1"/>
              </p:cNvSpPr>
              <p:nvPr/>
            </p:nvSpPr>
            <p:spPr bwMode="auto">
              <a:xfrm>
                <a:off x="1610" y="3738"/>
                <a:ext cx="998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El </a:t>
                </a:r>
                <a:r>
                  <a:rPr lang="en-US" sz="900" i="1" dirty="0" err="1"/>
                  <a:t>Laccaria</a:t>
                </a:r>
                <a:r>
                  <a:rPr lang="en-US" sz="900" i="1" dirty="0"/>
                  <a:t> bicolor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170089003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61" name="Freeform 73"/>
              <p:cNvSpPr>
                <a:spLocks/>
              </p:cNvSpPr>
              <p:nvPr/>
            </p:nvSpPr>
            <p:spPr bwMode="auto">
              <a:xfrm>
                <a:off x="1230" y="3718"/>
                <a:ext cx="377" cy="63"/>
              </a:xfrm>
              <a:custGeom>
                <a:avLst/>
                <a:gdLst>
                  <a:gd name="T0" fmla="*/ 0 w 377"/>
                  <a:gd name="T1" fmla="*/ 0 h 63"/>
                  <a:gd name="T2" fmla="*/ 0 w 377"/>
                  <a:gd name="T3" fmla="*/ 63 h 63"/>
                  <a:gd name="T4" fmla="*/ 377 w 377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7" h="63">
                    <a:moveTo>
                      <a:pt x="0" y="0"/>
                    </a:moveTo>
                    <a:lnTo>
                      <a:pt x="0" y="63"/>
                    </a:lnTo>
                    <a:lnTo>
                      <a:pt x="377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2" name="Freeform 74"/>
              <p:cNvSpPr>
                <a:spLocks/>
              </p:cNvSpPr>
              <p:nvPr/>
            </p:nvSpPr>
            <p:spPr bwMode="auto">
              <a:xfrm>
                <a:off x="1141" y="3620"/>
                <a:ext cx="89" cy="95"/>
              </a:xfrm>
              <a:custGeom>
                <a:avLst/>
                <a:gdLst>
                  <a:gd name="T0" fmla="*/ 0 w 89"/>
                  <a:gd name="T1" fmla="*/ 0 h 95"/>
                  <a:gd name="T2" fmla="*/ 0 w 89"/>
                  <a:gd name="T3" fmla="*/ 95 h 95"/>
                  <a:gd name="T4" fmla="*/ 89 w 89"/>
                  <a:gd name="T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95">
                    <a:moveTo>
                      <a:pt x="0" y="0"/>
                    </a:moveTo>
                    <a:lnTo>
                      <a:pt x="0" y="95"/>
                    </a:lnTo>
                    <a:lnTo>
                      <a:pt x="89" y="9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3" name="Freeform 75"/>
              <p:cNvSpPr>
                <a:spLocks/>
              </p:cNvSpPr>
              <p:nvPr/>
            </p:nvSpPr>
            <p:spPr bwMode="auto">
              <a:xfrm>
                <a:off x="945" y="3319"/>
                <a:ext cx="196" cy="298"/>
              </a:xfrm>
              <a:custGeom>
                <a:avLst/>
                <a:gdLst>
                  <a:gd name="T0" fmla="*/ 0 w 196"/>
                  <a:gd name="T1" fmla="*/ 0 h 298"/>
                  <a:gd name="T2" fmla="*/ 0 w 196"/>
                  <a:gd name="T3" fmla="*/ 298 h 298"/>
                  <a:gd name="T4" fmla="*/ 196 w 196"/>
                  <a:gd name="T5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6" h="298">
                    <a:moveTo>
                      <a:pt x="0" y="0"/>
                    </a:moveTo>
                    <a:lnTo>
                      <a:pt x="0" y="298"/>
                    </a:lnTo>
                    <a:lnTo>
                      <a:pt x="196" y="298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4" name="Freeform 76"/>
              <p:cNvSpPr>
                <a:spLocks/>
              </p:cNvSpPr>
              <p:nvPr/>
            </p:nvSpPr>
            <p:spPr bwMode="auto">
              <a:xfrm>
                <a:off x="789" y="3317"/>
                <a:ext cx="156" cy="327"/>
              </a:xfrm>
              <a:custGeom>
                <a:avLst/>
                <a:gdLst>
                  <a:gd name="T0" fmla="*/ 0 w 156"/>
                  <a:gd name="T1" fmla="*/ 327 h 327"/>
                  <a:gd name="T2" fmla="*/ 0 w 156"/>
                  <a:gd name="T3" fmla="*/ 0 h 327"/>
                  <a:gd name="T4" fmla="*/ 156 w 156"/>
                  <a:gd name="T5" fmla="*/ 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6" h="327">
                    <a:moveTo>
                      <a:pt x="0" y="327"/>
                    </a:moveTo>
                    <a:lnTo>
                      <a:pt x="0" y="0"/>
                    </a:lnTo>
                    <a:lnTo>
                      <a:pt x="15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6" name="Freeform 78"/>
              <p:cNvSpPr>
                <a:spLocks/>
              </p:cNvSpPr>
              <p:nvPr/>
            </p:nvSpPr>
            <p:spPr bwMode="auto">
              <a:xfrm>
                <a:off x="1445" y="3913"/>
                <a:ext cx="134" cy="63"/>
              </a:xfrm>
              <a:custGeom>
                <a:avLst/>
                <a:gdLst>
                  <a:gd name="T0" fmla="*/ 0 w 134"/>
                  <a:gd name="T1" fmla="*/ 63 h 63"/>
                  <a:gd name="T2" fmla="*/ 0 w 134"/>
                  <a:gd name="T3" fmla="*/ 0 h 63"/>
                  <a:gd name="T4" fmla="*/ 134 w 134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4" h="63">
                    <a:moveTo>
                      <a:pt x="0" y="63"/>
                    </a:moveTo>
                    <a:lnTo>
                      <a:pt x="0" y="0"/>
                    </a:lnTo>
                    <a:lnTo>
                      <a:pt x="13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8" name="Freeform 80"/>
              <p:cNvSpPr>
                <a:spLocks/>
              </p:cNvSpPr>
              <p:nvPr/>
            </p:nvSpPr>
            <p:spPr bwMode="auto">
              <a:xfrm>
                <a:off x="1445" y="3981"/>
                <a:ext cx="71" cy="64"/>
              </a:xfrm>
              <a:custGeom>
                <a:avLst/>
                <a:gdLst>
                  <a:gd name="T0" fmla="*/ 0 w 71"/>
                  <a:gd name="T1" fmla="*/ 0 h 64"/>
                  <a:gd name="T2" fmla="*/ 0 w 71"/>
                  <a:gd name="T3" fmla="*/ 64 h 64"/>
                  <a:gd name="T4" fmla="*/ 71 w 71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64">
                    <a:moveTo>
                      <a:pt x="0" y="0"/>
                    </a:moveTo>
                    <a:lnTo>
                      <a:pt x="0" y="64"/>
                    </a:lnTo>
                    <a:lnTo>
                      <a:pt x="71" y="6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69" name="Freeform 81"/>
              <p:cNvSpPr>
                <a:spLocks/>
              </p:cNvSpPr>
              <p:nvPr/>
            </p:nvSpPr>
            <p:spPr bwMode="auto">
              <a:xfrm>
                <a:off x="789" y="3650"/>
                <a:ext cx="656" cy="329"/>
              </a:xfrm>
              <a:custGeom>
                <a:avLst/>
                <a:gdLst>
                  <a:gd name="T0" fmla="*/ 0 w 656"/>
                  <a:gd name="T1" fmla="*/ 0 h 329"/>
                  <a:gd name="T2" fmla="*/ 0 w 656"/>
                  <a:gd name="T3" fmla="*/ 329 h 329"/>
                  <a:gd name="T4" fmla="*/ 656 w 656"/>
                  <a:gd name="T5" fmla="*/ 329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6" h="329">
                    <a:moveTo>
                      <a:pt x="0" y="0"/>
                    </a:moveTo>
                    <a:lnTo>
                      <a:pt x="0" y="329"/>
                    </a:lnTo>
                    <a:lnTo>
                      <a:pt x="656" y="32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0" name="Freeform 82"/>
              <p:cNvSpPr>
                <a:spLocks/>
              </p:cNvSpPr>
              <p:nvPr/>
            </p:nvSpPr>
            <p:spPr bwMode="auto">
              <a:xfrm>
                <a:off x="731" y="3647"/>
                <a:ext cx="58" cy="296"/>
              </a:xfrm>
              <a:custGeom>
                <a:avLst/>
                <a:gdLst>
                  <a:gd name="T0" fmla="*/ 0 w 58"/>
                  <a:gd name="T1" fmla="*/ 296 h 296"/>
                  <a:gd name="T2" fmla="*/ 0 w 58"/>
                  <a:gd name="T3" fmla="*/ 0 h 296"/>
                  <a:gd name="T4" fmla="*/ 58 w 58"/>
                  <a:gd name="T5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296">
                    <a:moveTo>
                      <a:pt x="0" y="296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1" name="Rectangle 83"/>
              <p:cNvSpPr>
                <a:spLocks noChangeArrowheads="1"/>
              </p:cNvSpPr>
              <p:nvPr/>
            </p:nvSpPr>
            <p:spPr bwMode="auto">
              <a:xfrm>
                <a:off x="1488" y="4133"/>
                <a:ext cx="145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Ea</a:t>
                </a:r>
                <a:r>
                  <a:rPr lang="en-US" altLang="en-US" sz="9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Dictyostelium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i="1" dirty="0" err="1">
                    <a:solidFill>
                      <a:srgbClr val="000000"/>
                    </a:solidFill>
                  </a:rPr>
                  <a:t>discoideum</a:t>
                </a:r>
                <a:r>
                  <a:rPr lang="en-US" altLang="en-US" sz="9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900" dirty="0" smtClean="0">
                    <a:solidFill>
                      <a:srgbClr val="000000"/>
                    </a:solidFill>
                  </a:rPr>
                  <a:t>AX4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66822029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72" name="Freeform 84"/>
              <p:cNvSpPr>
                <a:spLocks/>
              </p:cNvSpPr>
              <p:nvPr/>
            </p:nvSpPr>
            <p:spPr bwMode="auto">
              <a:xfrm>
                <a:off x="797" y="4176"/>
                <a:ext cx="688" cy="66"/>
              </a:xfrm>
              <a:custGeom>
                <a:avLst/>
                <a:gdLst>
                  <a:gd name="T0" fmla="*/ 0 w 688"/>
                  <a:gd name="T1" fmla="*/ 66 h 66"/>
                  <a:gd name="T2" fmla="*/ 0 w 688"/>
                  <a:gd name="T3" fmla="*/ 0 h 66"/>
                  <a:gd name="T4" fmla="*/ 688 w 688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8" h="66">
                    <a:moveTo>
                      <a:pt x="0" y="66"/>
                    </a:moveTo>
                    <a:lnTo>
                      <a:pt x="0" y="0"/>
                    </a:lnTo>
                    <a:lnTo>
                      <a:pt x="68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3" name="Rectangle 85"/>
              <p:cNvSpPr>
                <a:spLocks noChangeArrowheads="1"/>
              </p:cNvSpPr>
              <p:nvPr/>
            </p:nvSpPr>
            <p:spPr bwMode="auto">
              <a:xfrm>
                <a:off x="1450" y="4278"/>
                <a:ext cx="42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Viridiplantae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174" name="Freeform 86"/>
              <p:cNvSpPr>
                <a:spLocks/>
              </p:cNvSpPr>
              <p:nvPr/>
            </p:nvSpPr>
            <p:spPr bwMode="auto">
              <a:xfrm>
                <a:off x="931" y="4258"/>
                <a:ext cx="516" cy="110"/>
              </a:xfrm>
              <a:custGeom>
                <a:avLst/>
                <a:gdLst>
                  <a:gd name="T0" fmla="*/ 0 w 516"/>
                  <a:gd name="T1" fmla="*/ 57 h 110"/>
                  <a:gd name="T2" fmla="*/ 0 w 516"/>
                  <a:gd name="T3" fmla="*/ 54 h 110"/>
                  <a:gd name="T4" fmla="*/ 516 w 516"/>
                  <a:gd name="T5" fmla="*/ 0 h 110"/>
                  <a:gd name="T6" fmla="*/ 516 w 516"/>
                  <a:gd name="T7" fmla="*/ 110 h 110"/>
                  <a:gd name="T8" fmla="*/ 0 w 516"/>
                  <a:gd name="T9" fmla="*/ 57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6" h="110">
                    <a:moveTo>
                      <a:pt x="0" y="57"/>
                    </a:moveTo>
                    <a:lnTo>
                      <a:pt x="0" y="54"/>
                    </a:lnTo>
                    <a:lnTo>
                      <a:pt x="516" y="0"/>
                    </a:lnTo>
                    <a:lnTo>
                      <a:pt x="516" y="11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5" name="Line 87"/>
              <p:cNvSpPr>
                <a:spLocks noChangeShapeType="1"/>
              </p:cNvSpPr>
              <p:nvPr/>
            </p:nvSpPr>
            <p:spPr bwMode="auto">
              <a:xfrm>
                <a:off x="801" y="4313"/>
                <a:ext cx="127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6" name="Line 88"/>
              <p:cNvSpPr>
                <a:spLocks noChangeShapeType="1"/>
              </p:cNvSpPr>
              <p:nvPr/>
            </p:nvSpPr>
            <p:spPr bwMode="auto">
              <a:xfrm>
                <a:off x="797" y="4247"/>
                <a:ext cx="0" cy="66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7" name="Freeform 89"/>
              <p:cNvSpPr>
                <a:spLocks/>
              </p:cNvSpPr>
              <p:nvPr/>
            </p:nvSpPr>
            <p:spPr bwMode="auto">
              <a:xfrm>
                <a:off x="731" y="3949"/>
                <a:ext cx="66" cy="296"/>
              </a:xfrm>
              <a:custGeom>
                <a:avLst/>
                <a:gdLst>
                  <a:gd name="T0" fmla="*/ 0 w 66"/>
                  <a:gd name="T1" fmla="*/ 0 h 296"/>
                  <a:gd name="T2" fmla="*/ 0 w 66"/>
                  <a:gd name="T3" fmla="*/ 296 h 296"/>
                  <a:gd name="T4" fmla="*/ 66 w 66"/>
                  <a:gd name="T5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296">
                    <a:moveTo>
                      <a:pt x="0" y="0"/>
                    </a:moveTo>
                    <a:lnTo>
                      <a:pt x="0" y="296"/>
                    </a:lnTo>
                    <a:lnTo>
                      <a:pt x="66" y="296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8" name="Freeform 90"/>
              <p:cNvSpPr>
                <a:spLocks/>
              </p:cNvSpPr>
              <p:nvPr/>
            </p:nvSpPr>
            <p:spPr bwMode="auto">
              <a:xfrm>
                <a:off x="683" y="3946"/>
                <a:ext cx="48" cy="301"/>
              </a:xfrm>
              <a:custGeom>
                <a:avLst/>
                <a:gdLst>
                  <a:gd name="T0" fmla="*/ 0 w 48"/>
                  <a:gd name="T1" fmla="*/ 301 h 301"/>
                  <a:gd name="T2" fmla="*/ 0 w 48"/>
                  <a:gd name="T3" fmla="*/ 0 h 301"/>
                  <a:gd name="T4" fmla="*/ 48 w 48"/>
                  <a:gd name="T5" fmla="*/ 0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301">
                    <a:moveTo>
                      <a:pt x="0" y="301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79" name="Rectangle 91"/>
              <p:cNvSpPr>
                <a:spLocks noChangeArrowheads="1"/>
              </p:cNvSpPr>
              <p:nvPr/>
            </p:nvSpPr>
            <p:spPr bwMode="auto">
              <a:xfrm>
                <a:off x="1487" y="4407"/>
                <a:ext cx="1208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E8 </a:t>
                </a:r>
                <a:r>
                  <a:rPr lang="en-US" sz="900" i="1" dirty="0" err="1" smtClean="0"/>
                  <a:t>Ectocarpus</a:t>
                </a:r>
                <a:r>
                  <a:rPr lang="en-US" sz="900" i="1" dirty="0" smtClean="0"/>
                  <a:t> </a:t>
                </a:r>
                <a:r>
                  <a:rPr lang="en-US" sz="900" i="1" dirty="0" err="1" smtClean="0"/>
                  <a:t>siliculosus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298707394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80" name="Freeform 92"/>
              <p:cNvSpPr>
                <a:spLocks/>
              </p:cNvSpPr>
              <p:nvPr/>
            </p:nvSpPr>
            <p:spPr bwMode="auto">
              <a:xfrm>
                <a:off x="747" y="4450"/>
                <a:ext cx="736" cy="102"/>
              </a:xfrm>
              <a:custGeom>
                <a:avLst/>
                <a:gdLst>
                  <a:gd name="T0" fmla="*/ 0 w 736"/>
                  <a:gd name="T1" fmla="*/ 102 h 102"/>
                  <a:gd name="T2" fmla="*/ 0 w 736"/>
                  <a:gd name="T3" fmla="*/ 0 h 102"/>
                  <a:gd name="T4" fmla="*/ 736 w 736"/>
                  <a:gd name="T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6" h="102">
                    <a:moveTo>
                      <a:pt x="0" y="102"/>
                    </a:moveTo>
                    <a:lnTo>
                      <a:pt x="0" y="0"/>
                    </a:lnTo>
                    <a:lnTo>
                      <a:pt x="73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1" name="Rectangle 93"/>
              <p:cNvSpPr>
                <a:spLocks noChangeArrowheads="1"/>
              </p:cNvSpPr>
              <p:nvPr/>
            </p:nvSpPr>
            <p:spPr bwMode="auto">
              <a:xfrm>
                <a:off x="1488" y="4539"/>
                <a:ext cx="50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env142117240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82" name="Freeform 94"/>
              <p:cNvSpPr>
                <a:spLocks/>
              </p:cNvSpPr>
              <p:nvPr/>
            </p:nvSpPr>
            <p:spPr bwMode="auto">
              <a:xfrm>
                <a:off x="785" y="4582"/>
                <a:ext cx="700" cy="74"/>
              </a:xfrm>
              <a:custGeom>
                <a:avLst/>
                <a:gdLst>
                  <a:gd name="T0" fmla="*/ 0 w 700"/>
                  <a:gd name="T1" fmla="*/ 74 h 74"/>
                  <a:gd name="T2" fmla="*/ 0 w 700"/>
                  <a:gd name="T3" fmla="*/ 0 h 74"/>
                  <a:gd name="T4" fmla="*/ 700 w 700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0" h="74">
                    <a:moveTo>
                      <a:pt x="0" y="74"/>
                    </a:moveTo>
                    <a:lnTo>
                      <a:pt x="0" y="0"/>
                    </a:lnTo>
                    <a:lnTo>
                      <a:pt x="70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3" name="Rectangle 95"/>
              <p:cNvSpPr>
                <a:spLocks noChangeArrowheads="1"/>
              </p:cNvSpPr>
              <p:nvPr/>
            </p:nvSpPr>
            <p:spPr bwMode="auto">
              <a:xfrm>
                <a:off x="1475" y="4701"/>
                <a:ext cx="96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 Bacteroidetes/Chlorobi group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184" name="Freeform 96"/>
              <p:cNvSpPr>
                <a:spLocks/>
              </p:cNvSpPr>
              <p:nvPr/>
            </p:nvSpPr>
            <p:spPr bwMode="auto">
              <a:xfrm>
                <a:off x="836" y="4653"/>
                <a:ext cx="635" cy="165"/>
              </a:xfrm>
              <a:custGeom>
                <a:avLst/>
                <a:gdLst>
                  <a:gd name="T0" fmla="*/ 0 w 635"/>
                  <a:gd name="T1" fmla="*/ 84 h 165"/>
                  <a:gd name="T2" fmla="*/ 0 w 635"/>
                  <a:gd name="T3" fmla="*/ 81 h 165"/>
                  <a:gd name="T4" fmla="*/ 635 w 635"/>
                  <a:gd name="T5" fmla="*/ 0 h 165"/>
                  <a:gd name="T6" fmla="*/ 635 w 635"/>
                  <a:gd name="T7" fmla="*/ 165 h 165"/>
                  <a:gd name="T8" fmla="*/ 0 w 635"/>
                  <a:gd name="T9" fmla="*/ 84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5" h="165">
                    <a:moveTo>
                      <a:pt x="0" y="84"/>
                    </a:moveTo>
                    <a:lnTo>
                      <a:pt x="0" y="81"/>
                    </a:lnTo>
                    <a:lnTo>
                      <a:pt x="635" y="0"/>
                    </a:lnTo>
                    <a:lnTo>
                      <a:pt x="635" y="165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5" name="Line 97"/>
              <p:cNvSpPr>
                <a:spLocks noChangeShapeType="1"/>
              </p:cNvSpPr>
              <p:nvPr/>
            </p:nvSpPr>
            <p:spPr bwMode="auto">
              <a:xfrm>
                <a:off x="789" y="4735"/>
                <a:ext cx="43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6" name="Line 98"/>
              <p:cNvSpPr>
                <a:spLocks noChangeShapeType="1"/>
              </p:cNvSpPr>
              <p:nvPr/>
            </p:nvSpPr>
            <p:spPr bwMode="auto">
              <a:xfrm>
                <a:off x="785" y="4661"/>
                <a:ext cx="0" cy="74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7" name="Freeform 99"/>
              <p:cNvSpPr>
                <a:spLocks/>
              </p:cNvSpPr>
              <p:nvPr/>
            </p:nvSpPr>
            <p:spPr bwMode="auto">
              <a:xfrm>
                <a:off x="747" y="4557"/>
                <a:ext cx="38" cy="102"/>
              </a:xfrm>
              <a:custGeom>
                <a:avLst/>
                <a:gdLst>
                  <a:gd name="T0" fmla="*/ 0 w 38"/>
                  <a:gd name="T1" fmla="*/ 0 h 102"/>
                  <a:gd name="T2" fmla="*/ 0 w 38"/>
                  <a:gd name="T3" fmla="*/ 102 h 102"/>
                  <a:gd name="T4" fmla="*/ 38 w 38"/>
                  <a:gd name="T5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102">
                    <a:moveTo>
                      <a:pt x="0" y="0"/>
                    </a:moveTo>
                    <a:lnTo>
                      <a:pt x="0" y="102"/>
                    </a:lnTo>
                    <a:lnTo>
                      <a:pt x="38" y="10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8" name="Freeform 100"/>
              <p:cNvSpPr>
                <a:spLocks/>
              </p:cNvSpPr>
              <p:nvPr/>
            </p:nvSpPr>
            <p:spPr bwMode="auto">
              <a:xfrm>
                <a:off x="683" y="4253"/>
                <a:ext cx="64" cy="302"/>
              </a:xfrm>
              <a:custGeom>
                <a:avLst/>
                <a:gdLst>
                  <a:gd name="T0" fmla="*/ 0 w 64"/>
                  <a:gd name="T1" fmla="*/ 0 h 302"/>
                  <a:gd name="T2" fmla="*/ 0 w 64"/>
                  <a:gd name="T3" fmla="*/ 302 h 302"/>
                  <a:gd name="T4" fmla="*/ 64 w 64"/>
                  <a:gd name="T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302">
                    <a:moveTo>
                      <a:pt x="0" y="0"/>
                    </a:moveTo>
                    <a:lnTo>
                      <a:pt x="0" y="302"/>
                    </a:lnTo>
                    <a:lnTo>
                      <a:pt x="64" y="302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89" name="Freeform 101"/>
              <p:cNvSpPr>
                <a:spLocks/>
              </p:cNvSpPr>
              <p:nvPr/>
            </p:nvSpPr>
            <p:spPr bwMode="auto">
              <a:xfrm>
                <a:off x="627" y="4250"/>
                <a:ext cx="56" cy="416"/>
              </a:xfrm>
              <a:custGeom>
                <a:avLst/>
                <a:gdLst>
                  <a:gd name="T0" fmla="*/ 0 w 56"/>
                  <a:gd name="T1" fmla="*/ 416 h 416"/>
                  <a:gd name="T2" fmla="*/ 0 w 56"/>
                  <a:gd name="T3" fmla="*/ 0 h 416"/>
                  <a:gd name="T4" fmla="*/ 56 w 56"/>
                  <a:gd name="T5" fmla="*/ 0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416">
                    <a:moveTo>
                      <a:pt x="0" y="416"/>
                    </a:moveTo>
                    <a:lnTo>
                      <a:pt x="0" y="0"/>
                    </a:lnTo>
                    <a:lnTo>
                      <a:pt x="56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90" name="Rectangle 102"/>
              <p:cNvSpPr>
                <a:spLocks noChangeArrowheads="1"/>
              </p:cNvSpPr>
              <p:nvPr/>
            </p:nvSpPr>
            <p:spPr bwMode="auto">
              <a:xfrm>
                <a:off x="1735" y="4846"/>
                <a:ext cx="126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Ec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/>
                  <a:t>Cryptosporidium </a:t>
                </a:r>
                <a:r>
                  <a:rPr lang="en-US" sz="900" i="1" dirty="0" err="1"/>
                  <a:t>parvum</a:t>
                </a:r>
                <a:r>
                  <a:rPr lang="en-US" sz="900" i="1" dirty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66475262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91" name="Freeform 103"/>
              <p:cNvSpPr>
                <a:spLocks/>
              </p:cNvSpPr>
              <p:nvPr/>
            </p:nvSpPr>
            <p:spPr bwMode="auto">
              <a:xfrm>
                <a:off x="962" y="4889"/>
                <a:ext cx="770" cy="63"/>
              </a:xfrm>
              <a:custGeom>
                <a:avLst/>
                <a:gdLst>
                  <a:gd name="T0" fmla="*/ 0 w 770"/>
                  <a:gd name="T1" fmla="*/ 63 h 63"/>
                  <a:gd name="T2" fmla="*/ 0 w 770"/>
                  <a:gd name="T3" fmla="*/ 0 h 63"/>
                  <a:gd name="T4" fmla="*/ 770 w 770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0" h="63">
                    <a:moveTo>
                      <a:pt x="0" y="63"/>
                    </a:moveTo>
                    <a:lnTo>
                      <a:pt x="0" y="0"/>
                    </a:lnTo>
                    <a:lnTo>
                      <a:pt x="770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92" name="Rectangle 104"/>
              <p:cNvSpPr>
                <a:spLocks noChangeArrowheads="1"/>
              </p:cNvSpPr>
              <p:nvPr/>
            </p:nvSpPr>
            <p:spPr bwMode="auto">
              <a:xfrm>
                <a:off x="1685" y="4977"/>
                <a:ext cx="1095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Ec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/>
                  <a:t>Plasmodium </a:t>
                </a:r>
                <a:r>
                  <a:rPr lang="en-US" sz="900" i="1" dirty="0" err="1"/>
                  <a:t>vivax</a:t>
                </a:r>
                <a:r>
                  <a:rPr lang="en-US" sz="900" i="1" dirty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156102402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93" name="Freeform 105"/>
              <p:cNvSpPr>
                <a:spLocks/>
              </p:cNvSpPr>
              <p:nvPr/>
            </p:nvSpPr>
            <p:spPr bwMode="auto">
              <a:xfrm>
                <a:off x="962" y="4958"/>
                <a:ext cx="719" cy="63"/>
              </a:xfrm>
              <a:custGeom>
                <a:avLst/>
                <a:gdLst>
                  <a:gd name="T0" fmla="*/ 0 w 719"/>
                  <a:gd name="T1" fmla="*/ 0 h 63"/>
                  <a:gd name="T2" fmla="*/ 0 w 719"/>
                  <a:gd name="T3" fmla="*/ 63 h 63"/>
                  <a:gd name="T4" fmla="*/ 719 w 719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9" h="63">
                    <a:moveTo>
                      <a:pt x="0" y="0"/>
                    </a:moveTo>
                    <a:lnTo>
                      <a:pt x="0" y="63"/>
                    </a:lnTo>
                    <a:lnTo>
                      <a:pt x="719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94" name="Freeform 106"/>
              <p:cNvSpPr>
                <a:spLocks/>
              </p:cNvSpPr>
              <p:nvPr/>
            </p:nvSpPr>
            <p:spPr bwMode="auto">
              <a:xfrm>
                <a:off x="710" y="4955"/>
                <a:ext cx="252" cy="129"/>
              </a:xfrm>
              <a:custGeom>
                <a:avLst/>
                <a:gdLst>
                  <a:gd name="T0" fmla="*/ 0 w 252"/>
                  <a:gd name="T1" fmla="*/ 129 h 129"/>
                  <a:gd name="T2" fmla="*/ 0 w 252"/>
                  <a:gd name="T3" fmla="*/ 0 h 129"/>
                  <a:gd name="T4" fmla="*/ 252 w 252"/>
                  <a:gd name="T5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2" h="129">
                    <a:moveTo>
                      <a:pt x="0" y="129"/>
                    </a:moveTo>
                    <a:lnTo>
                      <a:pt x="0" y="0"/>
                    </a:lnTo>
                    <a:lnTo>
                      <a:pt x="252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95" name="Rectangle 107"/>
              <p:cNvSpPr>
                <a:spLocks noChangeArrowheads="1"/>
              </p:cNvSpPr>
              <p:nvPr/>
            </p:nvSpPr>
            <p:spPr bwMode="auto">
              <a:xfrm>
                <a:off x="1221" y="5109"/>
                <a:ext cx="1260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Ec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/>
                  <a:t>Paramecium </a:t>
                </a:r>
                <a:r>
                  <a:rPr lang="en-US" sz="900" i="1" dirty="0" err="1"/>
                  <a:t>tetraurelia</a:t>
                </a:r>
                <a:r>
                  <a:rPr lang="en-US" sz="900" i="1" dirty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145537171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96" name="Freeform 108"/>
              <p:cNvSpPr>
                <a:spLocks/>
              </p:cNvSpPr>
              <p:nvPr/>
            </p:nvSpPr>
            <p:spPr bwMode="auto">
              <a:xfrm>
                <a:off x="954" y="5152"/>
                <a:ext cx="264" cy="63"/>
              </a:xfrm>
              <a:custGeom>
                <a:avLst/>
                <a:gdLst>
                  <a:gd name="T0" fmla="*/ 0 w 264"/>
                  <a:gd name="T1" fmla="*/ 63 h 63"/>
                  <a:gd name="T2" fmla="*/ 0 w 264"/>
                  <a:gd name="T3" fmla="*/ 0 h 63"/>
                  <a:gd name="T4" fmla="*/ 264 w 264"/>
                  <a:gd name="T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4" h="63">
                    <a:moveTo>
                      <a:pt x="0" y="63"/>
                    </a:moveTo>
                    <a:lnTo>
                      <a:pt x="0" y="0"/>
                    </a:lnTo>
                    <a:lnTo>
                      <a:pt x="264" y="0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97" name="Rectangle 109"/>
              <p:cNvSpPr>
                <a:spLocks noChangeArrowheads="1"/>
              </p:cNvSpPr>
              <p:nvPr/>
            </p:nvSpPr>
            <p:spPr bwMode="auto">
              <a:xfrm>
                <a:off x="1275" y="5240"/>
                <a:ext cx="1337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kumimoji="0" lang="en-US" altLang="en-US" sz="9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Ec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900" i="1" dirty="0" err="1"/>
                  <a:t>Tetrahymena</a:t>
                </a:r>
                <a:r>
                  <a:rPr lang="en-US" sz="900" i="1" dirty="0"/>
                  <a:t> </a:t>
                </a:r>
                <a:r>
                  <a:rPr lang="en-US" sz="900" i="1" dirty="0" err="1" smtClean="0"/>
                  <a:t>thermophila</a:t>
                </a:r>
                <a:r>
                  <a:rPr lang="en-US" sz="900" i="1" dirty="0" smtClean="0"/>
                  <a:t> </a:t>
                </a: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118383611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98" name="Freeform 110"/>
              <p:cNvSpPr>
                <a:spLocks/>
              </p:cNvSpPr>
              <p:nvPr/>
            </p:nvSpPr>
            <p:spPr bwMode="auto">
              <a:xfrm>
                <a:off x="954" y="5221"/>
                <a:ext cx="317" cy="63"/>
              </a:xfrm>
              <a:custGeom>
                <a:avLst/>
                <a:gdLst>
                  <a:gd name="T0" fmla="*/ 0 w 317"/>
                  <a:gd name="T1" fmla="*/ 0 h 63"/>
                  <a:gd name="T2" fmla="*/ 0 w 317"/>
                  <a:gd name="T3" fmla="*/ 63 h 63"/>
                  <a:gd name="T4" fmla="*/ 317 w 317"/>
                  <a:gd name="T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63">
                    <a:moveTo>
                      <a:pt x="0" y="0"/>
                    </a:moveTo>
                    <a:lnTo>
                      <a:pt x="0" y="63"/>
                    </a:lnTo>
                    <a:lnTo>
                      <a:pt x="317" y="63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199" name="Freeform 111"/>
              <p:cNvSpPr>
                <a:spLocks/>
              </p:cNvSpPr>
              <p:nvPr/>
            </p:nvSpPr>
            <p:spPr bwMode="auto">
              <a:xfrm>
                <a:off x="710" y="5089"/>
                <a:ext cx="244" cy="129"/>
              </a:xfrm>
              <a:custGeom>
                <a:avLst/>
                <a:gdLst>
                  <a:gd name="T0" fmla="*/ 0 w 244"/>
                  <a:gd name="T1" fmla="*/ 0 h 129"/>
                  <a:gd name="T2" fmla="*/ 0 w 244"/>
                  <a:gd name="T3" fmla="*/ 129 h 129"/>
                  <a:gd name="T4" fmla="*/ 244 w 244"/>
                  <a:gd name="T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4" h="129">
                    <a:moveTo>
                      <a:pt x="0" y="0"/>
                    </a:moveTo>
                    <a:lnTo>
                      <a:pt x="0" y="129"/>
                    </a:lnTo>
                    <a:lnTo>
                      <a:pt x="244" y="129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00" name="Freeform 112"/>
              <p:cNvSpPr>
                <a:spLocks/>
              </p:cNvSpPr>
              <p:nvPr/>
            </p:nvSpPr>
            <p:spPr bwMode="auto">
              <a:xfrm>
                <a:off x="627" y="4671"/>
                <a:ext cx="83" cy="415"/>
              </a:xfrm>
              <a:custGeom>
                <a:avLst/>
                <a:gdLst>
                  <a:gd name="T0" fmla="*/ 0 w 83"/>
                  <a:gd name="T1" fmla="*/ 0 h 415"/>
                  <a:gd name="T2" fmla="*/ 0 w 83"/>
                  <a:gd name="T3" fmla="*/ 415 h 415"/>
                  <a:gd name="T4" fmla="*/ 83 w 83"/>
                  <a:gd name="T5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3" h="415">
                    <a:moveTo>
                      <a:pt x="0" y="0"/>
                    </a:moveTo>
                    <a:lnTo>
                      <a:pt x="0" y="415"/>
                    </a:lnTo>
                    <a:lnTo>
                      <a:pt x="83" y="415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01" name="Freeform 113"/>
              <p:cNvSpPr>
                <a:spLocks/>
              </p:cNvSpPr>
              <p:nvPr/>
            </p:nvSpPr>
            <p:spPr bwMode="auto">
              <a:xfrm>
                <a:off x="558" y="3317"/>
                <a:ext cx="69" cy="1351"/>
              </a:xfrm>
              <a:custGeom>
                <a:avLst/>
                <a:gdLst>
                  <a:gd name="T0" fmla="*/ 0 w 69"/>
                  <a:gd name="T1" fmla="*/ 0 h 1351"/>
                  <a:gd name="T2" fmla="*/ 0 w 69"/>
                  <a:gd name="T3" fmla="*/ 1351 h 1351"/>
                  <a:gd name="T4" fmla="*/ 69 w 69"/>
                  <a:gd name="T5" fmla="*/ 1351 h 1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" h="1351">
                    <a:moveTo>
                      <a:pt x="0" y="0"/>
                    </a:moveTo>
                    <a:lnTo>
                      <a:pt x="0" y="1351"/>
                    </a:lnTo>
                    <a:lnTo>
                      <a:pt x="69" y="1351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02" name="Freeform 114"/>
              <p:cNvSpPr>
                <a:spLocks/>
              </p:cNvSpPr>
              <p:nvPr/>
            </p:nvSpPr>
            <p:spPr bwMode="auto">
              <a:xfrm>
                <a:off x="466" y="2250"/>
                <a:ext cx="92" cy="1064"/>
              </a:xfrm>
              <a:custGeom>
                <a:avLst/>
                <a:gdLst>
                  <a:gd name="T0" fmla="*/ 0 w 92"/>
                  <a:gd name="T1" fmla="*/ 0 h 1064"/>
                  <a:gd name="T2" fmla="*/ 0 w 92"/>
                  <a:gd name="T3" fmla="*/ 1064 h 1064"/>
                  <a:gd name="T4" fmla="*/ 92 w 92"/>
                  <a:gd name="T5" fmla="*/ 1064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1064">
                    <a:moveTo>
                      <a:pt x="0" y="0"/>
                    </a:moveTo>
                    <a:lnTo>
                      <a:pt x="0" y="1064"/>
                    </a:lnTo>
                    <a:lnTo>
                      <a:pt x="92" y="1064"/>
                    </a:lnTo>
                  </a:path>
                </a:pathLst>
              </a:custGeom>
              <a:noFill/>
              <a:ln w="1111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03" name="Rectangle 115"/>
              <p:cNvSpPr>
                <a:spLocks noChangeArrowheads="1"/>
              </p:cNvSpPr>
              <p:nvPr/>
            </p:nvSpPr>
            <p:spPr bwMode="auto">
              <a:xfrm>
                <a:off x="717" y="4762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04" name="Rectangle 116"/>
              <p:cNvSpPr>
                <a:spLocks noChangeArrowheads="1"/>
              </p:cNvSpPr>
              <p:nvPr/>
            </p:nvSpPr>
            <p:spPr bwMode="auto">
              <a:xfrm>
                <a:off x="634" y="4659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05" name="Rectangle 117"/>
              <p:cNvSpPr>
                <a:spLocks noChangeArrowheads="1"/>
              </p:cNvSpPr>
              <p:nvPr/>
            </p:nvSpPr>
            <p:spPr bwMode="auto">
              <a:xfrm>
                <a:off x="596" y="4554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06" name="Rectangle 118"/>
              <p:cNvSpPr>
                <a:spLocks noChangeArrowheads="1"/>
              </p:cNvSpPr>
              <p:nvPr/>
            </p:nvSpPr>
            <p:spPr bwMode="auto">
              <a:xfrm>
                <a:off x="813" y="4340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07" name="Rectangle 119"/>
              <p:cNvSpPr>
                <a:spLocks noChangeArrowheads="1"/>
              </p:cNvSpPr>
              <p:nvPr/>
            </p:nvSpPr>
            <p:spPr bwMode="auto">
              <a:xfrm>
                <a:off x="808" y="4203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08" name="Rectangle 120"/>
              <p:cNvSpPr>
                <a:spLocks noChangeArrowheads="1"/>
              </p:cNvSpPr>
              <p:nvPr/>
            </p:nvSpPr>
            <p:spPr bwMode="auto">
              <a:xfrm>
                <a:off x="1360" y="2689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09" name="Rectangle 121"/>
              <p:cNvSpPr>
                <a:spLocks noChangeArrowheads="1"/>
              </p:cNvSpPr>
              <p:nvPr/>
            </p:nvSpPr>
            <p:spPr bwMode="auto">
              <a:xfrm>
                <a:off x="1313" y="2573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0" name="Rectangle 122"/>
              <p:cNvSpPr>
                <a:spLocks noChangeArrowheads="1"/>
              </p:cNvSpPr>
              <p:nvPr/>
            </p:nvSpPr>
            <p:spPr bwMode="auto">
              <a:xfrm>
                <a:off x="1233" y="2458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1" name="Rectangle 123"/>
              <p:cNvSpPr>
                <a:spLocks noChangeArrowheads="1"/>
              </p:cNvSpPr>
              <p:nvPr/>
            </p:nvSpPr>
            <p:spPr bwMode="auto">
              <a:xfrm>
                <a:off x="1188" y="2115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2" name="Rectangle 124"/>
              <p:cNvSpPr>
                <a:spLocks noChangeArrowheads="1"/>
              </p:cNvSpPr>
              <p:nvPr/>
            </p:nvSpPr>
            <p:spPr bwMode="auto">
              <a:xfrm>
                <a:off x="1153" y="2241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3" name="Rectangle 125"/>
              <p:cNvSpPr>
                <a:spLocks noChangeArrowheads="1"/>
              </p:cNvSpPr>
              <p:nvPr/>
            </p:nvSpPr>
            <p:spPr bwMode="auto">
              <a:xfrm>
                <a:off x="1367" y="3186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4" name="Rectangle 126"/>
              <p:cNvSpPr>
                <a:spLocks noChangeArrowheads="1"/>
              </p:cNvSpPr>
              <p:nvPr/>
            </p:nvSpPr>
            <p:spPr bwMode="auto">
              <a:xfrm>
                <a:off x="1225" y="3087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5" name="Rectangle 127"/>
              <p:cNvSpPr>
                <a:spLocks noChangeArrowheads="1"/>
              </p:cNvSpPr>
              <p:nvPr/>
            </p:nvSpPr>
            <p:spPr bwMode="auto">
              <a:xfrm>
                <a:off x="1100" y="2972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6" name="Rectangle 128"/>
              <p:cNvSpPr>
                <a:spLocks noChangeArrowheads="1"/>
              </p:cNvSpPr>
              <p:nvPr/>
            </p:nvSpPr>
            <p:spPr bwMode="auto">
              <a:xfrm>
                <a:off x="1026" y="2567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7" name="Rectangle 129"/>
              <p:cNvSpPr>
                <a:spLocks noChangeArrowheads="1"/>
              </p:cNvSpPr>
              <p:nvPr/>
            </p:nvSpPr>
            <p:spPr bwMode="auto">
              <a:xfrm>
                <a:off x="944" y="2939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8" name="Rectangle 130"/>
              <p:cNvSpPr>
                <a:spLocks noChangeArrowheads="1"/>
              </p:cNvSpPr>
              <p:nvPr/>
            </p:nvSpPr>
            <p:spPr bwMode="auto">
              <a:xfrm>
                <a:off x="1088" y="3712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19" name="Rectangle 131"/>
              <p:cNvSpPr>
                <a:spLocks noChangeArrowheads="1"/>
              </p:cNvSpPr>
              <p:nvPr/>
            </p:nvSpPr>
            <p:spPr bwMode="auto">
              <a:xfrm>
                <a:off x="999" y="3614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0" name="Rectangle 132"/>
              <p:cNvSpPr>
                <a:spLocks noChangeArrowheads="1"/>
              </p:cNvSpPr>
              <p:nvPr/>
            </p:nvSpPr>
            <p:spPr bwMode="auto">
              <a:xfrm>
                <a:off x="797" y="3238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1" name="Rectangle 133"/>
              <p:cNvSpPr>
                <a:spLocks noChangeArrowheads="1"/>
              </p:cNvSpPr>
              <p:nvPr/>
            </p:nvSpPr>
            <p:spPr bwMode="auto">
              <a:xfrm>
                <a:off x="1294" y="3985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2" name="Rectangle 134"/>
              <p:cNvSpPr>
                <a:spLocks noChangeArrowheads="1"/>
              </p:cNvSpPr>
              <p:nvPr/>
            </p:nvSpPr>
            <p:spPr bwMode="auto">
              <a:xfrm>
                <a:off x="641" y="3568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0.50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3" name="Rectangle 135"/>
              <p:cNvSpPr>
                <a:spLocks noChangeArrowheads="1"/>
              </p:cNvSpPr>
              <p:nvPr/>
            </p:nvSpPr>
            <p:spPr bwMode="auto">
              <a:xfrm>
                <a:off x="583" y="3861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4" name="Rectangle 136"/>
              <p:cNvSpPr>
                <a:spLocks noChangeArrowheads="1"/>
              </p:cNvSpPr>
              <p:nvPr/>
            </p:nvSpPr>
            <p:spPr bwMode="auto">
              <a:xfrm>
                <a:off x="565" y="4169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5" name="Rectangle 137"/>
              <p:cNvSpPr>
                <a:spLocks noChangeArrowheads="1"/>
              </p:cNvSpPr>
              <p:nvPr/>
            </p:nvSpPr>
            <p:spPr bwMode="auto">
              <a:xfrm>
                <a:off x="811" y="4876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0.94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6" name="Rectangle 138"/>
              <p:cNvSpPr>
                <a:spLocks noChangeArrowheads="1"/>
              </p:cNvSpPr>
              <p:nvPr/>
            </p:nvSpPr>
            <p:spPr bwMode="auto">
              <a:xfrm>
                <a:off x="806" y="5218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7" name="Rectangle 139"/>
              <p:cNvSpPr>
                <a:spLocks noChangeArrowheads="1"/>
              </p:cNvSpPr>
              <p:nvPr/>
            </p:nvSpPr>
            <p:spPr bwMode="auto">
              <a:xfrm>
                <a:off x="568" y="5086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0.69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8" name="Rectangle 140"/>
              <p:cNvSpPr>
                <a:spLocks noChangeArrowheads="1"/>
              </p:cNvSpPr>
              <p:nvPr/>
            </p:nvSpPr>
            <p:spPr bwMode="auto">
              <a:xfrm>
                <a:off x="476" y="4668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0.72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29" name="Rectangle 141"/>
              <p:cNvSpPr>
                <a:spLocks noChangeArrowheads="1"/>
              </p:cNvSpPr>
              <p:nvPr/>
            </p:nvSpPr>
            <p:spPr bwMode="auto">
              <a:xfrm>
                <a:off x="568" y="1596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0.81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0" name="Rectangle 142"/>
              <p:cNvSpPr>
                <a:spLocks noChangeArrowheads="1"/>
              </p:cNvSpPr>
              <p:nvPr/>
            </p:nvSpPr>
            <p:spPr bwMode="auto">
              <a:xfrm>
                <a:off x="1867" y="1112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1" name="Rectangle 143"/>
              <p:cNvSpPr>
                <a:spLocks noChangeArrowheads="1"/>
              </p:cNvSpPr>
              <p:nvPr/>
            </p:nvSpPr>
            <p:spPr bwMode="auto">
              <a:xfrm>
                <a:off x="637" y="1207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0.78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2" name="Rectangle 144"/>
              <p:cNvSpPr>
                <a:spLocks noChangeArrowheads="1"/>
              </p:cNvSpPr>
              <p:nvPr/>
            </p:nvSpPr>
            <p:spPr bwMode="auto">
              <a:xfrm>
                <a:off x="458" y="1442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0.83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3" name="Rectangle 145"/>
              <p:cNvSpPr>
                <a:spLocks noChangeArrowheads="1"/>
              </p:cNvSpPr>
              <p:nvPr/>
            </p:nvSpPr>
            <p:spPr bwMode="auto">
              <a:xfrm>
                <a:off x="1476" y="766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4" name="Rectangle 146"/>
              <p:cNvSpPr>
                <a:spLocks noChangeArrowheads="1"/>
              </p:cNvSpPr>
              <p:nvPr/>
            </p:nvSpPr>
            <p:spPr bwMode="auto">
              <a:xfrm>
                <a:off x="1397" y="999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1.00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5" name="Rectangle 147"/>
              <p:cNvSpPr>
                <a:spLocks noChangeArrowheads="1"/>
              </p:cNvSpPr>
              <p:nvPr/>
            </p:nvSpPr>
            <p:spPr bwMode="auto">
              <a:xfrm>
                <a:off x="649" y="834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0.95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6" name="Rectangle 148"/>
              <p:cNvSpPr>
                <a:spLocks noChangeArrowheads="1"/>
              </p:cNvSpPr>
              <p:nvPr/>
            </p:nvSpPr>
            <p:spPr bwMode="auto">
              <a:xfrm>
                <a:off x="407" y="3323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7" name="Rectangle 149"/>
              <p:cNvSpPr>
                <a:spLocks noChangeArrowheads="1"/>
              </p:cNvSpPr>
              <p:nvPr/>
            </p:nvSpPr>
            <p:spPr bwMode="auto">
              <a:xfrm>
                <a:off x="771" y="1778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0.96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8" name="Rectangle 150"/>
              <p:cNvSpPr>
                <a:spLocks noChangeArrowheads="1"/>
              </p:cNvSpPr>
              <p:nvPr/>
            </p:nvSpPr>
            <p:spPr bwMode="auto">
              <a:xfrm>
                <a:off x="521" y="1876"/>
                <a:ext cx="14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0.67</a:t>
                </a:r>
                <a:endPara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  <p:sp>
            <p:nvSpPr>
              <p:cNvPr id="5239" name="Line 151"/>
              <p:cNvSpPr>
                <a:spLocks noChangeShapeType="1"/>
              </p:cNvSpPr>
              <p:nvPr/>
            </p:nvSpPr>
            <p:spPr bwMode="auto">
              <a:xfrm>
                <a:off x="801" y="5480"/>
                <a:ext cx="196" cy="0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40" name="Line 152"/>
              <p:cNvSpPr>
                <a:spLocks noChangeShapeType="1"/>
              </p:cNvSpPr>
              <p:nvPr/>
            </p:nvSpPr>
            <p:spPr bwMode="auto">
              <a:xfrm>
                <a:off x="801" y="5458"/>
                <a:ext cx="0" cy="44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41" name="Line 153"/>
              <p:cNvSpPr>
                <a:spLocks noChangeShapeType="1"/>
              </p:cNvSpPr>
              <p:nvPr/>
            </p:nvSpPr>
            <p:spPr bwMode="auto">
              <a:xfrm>
                <a:off x="997" y="5458"/>
                <a:ext cx="0" cy="44"/>
              </a:xfrm>
              <a:prstGeom prst="line">
                <a:avLst/>
              </a:prstGeom>
              <a:noFill/>
              <a:ln w="11113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900"/>
              </a:p>
            </p:txBody>
          </p:sp>
          <p:sp>
            <p:nvSpPr>
              <p:cNvPr id="5242" name="Rectangle 154"/>
              <p:cNvSpPr>
                <a:spLocks noChangeArrowheads="1"/>
              </p:cNvSpPr>
              <p:nvPr/>
            </p:nvSpPr>
            <p:spPr bwMode="auto">
              <a:xfrm>
                <a:off x="846" y="5509"/>
                <a:ext cx="101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  <a:cs typeface="Arial" pitchFamily="34" charset="0"/>
                  </a:rPr>
                  <a:t>0.1</a:t>
                </a:r>
                <a:endParaRPr kumimoji="0" lang="en-US" altLang="en-U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</p:grpSp>
        <p:sp>
          <p:nvSpPr>
            <p:cNvPr id="158" name="Rectangle 100"/>
            <p:cNvSpPr>
              <a:spLocks noChangeArrowheads="1"/>
            </p:cNvSpPr>
            <p:nvPr/>
          </p:nvSpPr>
          <p:spPr bwMode="auto">
            <a:xfrm>
              <a:off x="2822766" y="4490750"/>
              <a:ext cx="3225242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900" i="1" dirty="0" err="1"/>
                <a:t>Musca</a:t>
              </a:r>
              <a:r>
                <a:rPr lang="en-US" sz="900" i="1" dirty="0"/>
                <a:t> </a:t>
              </a:r>
              <a:r>
                <a:rPr lang="en-US" sz="900" i="1" dirty="0" err="1"/>
                <a:t>domestica</a:t>
              </a:r>
              <a:r>
                <a:rPr lang="en-US" sz="900" i="1" dirty="0"/>
                <a:t> </a:t>
              </a:r>
              <a:r>
                <a:rPr lang="en-US" sz="900" dirty="0"/>
                <a:t>salivary gland hypertrophy </a:t>
              </a:r>
              <a:r>
                <a:rPr lang="en-US" sz="900" dirty="0" smtClean="0"/>
                <a:t>virus </a:t>
              </a:r>
              <a:r>
                <a:rPr kumimoji="0" lang="en-US" alt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187903099</a:t>
              </a:r>
              <a:endPara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Rectangle 6"/>
            <p:cNvSpPr>
              <a:spLocks noChangeArrowheads="1"/>
            </p:cNvSpPr>
            <p:nvPr/>
          </p:nvSpPr>
          <p:spPr bwMode="auto">
            <a:xfrm>
              <a:off x="2425451" y="6339507"/>
              <a:ext cx="230931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Pandoravirus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salinus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en-US" sz="1000" b="1" dirty="0">
                  <a:solidFill>
                    <a:srgbClr val="C00000"/>
                  </a:solidFill>
                </a:rPr>
                <a:t>516306307</a:t>
              </a:r>
              <a:endPara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endParaRPr>
            </a:p>
          </p:txBody>
        </p:sp>
        <p:sp>
          <p:nvSpPr>
            <p:cNvPr id="161" name="Rectangle 8"/>
            <p:cNvSpPr>
              <a:spLocks noChangeArrowheads="1"/>
            </p:cNvSpPr>
            <p:nvPr/>
          </p:nvSpPr>
          <p:spPr bwMode="auto">
            <a:xfrm>
              <a:off x="2536821" y="6140185"/>
              <a:ext cx="230070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Pandoravirus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sz="1000" b="1" i="1" dirty="0" err="1" smtClean="0">
                  <a:solidFill>
                    <a:srgbClr val="C00000"/>
                  </a:solidFill>
                </a:rPr>
                <a:t>dulcis</a:t>
              </a:r>
              <a:r>
                <a:rPr lang="en-US" sz="1000" b="1" i="1" dirty="0" smtClean="0">
                  <a:solidFill>
                    <a:srgbClr val="C00000"/>
                  </a:solidFill>
                </a:rPr>
                <a:t> </a:t>
              </a:r>
              <a:r>
                <a:rPr lang="en-US" altLang="en-US" sz="1000" b="1" dirty="0" smtClean="0">
                  <a:solidFill>
                    <a:srgbClr val="C00000"/>
                  </a:solidFill>
                </a:rPr>
                <a:t>516302977</a:t>
              </a:r>
              <a:endParaRPr lang="en-US" altLang="en-US" sz="10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18585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30019</TotalTime>
  <Words>3594</Words>
  <Application>Microsoft Office PowerPoint</Application>
  <PresentationFormat>On-screen Show (4:3)</PresentationFormat>
  <Paragraphs>1496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NCBI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ncbi user</dc:creator>
  <cp:lastModifiedBy>natalya</cp:lastModifiedBy>
  <cp:revision>116</cp:revision>
  <cp:lastPrinted>2013-09-09T14:39:08Z</cp:lastPrinted>
  <dcterms:created xsi:type="dcterms:W3CDTF">2013-07-08T20:29:30Z</dcterms:created>
  <dcterms:modified xsi:type="dcterms:W3CDTF">2013-09-15T14:18:44Z</dcterms:modified>
</cp:coreProperties>
</file>