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72" y="118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8DB2F-48B4-4CF8-881B-ABDCB7BB3A4B}" type="datetimeFigureOut">
              <a:rPr lang="da-DK" smtClean="0"/>
              <a:pPr/>
              <a:t>14-02-2014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F28F-FFDF-43F3-A9E1-DE3E9639554A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8DB2F-48B4-4CF8-881B-ABDCB7BB3A4B}" type="datetimeFigureOut">
              <a:rPr lang="da-DK" smtClean="0"/>
              <a:pPr/>
              <a:t>14-02-2014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F28F-FFDF-43F3-A9E1-DE3E9639554A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4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4"/>
          </a:xfrm>
        </p:spPr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8DB2F-48B4-4CF8-881B-ABDCB7BB3A4B}" type="datetimeFigureOut">
              <a:rPr lang="da-DK" smtClean="0"/>
              <a:pPr/>
              <a:t>14-02-2014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F28F-FFDF-43F3-A9E1-DE3E9639554A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8DB2F-48B4-4CF8-881B-ABDCB7BB3A4B}" type="datetimeFigureOut">
              <a:rPr lang="da-DK" smtClean="0"/>
              <a:pPr/>
              <a:t>14-02-2014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F28F-FFDF-43F3-A9E1-DE3E9639554A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506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8DB2F-48B4-4CF8-881B-ABDCB7BB3A4B}" type="datetimeFigureOut">
              <a:rPr lang="da-DK" smtClean="0"/>
              <a:pPr/>
              <a:t>14-02-2014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F28F-FFDF-43F3-A9E1-DE3E9639554A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8DB2F-48B4-4CF8-881B-ABDCB7BB3A4B}" type="datetimeFigureOut">
              <a:rPr lang="da-DK" smtClean="0"/>
              <a:pPr/>
              <a:t>14-02-2014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F28F-FFDF-43F3-A9E1-DE3E9639554A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95301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95301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8DB2F-48B4-4CF8-881B-ABDCB7BB3A4B}" type="datetimeFigureOut">
              <a:rPr lang="da-DK" smtClean="0"/>
              <a:pPr/>
              <a:t>14-02-2014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F28F-FFDF-43F3-A9E1-DE3E9639554A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8DB2F-48B4-4CF8-881B-ABDCB7BB3A4B}" type="datetimeFigureOut">
              <a:rPr lang="da-DK" smtClean="0"/>
              <a:pPr/>
              <a:t>14-02-2014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F28F-FFDF-43F3-A9E1-DE3E9639554A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8DB2F-48B4-4CF8-881B-ABDCB7BB3A4B}" type="datetimeFigureOut">
              <a:rPr lang="da-DK" smtClean="0"/>
              <a:pPr/>
              <a:t>14-02-2014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F28F-FFDF-43F3-A9E1-DE3E9639554A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2" y="273051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95302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8DB2F-48B4-4CF8-881B-ABDCB7BB3A4B}" type="datetimeFigureOut">
              <a:rPr lang="da-DK" smtClean="0"/>
              <a:pPr/>
              <a:t>14-02-2014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F28F-FFDF-43F3-A9E1-DE3E9639554A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8DB2F-48B4-4CF8-881B-ABDCB7BB3A4B}" type="datetimeFigureOut">
              <a:rPr lang="da-DK" smtClean="0"/>
              <a:pPr/>
              <a:t>14-02-2014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F28F-FFDF-43F3-A9E1-DE3E9639554A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8DB2F-48B4-4CF8-881B-ABDCB7BB3A4B}" type="datetimeFigureOut">
              <a:rPr lang="da-DK" smtClean="0"/>
              <a:pPr/>
              <a:t>14-02-2014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F28F-FFDF-43F3-A9E1-DE3E9639554A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3"/>
          <p:cNvSpPr txBox="1"/>
          <p:nvPr/>
        </p:nvSpPr>
        <p:spPr>
          <a:xfrm>
            <a:off x="272480" y="1057701"/>
            <a:ext cx="2304000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b="1" dirty="0" smtClean="0">
                <a:latin typeface="Georgia" pitchFamily="18" charset="0"/>
              </a:rPr>
              <a:t>Patients screened for eligibility</a:t>
            </a:r>
          </a:p>
          <a:p>
            <a:pPr algn="ctr">
              <a:lnSpc>
                <a:spcPct val="150000"/>
              </a:lnSpc>
            </a:pPr>
            <a:r>
              <a:rPr lang="en-US" sz="1000" dirty="0" smtClean="0">
                <a:latin typeface="Georgia" pitchFamily="18" charset="0"/>
              </a:rPr>
              <a:t>n=476</a:t>
            </a:r>
            <a:endParaRPr lang="en-US" sz="1000" dirty="0">
              <a:latin typeface="Georgia" pitchFamily="18" charset="0"/>
            </a:endParaRPr>
          </a:p>
        </p:txBody>
      </p:sp>
      <p:sp>
        <p:nvSpPr>
          <p:cNvPr id="5" name="Tekstboks 4"/>
          <p:cNvSpPr txBox="1"/>
          <p:nvPr/>
        </p:nvSpPr>
        <p:spPr>
          <a:xfrm>
            <a:off x="272480" y="2571556"/>
            <a:ext cx="2304000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b="1" dirty="0" smtClean="0">
                <a:latin typeface="Georgia" pitchFamily="18" charset="0"/>
              </a:rPr>
              <a:t>Eligible for MRI</a:t>
            </a:r>
          </a:p>
          <a:p>
            <a:pPr algn="ctr">
              <a:lnSpc>
                <a:spcPct val="150000"/>
              </a:lnSpc>
            </a:pPr>
            <a:r>
              <a:rPr lang="en-US" sz="1000" dirty="0" smtClean="0">
                <a:latin typeface="Georgia" pitchFamily="18" charset="0"/>
              </a:rPr>
              <a:t>n=190</a:t>
            </a:r>
            <a:r>
              <a:rPr lang="en-US" sz="1000" baseline="30000" dirty="0" smtClean="0">
                <a:latin typeface="Georgia" pitchFamily="18" charset="0"/>
              </a:rPr>
              <a:t> †</a:t>
            </a:r>
            <a:endParaRPr lang="en-US" sz="1000" dirty="0">
              <a:latin typeface="Georgia" pitchFamily="18" charset="0"/>
            </a:endParaRPr>
          </a:p>
        </p:txBody>
      </p:sp>
      <p:sp>
        <p:nvSpPr>
          <p:cNvPr id="6" name="Tekstboks 5"/>
          <p:cNvSpPr txBox="1"/>
          <p:nvPr/>
        </p:nvSpPr>
        <p:spPr>
          <a:xfrm>
            <a:off x="272480" y="4075457"/>
            <a:ext cx="2304000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b="1" dirty="0" smtClean="0">
                <a:latin typeface="Georgia" pitchFamily="18" charset="0"/>
              </a:rPr>
              <a:t>Agreed to participate</a:t>
            </a:r>
          </a:p>
          <a:p>
            <a:pPr algn="ctr">
              <a:lnSpc>
                <a:spcPct val="150000"/>
              </a:lnSpc>
            </a:pPr>
            <a:r>
              <a:rPr lang="en-US" sz="1000" dirty="0" smtClean="0">
                <a:latin typeface="Georgia" pitchFamily="18" charset="0"/>
              </a:rPr>
              <a:t>n=88</a:t>
            </a:r>
            <a:r>
              <a:rPr lang="en-US" sz="1000" baseline="30000" dirty="0" smtClean="0"/>
              <a:t> ‡</a:t>
            </a:r>
            <a:endParaRPr lang="en-US" sz="1000" dirty="0">
              <a:latin typeface="Georgia" pitchFamily="18" charset="0"/>
            </a:endParaRPr>
          </a:p>
        </p:txBody>
      </p:sp>
      <p:sp>
        <p:nvSpPr>
          <p:cNvPr id="8" name="Tekstboks 7"/>
          <p:cNvSpPr txBox="1"/>
          <p:nvPr/>
        </p:nvSpPr>
        <p:spPr>
          <a:xfrm>
            <a:off x="272480" y="5292960"/>
            <a:ext cx="2304000" cy="77902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b="1" dirty="0" smtClean="0">
                <a:latin typeface="Georgia" pitchFamily="18" charset="0"/>
              </a:rPr>
              <a:t>Included in RCT</a:t>
            </a:r>
          </a:p>
          <a:p>
            <a:pPr lvl="0" algn="ctr">
              <a:lnSpc>
                <a:spcPct val="150000"/>
              </a:lnSpc>
            </a:pPr>
            <a:r>
              <a:rPr lang="en-US" sz="1000" smtClean="0">
                <a:latin typeface="Georgia" pitchFamily="18" charset="0"/>
              </a:rPr>
              <a:t>n=40</a:t>
            </a:r>
            <a:endParaRPr lang="en-US" sz="1000" baseline="30000" dirty="0">
              <a:latin typeface="Georgia" pitchFamily="18" charset="0"/>
            </a:endParaRPr>
          </a:p>
        </p:txBody>
      </p:sp>
      <p:sp>
        <p:nvSpPr>
          <p:cNvPr id="10" name="Tekstboks 9"/>
          <p:cNvSpPr txBox="1"/>
          <p:nvPr/>
        </p:nvSpPr>
        <p:spPr>
          <a:xfrm>
            <a:off x="2688748" y="908720"/>
            <a:ext cx="2052000" cy="837962"/>
          </a:xfrm>
          <a:prstGeom prst="rightArrow">
            <a:avLst>
              <a:gd name="adj1" fmla="val 65571"/>
              <a:gd name="adj2" fmla="val 52592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b="1" dirty="0" smtClean="0">
                <a:latin typeface="Georgia" pitchFamily="18" charset="0"/>
              </a:rPr>
              <a:t>Not eligible</a:t>
            </a:r>
          </a:p>
          <a:p>
            <a:pPr algn="ctr">
              <a:lnSpc>
                <a:spcPct val="150000"/>
              </a:lnSpc>
            </a:pPr>
            <a:r>
              <a:rPr lang="en-US" sz="1000" dirty="0" smtClean="0">
                <a:latin typeface="Georgia" pitchFamily="18" charset="0"/>
              </a:rPr>
              <a:t>n=286</a:t>
            </a:r>
          </a:p>
        </p:txBody>
      </p:sp>
      <p:sp>
        <p:nvSpPr>
          <p:cNvPr id="11" name="Nedadgående pil 10"/>
          <p:cNvSpPr/>
          <p:nvPr/>
        </p:nvSpPr>
        <p:spPr>
          <a:xfrm>
            <a:off x="1229459" y="1700808"/>
            <a:ext cx="390043" cy="720080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Nedadgående pil 11"/>
          <p:cNvSpPr/>
          <p:nvPr/>
        </p:nvSpPr>
        <p:spPr>
          <a:xfrm>
            <a:off x="1229459" y="3212976"/>
            <a:ext cx="390043" cy="792088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Nedadgående pil 12"/>
          <p:cNvSpPr/>
          <p:nvPr/>
        </p:nvSpPr>
        <p:spPr>
          <a:xfrm>
            <a:off x="1229459" y="4701301"/>
            <a:ext cx="390043" cy="504056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Tekstboks 14"/>
          <p:cNvSpPr txBox="1"/>
          <p:nvPr/>
        </p:nvSpPr>
        <p:spPr>
          <a:xfrm>
            <a:off x="2688748" y="2422575"/>
            <a:ext cx="2052000" cy="837962"/>
          </a:xfrm>
          <a:prstGeom prst="rightArrow">
            <a:avLst>
              <a:gd name="adj1" fmla="val 65571"/>
              <a:gd name="adj2" fmla="val 52592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b="1" dirty="0" smtClean="0">
                <a:latin typeface="Georgia" pitchFamily="18" charset="0"/>
              </a:rPr>
              <a:t>Declined participation</a:t>
            </a:r>
          </a:p>
          <a:p>
            <a:pPr algn="ctr">
              <a:lnSpc>
                <a:spcPct val="150000"/>
              </a:lnSpc>
            </a:pPr>
            <a:r>
              <a:rPr lang="en-US" sz="1000" dirty="0" smtClean="0">
                <a:latin typeface="Georgia" pitchFamily="18" charset="0"/>
              </a:rPr>
              <a:t>n=102	</a:t>
            </a:r>
            <a:endParaRPr lang="en-US" sz="1000" dirty="0">
              <a:latin typeface="Georgia" pitchFamily="18" charset="0"/>
            </a:endParaRPr>
          </a:p>
        </p:txBody>
      </p:sp>
      <p:sp>
        <p:nvSpPr>
          <p:cNvPr id="16" name="Tekstboks 15"/>
          <p:cNvSpPr txBox="1"/>
          <p:nvPr/>
        </p:nvSpPr>
        <p:spPr>
          <a:xfrm>
            <a:off x="2684976" y="3933056"/>
            <a:ext cx="2052000" cy="838800"/>
          </a:xfrm>
          <a:prstGeom prst="rightArrow">
            <a:avLst>
              <a:gd name="adj1" fmla="val 65571"/>
              <a:gd name="adj2" fmla="val 52592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b="1" dirty="0" smtClean="0">
                <a:latin typeface="Georgia" pitchFamily="18" charset="0"/>
              </a:rPr>
              <a:t>Not included</a:t>
            </a:r>
            <a:r>
              <a:rPr lang="en-US" sz="1000" dirty="0" smtClean="0">
                <a:latin typeface="Georgia" pitchFamily="18" charset="0"/>
              </a:rPr>
              <a:t> </a:t>
            </a:r>
            <a:endParaRPr lang="en-US" sz="1000" dirty="0" smtClean="0">
              <a:latin typeface="Georgia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1000" smtClean="0">
                <a:latin typeface="Georgia" pitchFamily="18" charset="0"/>
              </a:rPr>
              <a:t>n=48</a:t>
            </a:r>
            <a:endParaRPr lang="en-US" sz="1000" dirty="0">
              <a:latin typeface="Georgia" pitchFamily="18" charset="0"/>
            </a:endParaRPr>
          </a:p>
        </p:txBody>
      </p:sp>
      <p:sp>
        <p:nvSpPr>
          <p:cNvPr id="18" name="Tekstboks 17"/>
          <p:cNvSpPr txBox="1"/>
          <p:nvPr/>
        </p:nvSpPr>
        <p:spPr>
          <a:xfrm>
            <a:off x="4808984" y="487993"/>
            <a:ext cx="2808312" cy="170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 dirty="0" smtClean="0">
                <a:latin typeface="Georgia" pitchFamily="18" charset="0"/>
              </a:rPr>
              <a:t>General criteria</a:t>
            </a:r>
            <a:endParaRPr lang="en-US" sz="1000" dirty="0" smtClean="0">
              <a:latin typeface="Georgia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1000" dirty="0" smtClean="0">
                <a:latin typeface="Georgia" pitchFamily="18" charset="0"/>
              </a:rPr>
              <a:t>  Did not fulfill inclusion criteria, n=106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1000" dirty="0" smtClean="0">
                <a:latin typeface="Georgia" pitchFamily="18" charset="0"/>
              </a:rPr>
              <a:t>  Other musculoskeletal disorder, n=79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1000" dirty="0" smtClean="0">
                <a:latin typeface="Georgia" pitchFamily="18" charset="0"/>
              </a:rPr>
              <a:t>  Osteoarthritis K&amp;L grade 3 or 4, n=51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1000" dirty="0" smtClean="0">
                <a:latin typeface="Georgia" pitchFamily="18" charset="0"/>
              </a:rPr>
              <a:t>  BMI &gt; 35, n=23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1000" dirty="0" smtClean="0">
                <a:latin typeface="Georgia" pitchFamily="18" charset="0"/>
              </a:rPr>
              <a:t>  Significant trauma, n=13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1000" dirty="0" smtClean="0">
                <a:latin typeface="Georgia" pitchFamily="18" charset="0"/>
              </a:rPr>
              <a:t>  Other, n=14</a:t>
            </a:r>
            <a:endParaRPr lang="en-US" sz="1000" b="1" dirty="0">
              <a:latin typeface="Georgia" pitchFamily="18" charset="0"/>
            </a:endParaRPr>
          </a:p>
        </p:txBody>
      </p:sp>
      <p:sp>
        <p:nvSpPr>
          <p:cNvPr id="19" name="Tekstboks 18"/>
          <p:cNvSpPr txBox="1"/>
          <p:nvPr/>
        </p:nvSpPr>
        <p:spPr>
          <a:xfrm>
            <a:off x="4808984" y="2276872"/>
            <a:ext cx="2808312" cy="170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 dirty="0" smtClean="0">
                <a:latin typeface="Georgia" pitchFamily="18" charset="0"/>
              </a:rPr>
              <a:t>Reason</a:t>
            </a:r>
            <a:endParaRPr lang="en-US" sz="1000" dirty="0" smtClean="0">
              <a:latin typeface="Georgia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1000" dirty="0" smtClean="0">
                <a:latin typeface="Georgia" pitchFamily="18" charset="0"/>
              </a:rPr>
              <a:t>  Not wanting a placebo operation, n=29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1000" dirty="0" smtClean="0">
                <a:latin typeface="Georgia" pitchFamily="18" charset="0"/>
              </a:rPr>
              <a:t>  Risk of undergoing secondary surgery, n=16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1000" dirty="0" smtClean="0">
                <a:latin typeface="Georgia" pitchFamily="18" charset="0"/>
              </a:rPr>
              <a:t>  Not wanting surgery at all, n=17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1000" dirty="0" smtClean="0">
                <a:latin typeface="Georgia" pitchFamily="18" charset="0"/>
              </a:rPr>
              <a:t>  Not willing to participate in trial, n=4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1000" dirty="0" smtClean="0">
                <a:latin typeface="Georgia" pitchFamily="18" charset="0"/>
              </a:rPr>
              <a:t>  Other reason, n=14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1000" dirty="0" smtClean="0">
                <a:latin typeface="Georgia" pitchFamily="18" charset="0"/>
              </a:rPr>
              <a:t>  25 declined before reviewing info</a:t>
            </a:r>
            <a:endParaRPr lang="en-US" sz="1000" dirty="0">
              <a:latin typeface="Georgia" pitchFamily="18" charset="0"/>
            </a:endParaRPr>
          </a:p>
        </p:txBody>
      </p:sp>
      <p:sp>
        <p:nvSpPr>
          <p:cNvPr id="20" name="Tekstboks 19"/>
          <p:cNvSpPr txBox="1"/>
          <p:nvPr/>
        </p:nvSpPr>
        <p:spPr>
          <a:xfrm>
            <a:off x="4808984" y="4077072"/>
            <a:ext cx="2808312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 dirty="0" smtClean="0">
                <a:latin typeface="Georgia" pitchFamily="18" charset="0"/>
              </a:rPr>
              <a:t>Excluded after MRI</a:t>
            </a:r>
            <a:endParaRPr lang="en-US" sz="1000" dirty="0" smtClean="0">
              <a:latin typeface="Georgia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1000" dirty="0" smtClean="0">
                <a:latin typeface="Georgia" pitchFamily="18" charset="0"/>
              </a:rPr>
              <a:t>  No meniscus lesion on MRI, n=29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1000" dirty="0" smtClean="0">
                <a:latin typeface="Georgia" pitchFamily="18" charset="0"/>
              </a:rPr>
              <a:t>  Wanting actual surgery, n=7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1000" dirty="0" smtClean="0">
                <a:latin typeface="Georgia" pitchFamily="18" charset="0"/>
              </a:rPr>
              <a:t>  Not wanting surgery, n=7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1000" dirty="0" smtClean="0">
                <a:latin typeface="Georgia" pitchFamily="18" charset="0"/>
              </a:rPr>
              <a:t>  Other reason, n=3</a:t>
            </a:r>
          </a:p>
          <a:p>
            <a:pPr>
              <a:lnSpc>
                <a:spcPct val="150000"/>
              </a:lnSpc>
            </a:pPr>
            <a:r>
              <a:rPr lang="en-US" sz="1000" b="1" dirty="0" smtClean="0">
                <a:latin typeface="Georgia" pitchFamily="18" charset="0"/>
              </a:rPr>
              <a:t>2 patients still await MRI</a:t>
            </a:r>
            <a:endParaRPr lang="en-US" sz="1000" b="1" dirty="0">
              <a:latin typeface="Georgia" pitchFamily="18" charset="0"/>
            </a:endParaRPr>
          </a:p>
        </p:txBody>
      </p:sp>
      <p:sp>
        <p:nvSpPr>
          <p:cNvPr id="17" name="Tekstboks 16"/>
          <p:cNvSpPr txBox="1"/>
          <p:nvPr/>
        </p:nvSpPr>
        <p:spPr>
          <a:xfrm>
            <a:off x="200472" y="6165884"/>
            <a:ext cx="60486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aseline="30000" dirty="0" smtClean="0"/>
              <a:t>†</a:t>
            </a:r>
            <a:r>
              <a:rPr lang="en-US" sz="800" dirty="0" smtClean="0"/>
              <a:t>4 </a:t>
            </a:r>
            <a:r>
              <a:rPr lang="en-GB" sz="800" dirty="0" smtClean="0"/>
              <a:t>patients underwent MRI which was negative before being informed of the study</a:t>
            </a:r>
            <a:r>
              <a:rPr lang="en-GB" sz="800" smtClean="0"/>
              <a:t>	</a:t>
            </a:r>
            <a:endParaRPr lang="en-US" sz="8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160</Words>
  <Application>Microsoft Office PowerPoint</Application>
  <PresentationFormat>A4 (210 x 297 mm)</PresentationFormat>
  <Paragraphs>35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</vt:i4>
      </vt:variant>
    </vt:vector>
  </HeadingPairs>
  <TitlesOfParts>
    <vt:vector size="2" baseType="lpstr">
      <vt:lpstr>Kontortema</vt:lpstr>
      <vt:lpstr>Dias nummer 1</vt:lpstr>
    </vt:vector>
  </TitlesOfParts>
  <Company>Koncern IT Region Sjælland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Kristoffer Borbjerg Hare</dc:creator>
  <cp:lastModifiedBy>Kristoffer Borbjerg Hare</cp:lastModifiedBy>
  <cp:revision>27</cp:revision>
  <dcterms:created xsi:type="dcterms:W3CDTF">2013-06-25T07:47:51Z</dcterms:created>
  <dcterms:modified xsi:type="dcterms:W3CDTF">2014-02-14T13:16:51Z</dcterms:modified>
</cp:coreProperties>
</file>