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"/>
  </p:notes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22488" autoAdjust="0"/>
    <p:restoredTop sz="86429" autoAdjust="0"/>
  </p:normalViewPr>
  <p:slideViewPr>
    <p:cSldViewPr snapToGrid="0" snapToObjects="1">
      <p:cViewPr>
        <p:scale>
          <a:sx n="60" d="100"/>
          <a:sy n="60" d="100"/>
        </p:scale>
        <p:origin x="-1963" y="-259"/>
      </p:cViewPr>
      <p:guideLst>
        <p:guide orient="horz" pos="2160"/>
        <p:guide pos="2880"/>
      </p:guideLst>
    </p:cSldViewPr>
  </p:slideViewPr>
  <p:outlineViewPr>
    <p:cViewPr>
      <p:scale>
        <a:sx n="100" d="100"/>
        <a:sy n="100" d="100"/>
      </p:scale>
      <p:origin x="912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F0C5145-E13B-084C-9390-D31E27A8572D}" type="datetimeFigureOut">
              <a:rPr lang="en-US" smtClean="0"/>
              <a:pPr/>
              <a:t>4/25/2014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49AED45-3CB1-F141-AF93-E4877FB32FB5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551955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9AED45-3CB1-F141-AF93-E4877FB32FB5}" type="slidenum">
              <a:rPr lang="en-GB" smtClean="0"/>
              <a:pPr/>
              <a:t>1</a:t>
            </a:fld>
            <a:endParaRPr lang="en-GB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GB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6460B1-666A-8F49-AD70-251DED2AF4B5}" type="datetimeFigureOut">
              <a:rPr lang="en-US" smtClean="0"/>
              <a:pPr/>
              <a:t>4/25/2014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FE3945-AE24-B34D-A891-6E9CF54FEA9B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6460B1-666A-8F49-AD70-251DED2AF4B5}" type="datetimeFigureOut">
              <a:rPr lang="en-US" smtClean="0"/>
              <a:pPr/>
              <a:t>4/25/2014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FE3945-AE24-B34D-A891-6E9CF54FEA9B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GB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6460B1-666A-8F49-AD70-251DED2AF4B5}" type="datetimeFigureOut">
              <a:rPr lang="en-US" smtClean="0"/>
              <a:pPr/>
              <a:t>4/25/2014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FE3945-AE24-B34D-A891-6E9CF54FEA9B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6460B1-666A-8F49-AD70-251DED2AF4B5}" type="datetimeFigureOut">
              <a:rPr lang="en-US" smtClean="0"/>
              <a:pPr/>
              <a:t>4/25/2014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FE3945-AE24-B34D-A891-6E9CF54FEA9B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GB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6460B1-666A-8F49-AD70-251DED2AF4B5}" type="datetimeFigureOut">
              <a:rPr lang="en-US" smtClean="0"/>
              <a:pPr/>
              <a:t>4/25/2014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FE3945-AE24-B34D-A891-6E9CF54FEA9B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6460B1-666A-8F49-AD70-251DED2AF4B5}" type="datetimeFigureOut">
              <a:rPr lang="en-US" smtClean="0"/>
              <a:pPr/>
              <a:t>4/25/2014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FE3945-AE24-B34D-A891-6E9CF54FEA9B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6460B1-666A-8F49-AD70-251DED2AF4B5}" type="datetimeFigureOut">
              <a:rPr lang="en-US" smtClean="0"/>
              <a:pPr/>
              <a:t>4/25/2014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FE3945-AE24-B34D-A891-6E9CF54FEA9B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6460B1-666A-8F49-AD70-251DED2AF4B5}" type="datetimeFigureOut">
              <a:rPr lang="en-US" smtClean="0"/>
              <a:pPr/>
              <a:t>4/25/2014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FE3945-AE24-B34D-A891-6E9CF54FEA9B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6460B1-666A-8F49-AD70-251DED2AF4B5}" type="datetimeFigureOut">
              <a:rPr lang="en-US" smtClean="0"/>
              <a:pPr/>
              <a:t>4/25/2014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FE3945-AE24-B34D-A891-6E9CF54FEA9B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6460B1-666A-8F49-AD70-251DED2AF4B5}" type="datetimeFigureOut">
              <a:rPr lang="en-US" smtClean="0"/>
              <a:pPr/>
              <a:t>4/25/2014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FE3945-AE24-B34D-A891-6E9CF54FEA9B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6460B1-666A-8F49-AD70-251DED2AF4B5}" type="datetimeFigureOut">
              <a:rPr lang="en-US" smtClean="0"/>
              <a:pPr/>
              <a:t>4/25/2014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FE3945-AE24-B34D-A891-6E9CF54FEA9B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6460B1-666A-8F49-AD70-251DED2AF4B5}" type="datetimeFigureOut">
              <a:rPr lang="en-US" smtClean="0"/>
              <a:pPr/>
              <a:t>4/25/2014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FE3945-AE24-B34D-A891-6E9CF54FEA9B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-52216" y="0"/>
            <a:ext cx="9196217" cy="6937465"/>
            <a:chOff x="-52216" y="0"/>
            <a:chExt cx="9196217" cy="6937465"/>
          </a:xfrm>
        </p:grpSpPr>
        <p:sp>
          <p:nvSpPr>
            <p:cNvPr id="502" name="Rectangle 501"/>
            <p:cNvSpPr/>
            <p:nvPr/>
          </p:nvSpPr>
          <p:spPr>
            <a:xfrm flipH="1">
              <a:off x="475504" y="5772842"/>
              <a:ext cx="218052" cy="160853"/>
            </a:xfrm>
            <a:prstGeom prst="rect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600" b="1" dirty="0" smtClean="0">
                  <a:solidFill>
                    <a:schemeClr val="tx1"/>
                  </a:solidFill>
                </a:rPr>
                <a:t>2</a:t>
              </a:r>
              <a:endParaRPr lang="en-GB" sz="600" b="1" dirty="0">
                <a:solidFill>
                  <a:schemeClr val="tx1"/>
                </a:solidFill>
              </a:endParaRPr>
            </a:p>
          </p:txBody>
        </p:sp>
        <p:sp>
          <p:nvSpPr>
            <p:cNvPr id="503" name="Rectangle 502"/>
            <p:cNvSpPr/>
            <p:nvPr/>
          </p:nvSpPr>
          <p:spPr>
            <a:xfrm flipH="1">
              <a:off x="351794" y="2235926"/>
              <a:ext cx="218052" cy="160853"/>
            </a:xfrm>
            <a:prstGeom prst="rect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600" b="1" dirty="0">
                  <a:solidFill>
                    <a:schemeClr val="tx1"/>
                  </a:solidFill>
                </a:rPr>
                <a:t>3</a:t>
              </a:r>
            </a:p>
          </p:txBody>
        </p:sp>
        <p:sp>
          <p:nvSpPr>
            <p:cNvPr id="507" name="Rectangle 506"/>
            <p:cNvSpPr/>
            <p:nvPr/>
          </p:nvSpPr>
          <p:spPr>
            <a:xfrm flipH="1">
              <a:off x="2257824" y="2713334"/>
              <a:ext cx="265098" cy="160853"/>
            </a:xfrm>
            <a:prstGeom prst="rect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r>
                <a:rPr lang="en-GB" sz="600" b="1" dirty="0" smtClean="0">
                  <a:solidFill>
                    <a:schemeClr val="tx1"/>
                  </a:solidFill>
                </a:rPr>
                <a:t>6</a:t>
              </a:r>
              <a:endParaRPr lang="en-GB" sz="600" b="1" dirty="0">
                <a:solidFill>
                  <a:schemeClr val="tx1"/>
                </a:solidFill>
              </a:endParaRPr>
            </a:p>
          </p:txBody>
        </p:sp>
        <p:sp>
          <p:nvSpPr>
            <p:cNvPr id="167" name="Rectangle 166"/>
            <p:cNvSpPr/>
            <p:nvPr/>
          </p:nvSpPr>
          <p:spPr>
            <a:xfrm>
              <a:off x="0" y="0"/>
              <a:ext cx="3765864" cy="177800"/>
            </a:xfrm>
            <a:prstGeom prst="rect">
              <a:avLst/>
            </a:prstGeom>
            <a:solidFill>
              <a:schemeClr val="accent1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800" b="1" dirty="0" smtClean="0">
                  <a:solidFill>
                    <a:schemeClr val="bg1"/>
                  </a:solidFill>
                </a:rPr>
                <a:t>Engagement, training and programme set up</a:t>
              </a:r>
              <a:endParaRPr lang="en-GB" sz="800" b="1" dirty="0">
                <a:solidFill>
                  <a:schemeClr val="bg1"/>
                </a:solidFill>
              </a:endParaRPr>
            </a:p>
          </p:txBody>
        </p:sp>
        <p:sp>
          <p:nvSpPr>
            <p:cNvPr id="169" name="Rectangle 168"/>
            <p:cNvSpPr/>
            <p:nvPr/>
          </p:nvSpPr>
          <p:spPr>
            <a:xfrm>
              <a:off x="3869267" y="0"/>
              <a:ext cx="4044028" cy="177800"/>
            </a:xfrm>
            <a:prstGeom prst="rect">
              <a:avLst/>
            </a:prstGeom>
            <a:solidFill>
              <a:schemeClr val="accent1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800" b="1" dirty="0" smtClean="0">
                  <a:solidFill>
                    <a:srgbClr val="FFFFFF"/>
                  </a:solidFill>
                </a:rPr>
                <a:t>CBR programme delivery and intermediate outcomes</a:t>
              </a:r>
              <a:endParaRPr lang="en-GB" sz="800" b="1" dirty="0">
                <a:solidFill>
                  <a:srgbClr val="FFFFFF"/>
                </a:solidFill>
              </a:endParaRPr>
            </a:p>
          </p:txBody>
        </p:sp>
        <p:sp>
          <p:nvSpPr>
            <p:cNvPr id="217" name="Rectangle 216"/>
            <p:cNvSpPr/>
            <p:nvPr/>
          </p:nvSpPr>
          <p:spPr>
            <a:xfrm>
              <a:off x="2" y="4689878"/>
              <a:ext cx="705172" cy="669111"/>
            </a:xfrm>
            <a:prstGeom prst="rect">
              <a:avLst/>
            </a:prstGeom>
            <a:solidFill>
              <a:schemeClr val="accent3"/>
            </a:solidFill>
            <a:ln w="19050"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800" b="1" dirty="0" smtClean="0">
                  <a:solidFill>
                    <a:schemeClr val="tx1"/>
                  </a:solidFill>
                </a:rPr>
                <a:t>Community resources, leaders and TRHs are known to CBRW (</a:t>
              </a:r>
              <a:r>
                <a:rPr lang="en-GB" sz="800" b="1" dirty="0" err="1" smtClean="0">
                  <a:solidFill>
                    <a:schemeClr val="tx1"/>
                  </a:solidFill>
                </a:rPr>
                <a:t>i</a:t>
              </a:r>
              <a:r>
                <a:rPr lang="en-GB" sz="800" b="1" dirty="0" smtClean="0">
                  <a:solidFill>
                    <a:schemeClr val="tx1"/>
                  </a:solidFill>
                </a:rPr>
                <a:t>)</a:t>
              </a:r>
              <a:endParaRPr lang="en-GB" sz="800" b="1" dirty="0">
                <a:solidFill>
                  <a:schemeClr val="tx1"/>
                </a:solidFill>
              </a:endParaRPr>
            </a:p>
          </p:txBody>
        </p:sp>
        <p:sp>
          <p:nvSpPr>
            <p:cNvPr id="290" name="Rectangle 289"/>
            <p:cNvSpPr/>
            <p:nvPr/>
          </p:nvSpPr>
          <p:spPr>
            <a:xfrm>
              <a:off x="-52216" y="6681111"/>
              <a:ext cx="7766740" cy="126000"/>
            </a:xfrm>
            <a:prstGeom prst="rect">
              <a:avLst/>
            </a:prstGeom>
            <a:solidFill>
              <a:schemeClr val="accent3"/>
            </a:solidFill>
            <a:ln w="19050"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800" b="1" dirty="0" smtClean="0">
                  <a:solidFill>
                    <a:schemeClr val="tx1"/>
                  </a:solidFill>
                </a:rPr>
                <a:t>Community leaders and TRHs engaged in mental health/CBR</a:t>
              </a:r>
              <a:endParaRPr lang="en-GB" sz="800" b="1" dirty="0">
                <a:solidFill>
                  <a:schemeClr val="tx1"/>
                </a:solidFill>
              </a:endParaRPr>
            </a:p>
          </p:txBody>
        </p:sp>
        <p:sp>
          <p:nvSpPr>
            <p:cNvPr id="337" name="Rectangle 336"/>
            <p:cNvSpPr/>
            <p:nvPr/>
          </p:nvSpPr>
          <p:spPr>
            <a:xfrm>
              <a:off x="2441855" y="997212"/>
              <a:ext cx="731649" cy="669111"/>
            </a:xfrm>
            <a:prstGeom prst="rect">
              <a:avLst/>
            </a:prstGeom>
            <a:solidFill>
              <a:schemeClr val="accent3"/>
            </a:solidFill>
            <a:ln w="19050"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900" b="1" dirty="0" smtClean="0">
                  <a:solidFill>
                    <a:schemeClr val="tx1"/>
                  </a:solidFill>
                </a:rPr>
                <a:t>CBR supervisor in post</a:t>
              </a:r>
              <a:endParaRPr lang="en-GB" sz="900" b="1" dirty="0">
                <a:solidFill>
                  <a:schemeClr val="tx1"/>
                </a:solidFill>
              </a:endParaRPr>
            </a:p>
          </p:txBody>
        </p:sp>
        <p:sp>
          <p:nvSpPr>
            <p:cNvPr id="340" name="Rectangle 339"/>
            <p:cNvSpPr/>
            <p:nvPr/>
          </p:nvSpPr>
          <p:spPr>
            <a:xfrm>
              <a:off x="1173639" y="1901370"/>
              <a:ext cx="731649" cy="669111"/>
            </a:xfrm>
            <a:prstGeom prst="rect">
              <a:avLst/>
            </a:prstGeom>
            <a:solidFill>
              <a:schemeClr val="accent3"/>
            </a:solidFill>
            <a:ln w="19050"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900" b="1" dirty="0" err="1" smtClean="0">
                  <a:solidFill>
                    <a:schemeClr val="tx1"/>
                  </a:solidFill>
                </a:rPr>
                <a:t>CBRWs</a:t>
              </a:r>
              <a:r>
                <a:rPr lang="en-GB" sz="900" b="1" dirty="0" smtClean="0">
                  <a:solidFill>
                    <a:schemeClr val="tx1"/>
                  </a:solidFill>
                </a:rPr>
                <a:t> have CBR skills (ii)</a:t>
              </a:r>
            </a:p>
          </p:txBody>
        </p:sp>
        <p:sp>
          <p:nvSpPr>
            <p:cNvPr id="341" name="Rectangle 340"/>
            <p:cNvSpPr/>
            <p:nvPr/>
          </p:nvSpPr>
          <p:spPr>
            <a:xfrm>
              <a:off x="8262079" y="3446595"/>
              <a:ext cx="846435" cy="669112"/>
            </a:xfrm>
            <a:prstGeom prst="rect">
              <a:avLst/>
            </a:prstGeom>
            <a:solidFill>
              <a:srgbClr val="FFFF00"/>
            </a:solidFill>
            <a:ln w="19050"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900" b="1" dirty="0" smtClean="0">
                  <a:solidFill>
                    <a:schemeClr val="tx1"/>
                  </a:solidFill>
                </a:rPr>
                <a:t>Sustained improved functioning in PWS (iii)</a:t>
              </a:r>
              <a:endParaRPr lang="en-GB" sz="900" b="1" dirty="0">
                <a:solidFill>
                  <a:schemeClr val="tx1"/>
                </a:solidFill>
              </a:endParaRPr>
            </a:p>
          </p:txBody>
        </p:sp>
        <p:cxnSp>
          <p:nvCxnSpPr>
            <p:cNvPr id="537" name="Straight Arrow Connector 536"/>
            <p:cNvCxnSpPr>
              <a:stCxn id="340" idx="3"/>
              <a:endCxn id="295" idx="0"/>
            </p:cNvCxnSpPr>
            <p:nvPr/>
          </p:nvCxnSpPr>
          <p:spPr>
            <a:xfrm>
              <a:off x="1905288" y="2235926"/>
              <a:ext cx="902392" cy="752865"/>
            </a:xfrm>
            <a:prstGeom prst="curvedConnector2">
              <a:avLst/>
            </a:prstGeom>
            <a:ln w="12700">
              <a:tailEnd type="triangle" w="sm" len="sm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596" name="Rectangle 595"/>
            <p:cNvSpPr/>
            <p:nvPr/>
          </p:nvSpPr>
          <p:spPr>
            <a:xfrm flipH="1">
              <a:off x="3012996" y="383000"/>
              <a:ext cx="218052" cy="160853"/>
            </a:xfrm>
            <a:prstGeom prst="rect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600" b="1" dirty="0" smtClean="0">
                  <a:solidFill>
                    <a:schemeClr val="tx1"/>
                  </a:solidFill>
                </a:rPr>
                <a:t>4</a:t>
              </a:r>
              <a:endParaRPr lang="en-GB" sz="600" b="1" dirty="0">
                <a:solidFill>
                  <a:schemeClr val="tx1"/>
                </a:solidFill>
              </a:endParaRPr>
            </a:p>
          </p:txBody>
        </p:sp>
        <p:sp>
          <p:nvSpPr>
            <p:cNvPr id="598" name="Rectangle 597"/>
            <p:cNvSpPr/>
            <p:nvPr/>
          </p:nvSpPr>
          <p:spPr>
            <a:xfrm flipH="1">
              <a:off x="1443449" y="2713334"/>
              <a:ext cx="218052" cy="160853"/>
            </a:xfrm>
            <a:prstGeom prst="rect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600" b="1" dirty="0" smtClean="0">
                  <a:solidFill>
                    <a:schemeClr val="tx1"/>
                  </a:solidFill>
                </a:rPr>
                <a:t>5</a:t>
              </a:r>
              <a:endParaRPr lang="en-GB" sz="600" b="1" dirty="0">
                <a:solidFill>
                  <a:schemeClr val="tx1"/>
                </a:solidFill>
              </a:endParaRPr>
            </a:p>
          </p:txBody>
        </p:sp>
        <p:sp>
          <p:nvSpPr>
            <p:cNvPr id="604" name="Rectangle 603"/>
            <p:cNvSpPr/>
            <p:nvPr/>
          </p:nvSpPr>
          <p:spPr>
            <a:xfrm>
              <a:off x="7996981" y="0"/>
              <a:ext cx="1147020" cy="177800"/>
            </a:xfrm>
            <a:prstGeom prst="rect">
              <a:avLst/>
            </a:prstGeom>
            <a:solidFill>
              <a:schemeClr val="accent1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800" b="1" dirty="0" smtClean="0">
                  <a:solidFill>
                    <a:srgbClr val="FFFFFF"/>
                  </a:solidFill>
                </a:rPr>
                <a:t>Long term outcome</a:t>
              </a:r>
              <a:endParaRPr lang="en-GB" sz="800" b="1" dirty="0">
                <a:solidFill>
                  <a:srgbClr val="FFFFFF"/>
                </a:solidFill>
              </a:endParaRPr>
            </a:p>
          </p:txBody>
        </p:sp>
        <p:cxnSp>
          <p:nvCxnSpPr>
            <p:cNvPr id="400" name="Straight Arrow Connector 485"/>
            <p:cNvCxnSpPr>
              <a:stCxn id="337" idx="2"/>
              <a:endCxn id="295" idx="0"/>
            </p:cNvCxnSpPr>
            <p:nvPr/>
          </p:nvCxnSpPr>
          <p:spPr>
            <a:xfrm rot="5400000">
              <a:off x="2146446" y="2327557"/>
              <a:ext cx="1322468" cy="1588"/>
            </a:xfrm>
            <a:prstGeom prst="straightConnector1">
              <a:avLst/>
            </a:prstGeom>
            <a:ln w="12700">
              <a:tailEnd type="triangle" w="sm" len="sm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2" name="Straight Arrow Connector 431"/>
            <p:cNvCxnSpPr/>
            <p:nvPr/>
          </p:nvCxnSpPr>
          <p:spPr>
            <a:xfrm rot="5400000" flipH="1" flipV="1">
              <a:off x="-657046" y="5168654"/>
              <a:ext cx="2972805" cy="2818"/>
            </a:xfrm>
            <a:prstGeom prst="straightConnector1">
              <a:avLst/>
            </a:prstGeom>
            <a:ln w="12700">
              <a:tailEnd type="triangle" w="sm" len="sm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7" name="Straight Arrow Connector 456"/>
            <p:cNvCxnSpPr>
              <a:stCxn id="339" idx="2"/>
              <a:endCxn id="217" idx="0"/>
            </p:cNvCxnSpPr>
            <p:nvPr/>
          </p:nvCxnSpPr>
          <p:spPr>
            <a:xfrm rot="5400000">
              <a:off x="-158184" y="4168675"/>
              <a:ext cx="1031976" cy="10431"/>
            </a:xfrm>
            <a:prstGeom prst="straightConnector1">
              <a:avLst/>
            </a:prstGeom>
            <a:ln w="12700">
              <a:tailEnd type="triangle" w="sm" len="sm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1" name="Straight Arrow Connector 460"/>
            <p:cNvCxnSpPr>
              <a:stCxn id="217" idx="2"/>
            </p:cNvCxnSpPr>
            <p:nvPr/>
          </p:nvCxnSpPr>
          <p:spPr>
            <a:xfrm rot="5400000">
              <a:off x="-308869" y="6019652"/>
              <a:ext cx="1322121" cy="794"/>
            </a:xfrm>
            <a:prstGeom prst="straightConnector1">
              <a:avLst/>
            </a:prstGeom>
            <a:ln w="12700">
              <a:tailEnd type="triangle" w="sm" len="sm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8" name="Straight Arrow Connector 486"/>
            <p:cNvCxnSpPr>
              <a:stCxn id="337" idx="0"/>
              <a:endCxn id="150" idx="1"/>
            </p:cNvCxnSpPr>
            <p:nvPr/>
          </p:nvCxnSpPr>
          <p:spPr>
            <a:xfrm rot="5400000" flipH="1" flipV="1">
              <a:off x="3208829" y="-63721"/>
              <a:ext cx="659785" cy="1462083"/>
            </a:xfrm>
            <a:prstGeom prst="curvedConnector2">
              <a:avLst/>
            </a:prstGeom>
            <a:ln w="12700">
              <a:tailEnd type="triangle" w="sm" len="sm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4" name="Straight Arrow Connector 536"/>
            <p:cNvCxnSpPr>
              <a:stCxn id="339" idx="0"/>
              <a:endCxn id="340" idx="1"/>
            </p:cNvCxnSpPr>
            <p:nvPr/>
          </p:nvCxnSpPr>
          <p:spPr>
            <a:xfrm rot="5400000" flipH="1" flipV="1">
              <a:off x="391897" y="2207049"/>
              <a:ext cx="752865" cy="810620"/>
            </a:xfrm>
            <a:prstGeom prst="curvedConnector2">
              <a:avLst/>
            </a:prstGeom>
            <a:ln w="12700">
              <a:tailEnd type="triangle" w="sm" len="sm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68" name="Straight Arrow Connector 867"/>
            <p:cNvCxnSpPr>
              <a:stCxn id="292" idx="3"/>
            </p:cNvCxnSpPr>
            <p:nvPr/>
          </p:nvCxnSpPr>
          <p:spPr>
            <a:xfrm flipH="1">
              <a:off x="2287664" y="3323347"/>
              <a:ext cx="64416" cy="1588"/>
            </a:xfrm>
            <a:prstGeom prst="straightConnector1">
              <a:avLst/>
            </a:prstGeom>
            <a:ln w="12700">
              <a:tailEnd type="triangle" w="sm" len="sm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91" name="Rectangle 290"/>
            <p:cNvSpPr/>
            <p:nvPr/>
          </p:nvSpPr>
          <p:spPr>
            <a:xfrm>
              <a:off x="833583" y="2988791"/>
              <a:ext cx="705600" cy="669111"/>
            </a:xfrm>
            <a:prstGeom prst="rect">
              <a:avLst/>
            </a:prstGeom>
            <a:solidFill>
              <a:schemeClr val="accent3"/>
            </a:solidFill>
            <a:ln w="19050"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900" b="1" dirty="0" smtClean="0">
                  <a:solidFill>
                    <a:schemeClr val="tx1"/>
                  </a:solidFill>
                </a:rPr>
                <a:t>PWS identified</a:t>
              </a:r>
              <a:endParaRPr lang="en-GB" sz="900" b="1" dirty="0">
                <a:solidFill>
                  <a:schemeClr val="tx1"/>
                </a:solidFill>
              </a:endParaRPr>
            </a:p>
          </p:txBody>
        </p:sp>
        <p:sp>
          <p:nvSpPr>
            <p:cNvPr id="292" name="Rectangle 291"/>
            <p:cNvSpPr/>
            <p:nvPr/>
          </p:nvSpPr>
          <p:spPr>
            <a:xfrm>
              <a:off x="1646480" y="2988791"/>
              <a:ext cx="705600" cy="669111"/>
            </a:xfrm>
            <a:prstGeom prst="rect">
              <a:avLst/>
            </a:prstGeom>
            <a:solidFill>
              <a:schemeClr val="accent3"/>
            </a:solidFill>
            <a:ln w="19050"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800" b="1" dirty="0" smtClean="0">
                  <a:solidFill>
                    <a:schemeClr val="tx1"/>
                  </a:solidFill>
                </a:rPr>
                <a:t>CBR model of care acceptable to CBRW, PWS and CG</a:t>
              </a:r>
              <a:endParaRPr lang="en-GB" sz="800" b="1" dirty="0">
                <a:solidFill>
                  <a:schemeClr val="tx1"/>
                </a:solidFill>
              </a:endParaRPr>
            </a:p>
          </p:txBody>
        </p:sp>
        <p:sp>
          <p:nvSpPr>
            <p:cNvPr id="295" name="Rectangle 294"/>
            <p:cNvSpPr/>
            <p:nvPr/>
          </p:nvSpPr>
          <p:spPr>
            <a:xfrm>
              <a:off x="2454880" y="2988791"/>
              <a:ext cx="705600" cy="669111"/>
            </a:xfrm>
            <a:prstGeom prst="rect">
              <a:avLst/>
            </a:prstGeom>
            <a:solidFill>
              <a:schemeClr val="accent3"/>
            </a:solidFill>
            <a:ln w="19050"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800" b="1" dirty="0" smtClean="0">
                  <a:solidFill>
                    <a:schemeClr val="tx1"/>
                  </a:solidFill>
                </a:rPr>
                <a:t>Needs of PWS and family are known,  including risks</a:t>
              </a:r>
              <a:endParaRPr lang="en-GB" sz="800" b="1" dirty="0">
                <a:solidFill>
                  <a:schemeClr val="tx1"/>
                </a:solidFill>
              </a:endParaRPr>
            </a:p>
          </p:txBody>
        </p:sp>
        <p:sp>
          <p:nvSpPr>
            <p:cNvPr id="316" name="Rectangle 315"/>
            <p:cNvSpPr/>
            <p:nvPr/>
          </p:nvSpPr>
          <p:spPr>
            <a:xfrm>
              <a:off x="3292195" y="2988791"/>
              <a:ext cx="842170" cy="669111"/>
            </a:xfrm>
            <a:prstGeom prst="rect">
              <a:avLst/>
            </a:prstGeom>
            <a:solidFill>
              <a:schemeClr val="accent3"/>
            </a:solidFill>
            <a:ln w="19050"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800" b="1" dirty="0" smtClean="0">
                  <a:solidFill>
                    <a:schemeClr val="tx1"/>
                  </a:solidFill>
                </a:rPr>
                <a:t>Rehabilitation  plan exists</a:t>
              </a:r>
              <a:endParaRPr lang="en-GB" sz="800" b="1" dirty="0">
                <a:solidFill>
                  <a:schemeClr val="tx1"/>
                </a:solidFill>
              </a:endParaRPr>
            </a:p>
          </p:txBody>
        </p:sp>
        <p:sp>
          <p:nvSpPr>
            <p:cNvPr id="339" name="Rectangle 338"/>
            <p:cNvSpPr/>
            <p:nvPr/>
          </p:nvSpPr>
          <p:spPr>
            <a:xfrm>
              <a:off x="10433" y="2988791"/>
              <a:ext cx="705172" cy="669111"/>
            </a:xfrm>
            <a:prstGeom prst="rect">
              <a:avLst/>
            </a:prstGeom>
            <a:solidFill>
              <a:schemeClr val="accent3"/>
            </a:solidFill>
            <a:ln w="19050"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900" b="1" dirty="0" smtClean="0">
                  <a:solidFill>
                    <a:schemeClr val="tx1"/>
                  </a:solidFill>
                </a:rPr>
                <a:t>Sufficient </a:t>
              </a:r>
              <a:r>
                <a:rPr lang="en-GB" sz="900" b="1" dirty="0" err="1" smtClean="0">
                  <a:solidFill>
                    <a:schemeClr val="tx1"/>
                  </a:solidFill>
                </a:rPr>
                <a:t>CBRWs</a:t>
              </a:r>
              <a:r>
                <a:rPr lang="en-GB" sz="900" b="1" dirty="0" smtClean="0">
                  <a:solidFill>
                    <a:schemeClr val="tx1"/>
                  </a:solidFill>
                </a:rPr>
                <a:t> in post</a:t>
              </a:r>
              <a:endParaRPr lang="en-GB" sz="900" b="1" dirty="0">
                <a:solidFill>
                  <a:schemeClr val="tx1"/>
                </a:solidFill>
              </a:endParaRPr>
            </a:p>
          </p:txBody>
        </p:sp>
        <p:cxnSp>
          <p:nvCxnSpPr>
            <p:cNvPr id="379" name="Straight Arrow Connector 378"/>
            <p:cNvCxnSpPr>
              <a:stCxn id="291" idx="3"/>
              <a:endCxn id="292" idx="1"/>
            </p:cNvCxnSpPr>
            <p:nvPr/>
          </p:nvCxnSpPr>
          <p:spPr>
            <a:xfrm>
              <a:off x="1539183" y="3323347"/>
              <a:ext cx="107297" cy="1588"/>
            </a:xfrm>
            <a:prstGeom prst="straightConnector1">
              <a:avLst/>
            </a:prstGeom>
            <a:ln w="12700">
              <a:tailEnd type="triangle" w="sm" len="sm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2" name="Straight Arrow Connector 381"/>
            <p:cNvCxnSpPr>
              <a:stCxn id="292" idx="3"/>
              <a:endCxn id="295" idx="1"/>
            </p:cNvCxnSpPr>
            <p:nvPr/>
          </p:nvCxnSpPr>
          <p:spPr>
            <a:xfrm>
              <a:off x="2352080" y="3323347"/>
              <a:ext cx="102800" cy="1588"/>
            </a:xfrm>
            <a:prstGeom prst="straightConnector1">
              <a:avLst/>
            </a:prstGeom>
            <a:ln w="12700">
              <a:tailEnd type="triangle" w="sm" len="sm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0" name="Straight Arrow Connector 579"/>
            <p:cNvCxnSpPr>
              <a:stCxn id="295" idx="3"/>
              <a:endCxn id="316" idx="1"/>
            </p:cNvCxnSpPr>
            <p:nvPr/>
          </p:nvCxnSpPr>
          <p:spPr>
            <a:xfrm>
              <a:off x="3160480" y="3323347"/>
              <a:ext cx="131715" cy="1588"/>
            </a:xfrm>
            <a:prstGeom prst="straightConnector1">
              <a:avLst/>
            </a:prstGeom>
            <a:ln w="12700">
              <a:tailEnd type="triangle" w="sm" len="sm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5" name="Straight Arrow Connector 494"/>
            <p:cNvCxnSpPr>
              <a:stCxn id="339" idx="3"/>
              <a:endCxn id="291" idx="1"/>
            </p:cNvCxnSpPr>
            <p:nvPr/>
          </p:nvCxnSpPr>
          <p:spPr>
            <a:xfrm>
              <a:off x="715605" y="3323347"/>
              <a:ext cx="117978" cy="1588"/>
            </a:xfrm>
            <a:prstGeom prst="straightConnector1">
              <a:avLst/>
            </a:prstGeom>
            <a:ln w="12700">
              <a:tailEnd type="triangle" w="sm" len="sm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50" name="Rectangle 149"/>
            <p:cNvSpPr/>
            <p:nvPr/>
          </p:nvSpPr>
          <p:spPr>
            <a:xfrm>
              <a:off x="4269763" y="274427"/>
              <a:ext cx="3060000" cy="126000"/>
            </a:xfrm>
            <a:prstGeom prst="rect">
              <a:avLst/>
            </a:prstGeom>
            <a:solidFill>
              <a:schemeClr val="accent3"/>
            </a:solidFill>
            <a:ln w="19050"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900" b="1" dirty="0" smtClean="0">
                  <a:solidFill>
                    <a:schemeClr val="tx1"/>
                  </a:solidFill>
                </a:rPr>
                <a:t>Adequate ongoing supervision for </a:t>
              </a:r>
              <a:r>
                <a:rPr lang="en-GB" sz="900" b="1" dirty="0" err="1" smtClean="0">
                  <a:solidFill>
                    <a:schemeClr val="tx1"/>
                  </a:solidFill>
                </a:rPr>
                <a:t>CBRWs</a:t>
              </a:r>
              <a:r>
                <a:rPr lang="en-GB" sz="900" b="1" dirty="0" smtClean="0">
                  <a:solidFill>
                    <a:schemeClr val="tx1"/>
                  </a:solidFill>
                </a:rPr>
                <a:t> by CBR supervisor</a:t>
              </a:r>
              <a:endParaRPr lang="en-GB" sz="900" b="1" dirty="0">
                <a:solidFill>
                  <a:schemeClr val="tx1"/>
                </a:solidFill>
              </a:endParaRPr>
            </a:p>
          </p:txBody>
        </p:sp>
        <p:sp>
          <p:nvSpPr>
            <p:cNvPr id="347" name="Rectangle 346"/>
            <p:cNvSpPr/>
            <p:nvPr/>
          </p:nvSpPr>
          <p:spPr>
            <a:xfrm>
              <a:off x="4269764" y="693230"/>
              <a:ext cx="3060000" cy="126000"/>
            </a:xfrm>
            <a:prstGeom prst="rect">
              <a:avLst/>
            </a:prstGeom>
            <a:solidFill>
              <a:schemeClr val="accent3"/>
            </a:solidFill>
            <a:ln w="19050"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900" b="1" dirty="0" smtClean="0">
                  <a:solidFill>
                    <a:schemeClr val="tx1"/>
                  </a:solidFill>
                </a:rPr>
                <a:t>CBR received for intended duration and intensity</a:t>
              </a:r>
              <a:endParaRPr lang="en-GB" sz="900" b="1" dirty="0">
                <a:solidFill>
                  <a:schemeClr val="tx1"/>
                </a:solidFill>
              </a:endParaRPr>
            </a:p>
          </p:txBody>
        </p:sp>
        <p:cxnSp>
          <p:nvCxnSpPr>
            <p:cNvPr id="425" name="Straight Arrow Connector 419"/>
            <p:cNvCxnSpPr>
              <a:stCxn id="150" idx="3"/>
            </p:cNvCxnSpPr>
            <p:nvPr/>
          </p:nvCxnSpPr>
          <p:spPr>
            <a:xfrm>
              <a:off x="7329763" y="337427"/>
              <a:ext cx="255489" cy="606367"/>
            </a:xfrm>
            <a:prstGeom prst="curvedConnector2">
              <a:avLst/>
            </a:prstGeom>
            <a:ln w="12700">
              <a:tailEnd type="triangle" w="sm" len="sm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19" name="Rectangle 1018"/>
            <p:cNvSpPr/>
            <p:nvPr/>
          </p:nvSpPr>
          <p:spPr>
            <a:xfrm flipH="1">
              <a:off x="475504" y="4282984"/>
              <a:ext cx="218052" cy="199595"/>
            </a:xfrm>
            <a:prstGeom prst="rect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r>
                <a:rPr lang="en-GB" sz="600" b="1" dirty="0" smtClean="0">
                  <a:solidFill>
                    <a:schemeClr val="tx1"/>
                  </a:solidFill>
                </a:rPr>
                <a:t>1</a:t>
              </a:r>
              <a:endParaRPr lang="en-GB" sz="600" b="1" dirty="0">
                <a:solidFill>
                  <a:schemeClr val="tx1"/>
                </a:solidFill>
              </a:endParaRPr>
            </a:p>
          </p:txBody>
        </p:sp>
        <p:sp>
          <p:nvSpPr>
            <p:cNvPr id="238" name="Rectangle 237"/>
            <p:cNvSpPr/>
            <p:nvPr/>
          </p:nvSpPr>
          <p:spPr>
            <a:xfrm>
              <a:off x="4222321" y="943794"/>
              <a:ext cx="3764998" cy="5627144"/>
            </a:xfrm>
            <a:prstGeom prst="rect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336" name="Rectangle 335"/>
            <p:cNvSpPr/>
            <p:nvPr/>
          </p:nvSpPr>
          <p:spPr>
            <a:xfrm>
              <a:off x="5242426" y="3869575"/>
              <a:ext cx="764041" cy="659450"/>
            </a:xfrm>
            <a:prstGeom prst="rect">
              <a:avLst/>
            </a:prstGeom>
            <a:solidFill>
              <a:schemeClr val="accent3"/>
            </a:solidFill>
            <a:ln w="19050"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800" b="1" dirty="0" smtClean="0">
                  <a:solidFill>
                    <a:schemeClr val="tx1"/>
                  </a:solidFill>
                </a:rPr>
                <a:t>PWS attend facility-based care for mental health</a:t>
              </a:r>
            </a:p>
          </p:txBody>
        </p:sp>
        <p:cxnSp>
          <p:nvCxnSpPr>
            <p:cNvPr id="483" name="Straight Arrow Connector 482"/>
            <p:cNvCxnSpPr>
              <a:stCxn id="329" idx="3"/>
              <a:endCxn id="328" idx="1"/>
            </p:cNvCxnSpPr>
            <p:nvPr/>
          </p:nvCxnSpPr>
          <p:spPr>
            <a:xfrm>
              <a:off x="5306405" y="1792522"/>
              <a:ext cx="493358" cy="1588"/>
            </a:xfrm>
            <a:prstGeom prst="straightConnector1">
              <a:avLst/>
            </a:prstGeom>
            <a:ln w="12700">
              <a:tailEnd type="triangle" w="sm" len="sm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3" name="Straight Arrow Connector 202"/>
            <p:cNvCxnSpPr>
              <a:stCxn id="326" idx="3"/>
              <a:endCxn id="323" idx="1"/>
            </p:cNvCxnSpPr>
            <p:nvPr/>
          </p:nvCxnSpPr>
          <p:spPr>
            <a:xfrm>
              <a:off x="5741369" y="2552482"/>
              <a:ext cx="453043" cy="1"/>
            </a:xfrm>
            <a:prstGeom prst="straightConnector1">
              <a:avLst/>
            </a:prstGeom>
            <a:ln w="12700">
              <a:headEnd type="triangle" w="sm" len="sm"/>
              <a:tailEnd type="triangle" w="sm" len="sm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20" name="Rectangle 319"/>
            <p:cNvSpPr/>
            <p:nvPr/>
          </p:nvSpPr>
          <p:spPr>
            <a:xfrm>
              <a:off x="5274818" y="4801045"/>
              <a:ext cx="731649" cy="766230"/>
            </a:xfrm>
            <a:prstGeom prst="rect">
              <a:avLst/>
            </a:prstGeom>
            <a:solidFill>
              <a:schemeClr val="accent3"/>
            </a:solidFill>
            <a:ln w="19050"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900" b="1" dirty="0" smtClean="0">
                  <a:solidFill>
                    <a:schemeClr val="tx1"/>
                  </a:solidFill>
                </a:rPr>
                <a:t> PWS adhere to medication alongside traditional medicine</a:t>
              </a:r>
              <a:endParaRPr lang="en-GB" sz="900" b="1" dirty="0">
                <a:solidFill>
                  <a:schemeClr val="tx1"/>
                </a:solidFill>
              </a:endParaRPr>
            </a:p>
          </p:txBody>
        </p:sp>
        <p:sp>
          <p:nvSpPr>
            <p:cNvPr id="321" name="Rectangle 320"/>
            <p:cNvSpPr/>
            <p:nvPr/>
          </p:nvSpPr>
          <p:spPr>
            <a:xfrm>
              <a:off x="4290651" y="4850399"/>
              <a:ext cx="790018" cy="679022"/>
            </a:xfrm>
            <a:prstGeom prst="rect">
              <a:avLst/>
            </a:prstGeom>
            <a:solidFill>
              <a:schemeClr val="accent3"/>
            </a:solidFill>
            <a:ln w="19050"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900" b="1" dirty="0" smtClean="0">
                  <a:solidFill>
                    <a:schemeClr val="tx1"/>
                  </a:solidFill>
                </a:rPr>
                <a:t>PWS  can afford anti-psychotic   medication</a:t>
              </a:r>
              <a:endParaRPr lang="en-GB" sz="900" b="1" dirty="0">
                <a:solidFill>
                  <a:schemeClr val="tx1"/>
                </a:solidFill>
              </a:endParaRPr>
            </a:p>
          </p:txBody>
        </p:sp>
        <p:sp>
          <p:nvSpPr>
            <p:cNvPr id="322" name="Rectangle 321"/>
            <p:cNvSpPr/>
            <p:nvPr/>
          </p:nvSpPr>
          <p:spPr>
            <a:xfrm>
              <a:off x="5479185" y="5879805"/>
              <a:ext cx="981120" cy="523856"/>
            </a:xfrm>
            <a:prstGeom prst="rect">
              <a:avLst/>
            </a:prstGeom>
            <a:solidFill>
              <a:schemeClr val="accent3"/>
            </a:solidFill>
            <a:ln w="19050"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900" b="1" dirty="0" smtClean="0">
                  <a:solidFill>
                    <a:schemeClr val="tx1"/>
                  </a:solidFill>
                </a:rPr>
                <a:t> Improved economic status of PWS and  family</a:t>
              </a:r>
              <a:endParaRPr lang="en-GB" sz="900" b="1" dirty="0">
                <a:solidFill>
                  <a:schemeClr val="tx1"/>
                </a:solidFill>
              </a:endParaRPr>
            </a:p>
          </p:txBody>
        </p:sp>
        <p:sp>
          <p:nvSpPr>
            <p:cNvPr id="323" name="Rectangle 322"/>
            <p:cNvSpPr/>
            <p:nvPr/>
          </p:nvSpPr>
          <p:spPr>
            <a:xfrm>
              <a:off x="6194412" y="2217927"/>
              <a:ext cx="731649" cy="669111"/>
            </a:xfrm>
            <a:prstGeom prst="rect">
              <a:avLst/>
            </a:prstGeom>
            <a:solidFill>
              <a:schemeClr val="accent3"/>
            </a:solidFill>
            <a:ln w="19050"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900" b="1" dirty="0" smtClean="0">
                  <a:solidFill>
                    <a:schemeClr val="tx1"/>
                  </a:solidFill>
                </a:rPr>
                <a:t>Social inclusion of PWS</a:t>
              </a:r>
              <a:endParaRPr lang="en-GB" sz="900" b="1" dirty="0">
                <a:solidFill>
                  <a:schemeClr val="tx1"/>
                </a:solidFill>
              </a:endParaRPr>
            </a:p>
          </p:txBody>
        </p:sp>
        <p:sp>
          <p:nvSpPr>
            <p:cNvPr id="324" name="Rectangle 323"/>
            <p:cNvSpPr/>
            <p:nvPr/>
          </p:nvSpPr>
          <p:spPr>
            <a:xfrm>
              <a:off x="7216150" y="1476217"/>
              <a:ext cx="731649" cy="635786"/>
            </a:xfrm>
            <a:prstGeom prst="rect">
              <a:avLst/>
            </a:prstGeom>
            <a:solidFill>
              <a:schemeClr val="accent3"/>
            </a:solidFill>
            <a:ln w="19050"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900" b="1" dirty="0" smtClean="0">
                  <a:solidFill>
                    <a:schemeClr val="tx1"/>
                  </a:solidFill>
                </a:rPr>
                <a:t>PWS have improved physical health</a:t>
              </a:r>
              <a:endParaRPr lang="en-GB" sz="900" b="1" dirty="0">
                <a:solidFill>
                  <a:schemeClr val="tx1"/>
                </a:solidFill>
              </a:endParaRPr>
            </a:p>
          </p:txBody>
        </p:sp>
        <p:sp>
          <p:nvSpPr>
            <p:cNvPr id="325" name="Rectangle 324"/>
            <p:cNvSpPr/>
            <p:nvPr/>
          </p:nvSpPr>
          <p:spPr>
            <a:xfrm>
              <a:off x="6175259" y="3869575"/>
              <a:ext cx="731649" cy="669111"/>
            </a:xfrm>
            <a:prstGeom prst="rect">
              <a:avLst/>
            </a:prstGeom>
            <a:solidFill>
              <a:schemeClr val="accent3"/>
            </a:solidFill>
            <a:ln w="19050"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800" b="1" dirty="0" smtClean="0">
                  <a:solidFill>
                    <a:schemeClr val="tx1"/>
                  </a:solidFill>
                </a:rPr>
                <a:t>Reduced use of violence + restraint against PWS</a:t>
              </a:r>
              <a:endParaRPr lang="en-GB" sz="800" b="1" dirty="0">
                <a:solidFill>
                  <a:schemeClr val="tx1"/>
                </a:solidFill>
              </a:endParaRPr>
            </a:p>
          </p:txBody>
        </p:sp>
        <p:sp>
          <p:nvSpPr>
            <p:cNvPr id="326" name="Rectangle 325"/>
            <p:cNvSpPr/>
            <p:nvPr/>
          </p:nvSpPr>
          <p:spPr>
            <a:xfrm>
              <a:off x="5009720" y="2217926"/>
              <a:ext cx="731649" cy="669111"/>
            </a:xfrm>
            <a:prstGeom prst="rect">
              <a:avLst/>
            </a:prstGeom>
            <a:solidFill>
              <a:schemeClr val="accent3"/>
            </a:solidFill>
            <a:ln w="19050"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900" b="1" dirty="0" smtClean="0">
                  <a:solidFill>
                    <a:schemeClr val="tx1"/>
                  </a:solidFill>
                </a:rPr>
                <a:t> Reduced stigma against PWS/ CG</a:t>
              </a:r>
              <a:endParaRPr lang="en-GB" sz="900" b="1" dirty="0">
                <a:solidFill>
                  <a:schemeClr val="tx1"/>
                </a:solidFill>
              </a:endParaRPr>
            </a:p>
          </p:txBody>
        </p:sp>
        <p:sp>
          <p:nvSpPr>
            <p:cNvPr id="328" name="Rectangle 327"/>
            <p:cNvSpPr/>
            <p:nvPr/>
          </p:nvSpPr>
          <p:spPr>
            <a:xfrm>
              <a:off x="5799763" y="1491291"/>
              <a:ext cx="873870" cy="602461"/>
            </a:xfrm>
            <a:prstGeom prst="rect">
              <a:avLst/>
            </a:prstGeom>
            <a:solidFill>
              <a:schemeClr val="accent3"/>
            </a:solidFill>
            <a:ln w="19050"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800" b="1" dirty="0" smtClean="0">
                  <a:solidFill>
                    <a:schemeClr val="tx1"/>
                  </a:solidFill>
                </a:rPr>
                <a:t>PWS attend facility-based care for physical health</a:t>
              </a:r>
            </a:p>
          </p:txBody>
        </p:sp>
        <p:sp>
          <p:nvSpPr>
            <p:cNvPr id="329" name="Rectangle 328"/>
            <p:cNvSpPr/>
            <p:nvPr/>
          </p:nvSpPr>
          <p:spPr>
            <a:xfrm>
              <a:off x="4349020" y="1508618"/>
              <a:ext cx="957385" cy="567807"/>
            </a:xfrm>
            <a:prstGeom prst="rect">
              <a:avLst/>
            </a:prstGeom>
            <a:solidFill>
              <a:schemeClr val="accent3"/>
            </a:solidFill>
            <a:ln w="19050"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800" b="1" dirty="0" smtClean="0">
                  <a:solidFill>
                    <a:schemeClr val="tx1"/>
                  </a:solidFill>
                </a:rPr>
                <a:t>Physical, reproductive health needs and substance abuse identified</a:t>
              </a:r>
              <a:endParaRPr lang="en-GB" sz="800" b="1" dirty="0">
                <a:solidFill>
                  <a:schemeClr val="tx1"/>
                </a:solidFill>
              </a:endParaRPr>
            </a:p>
          </p:txBody>
        </p:sp>
        <p:sp>
          <p:nvSpPr>
            <p:cNvPr id="330" name="Rectangle 329"/>
            <p:cNvSpPr/>
            <p:nvPr/>
          </p:nvSpPr>
          <p:spPr>
            <a:xfrm>
              <a:off x="7109857" y="3869578"/>
              <a:ext cx="731649" cy="669111"/>
            </a:xfrm>
            <a:prstGeom prst="rect">
              <a:avLst/>
            </a:prstGeom>
            <a:solidFill>
              <a:schemeClr val="accent3"/>
            </a:solidFill>
            <a:ln w="19050"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900" b="1" dirty="0" smtClean="0">
                  <a:solidFill>
                    <a:schemeClr val="tx1"/>
                  </a:solidFill>
                </a:rPr>
                <a:t>Family can cope (iv)</a:t>
              </a:r>
              <a:endParaRPr lang="en-GB" sz="900" b="1" dirty="0">
                <a:solidFill>
                  <a:schemeClr val="tx1"/>
                </a:solidFill>
              </a:endParaRPr>
            </a:p>
          </p:txBody>
        </p:sp>
        <p:sp>
          <p:nvSpPr>
            <p:cNvPr id="332" name="Rectangle 331"/>
            <p:cNvSpPr/>
            <p:nvPr/>
          </p:nvSpPr>
          <p:spPr>
            <a:xfrm>
              <a:off x="6195206" y="4849604"/>
              <a:ext cx="731649" cy="669111"/>
            </a:xfrm>
            <a:prstGeom prst="rect">
              <a:avLst/>
            </a:prstGeom>
            <a:solidFill>
              <a:schemeClr val="accent3"/>
            </a:solidFill>
            <a:ln w="19050"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900" b="1" dirty="0" smtClean="0">
                  <a:solidFill>
                    <a:schemeClr val="tx1"/>
                  </a:solidFill>
                </a:rPr>
                <a:t>PWS  have improved symptoms </a:t>
              </a:r>
              <a:endParaRPr lang="en-GB" sz="900" b="1" dirty="0">
                <a:solidFill>
                  <a:schemeClr val="tx1"/>
                </a:solidFill>
              </a:endParaRPr>
            </a:p>
          </p:txBody>
        </p:sp>
        <p:sp>
          <p:nvSpPr>
            <p:cNvPr id="333" name="Rectangle 332"/>
            <p:cNvSpPr/>
            <p:nvPr/>
          </p:nvSpPr>
          <p:spPr>
            <a:xfrm>
              <a:off x="4349020" y="3014549"/>
              <a:ext cx="893406" cy="669111"/>
            </a:xfrm>
            <a:prstGeom prst="rect">
              <a:avLst/>
            </a:prstGeom>
            <a:solidFill>
              <a:schemeClr val="accent3"/>
            </a:solidFill>
            <a:ln w="19050"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900" b="1" dirty="0" smtClean="0">
                  <a:solidFill>
                    <a:schemeClr val="tx1"/>
                  </a:solidFill>
                </a:rPr>
                <a:t>PWS and caregivers understand illness</a:t>
              </a:r>
              <a:endParaRPr lang="en-GB" sz="900" b="1" dirty="0">
                <a:solidFill>
                  <a:schemeClr val="tx1"/>
                </a:solidFill>
              </a:endParaRPr>
            </a:p>
          </p:txBody>
        </p:sp>
        <p:cxnSp>
          <p:nvCxnSpPr>
            <p:cNvPr id="446" name="Straight Arrow Connector 445"/>
            <p:cNvCxnSpPr>
              <a:stCxn id="330" idx="1"/>
              <a:endCxn id="325" idx="3"/>
            </p:cNvCxnSpPr>
            <p:nvPr/>
          </p:nvCxnSpPr>
          <p:spPr>
            <a:xfrm rot="10800000">
              <a:off x="6906909" y="4204132"/>
              <a:ext cx="202949" cy="3"/>
            </a:xfrm>
            <a:prstGeom prst="straightConnector1">
              <a:avLst/>
            </a:prstGeom>
            <a:ln w="12700">
              <a:tailEnd type="triangle" w="sm" len="sm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5" name="Straight Arrow Connector 454"/>
            <p:cNvCxnSpPr>
              <a:stCxn id="328" idx="3"/>
              <a:endCxn id="324" idx="1"/>
            </p:cNvCxnSpPr>
            <p:nvPr/>
          </p:nvCxnSpPr>
          <p:spPr>
            <a:xfrm>
              <a:off x="6673633" y="1792522"/>
              <a:ext cx="542517" cy="1588"/>
            </a:xfrm>
            <a:prstGeom prst="straightConnector1">
              <a:avLst/>
            </a:prstGeom>
            <a:ln w="12700">
              <a:tailEnd type="triangle" w="sm" len="sm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4" name="Straight Arrow Connector 473"/>
            <p:cNvCxnSpPr>
              <a:stCxn id="320" idx="3"/>
              <a:endCxn id="332" idx="1"/>
            </p:cNvCxnSpPr>
            <p:nvPr/>
          </p:nvCxnSpPr>
          <p:spPr>
            <a:xfrm>
              <a:off x="6006467" y="5184160"/>
              <a:ext cx="188739" cy="1588"/>
            </a:xfrm>
            <a:prstGeom prst="straightConnector1">
              <a:avLst/>
            </a:prstGeom>
            <a:ln w="12700">
              <a:tailEnd type="triangle" w="sm" len="sm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5" name="Straight Arrow Connector 474"/>
            <p:cNvCxnSpPr>
              <a:stCxn id="321" idx="3"/>
              <a:endCxn id="320" idx="1"/>
            </p:cNvCxnSpPr>
            <p:nvPr/>
          </p:nvCxnSpPr>
          <p:spPr>
            <a:xfrm flipV="1">
              <a:off x="5080669" y="5184160"/>
              <a:ext cx="194149" cy="5750"/>
            </a:xfrm>
            <a:prstGeom prst="straightConnector1">
              <a:avLst/>
            </a:prstGeom>
            <a:ln w="12700">
              <a:tailEnd type="triangle" w="sm" len="sm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4" name="Straight Arrow Connector 493"/>
            <p:cNvCxnSpPr>
              <a:stCxn id="333" idx="3"/>
              <a:endCxn id="336" idx="0"/>
            </p:cNvCxnSpPr>
            <p:nvPr/>
          </p:nvCxnSpPr>
          <p:spPr>
            <a:xfrm>
              <a:off x="5242426" y="3349105"/>
              <a:ext cx="382021" cy="520470"/>
            </a:xfrm>
            <a:prstGeom prst="curvedConnector2">
              <a:avLst/>
            </a:prstGeom>
            <a:ln w="12700">
              <a:tailEnd type="triangle" w="sm" len="sm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28" name="Rectangle 1027"/>
            <p:cNvSpPr/>
            <p:nvPr/>
          </p:nvSpPr>
          <p:spPr>
            <a:xfrm>
              <a:off x="8069945" y="6157600"/>
              <a:ext cx="1038570" cy="637374"/>
            </a:xfrm>
            <a:prstGeom prst="rect">
              <a:avLst/>
            </a:prstGeom>
            <a:solidFill>
              <a:schemeClr val="accent3"/>
            </a:solidFill>
            <a:ln w="19050"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900" b="1" dirty="0" smtClean="0">
                  <a:solidFill>
                    <a:schemeClr val="tx1"/>
                  </a:solidFill>
                </a:rPr>
                <a:t>Community  members support sustained improved functioning</a:t>
              </a:r>
              <a:endParaRPr lang="en-GB" sz="900" b="1" dirty="0">
                <a:solidFill>
                  <a:schemeClr val="tx1"/>
                </a:solidFill>
              </a:endParaRPr>
            </a:p>
          </p:txBody>
        </p:sp>
        <p:cxnSp>
          <p:nvCxnSpPr>
            <p:cNvPr id="1162" name="Straight Arrow Connector 419"/>
            <p:cNvCxnSpPr>
              <a:stCxn id="347" idx="3"/>
            </p:cNvCxnSpPr>
            <p:nvPr/>
          </p:nvCxnSpPr>
          <p:spPr>
            <a:xfrm>
              <a:off x="7329764" y="756230"/>
              <a:ext cx="112484" cy="160853"/>
            </a:xfrm>
            <a:prstGeom prst="curvedConnector2">
              <a:avLst/>
            </a:prstGeom>
            <a:ln w="12700">
              <a:tailEnd type="triangle" w="sm" len="sm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68" name="Straight Arrow Connector 486"/>
            <p:cNvCxnSpPr>
              <a:stCxn id="316" idx="0"/>
              <a:endCxn id="347" idx="1"/>
            </p:cNvCxnSpPr>
            <p:nvPr/>
          </p:nvCxnSpPr>
          <p:spPr>
            <a:xfrm rot="5400000" flipH="1" flipV="1">
              <a:off x="2875242" y="1594269"/>
              <a:ext cx="2232561" cy="556484"/>
            </a:xfrm>
            <a:prstGeom prst="curvedConnector2">
              <a:avLst/>
            </a:prstGeom>
            <a:ln w="12700">
              <a:tailEnd type="triangle" w="sm" len="sm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196" name="Rectangle 1195"/>
            <p:cNvSpPr/>
            <p:nvPr/>
          </p:nvSpPr>
          <p:spPr>
            <a:xfrm flipH="1">
              <a:off x="3124714" y="2713334"/>
              <a:ext cx="265098" cy="160853"/>
            </a:xfrm>
            <a:prstGeom prst="rect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r>
                <a:rPr lang="en-GB" sz="600" b="1" dirty="0" smtClean="0">
                  <a:solidFill>
                    <a:schemeClr val="tx1"/>
                  </a:solidFill>
                </a:rPr>
                <a:t>7</a:t>
              </a:r>
              <a:endParaRPr lang="en-GB" sz="600" b="1" dirty="0">
                <a:solidFill>
                  <a:schemeClr val="tx1"/>
                </a:solidFill>
              </a:endParaRPr>
            </a:p>
          </p:txBody>
        </p:sp>
        <p:sp>
          <p:nvSpPr>
            <p:cNvPr id="1199" name="Rectangle 1198"/>
            <p:cNvSpPr/>
            <p:nvPr/>
          </p:nvSpPr>
          <p:spPr>
            <a:xfrm flipH="1">
              <a:off x="5402116" y="1585894"/>
              <a:ext cx="265098" cy="160853"/>
            </a:xfrm>
            <a:prstGeom prst="rect">
              <a:avLst/>
            </a:prstGeom>
            <a:ln/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r>
                <a:rPr lang="en-GB" sz="600" b="1" dirty="0" smtClean="0">
                  <a:solidFill>
                    <a:schemeClr val="tx1"/>
                  </a:solidFill>
                </a:rPr>
                <a:t>8</a:t>
              </a:r>
              <a:endParaRPr lang="en-GB" sz="600" b="1" dirty="0">
                <a:solidFill>
                  <a:schemeClr val="tx1"/>
                </a:solidFill>
              </a:endParaRPr>
            </a:p>
          </p:txBody>
        </p:sp>
        <p:sp>
          <p:nvSpPr>
            <p:cNvPr id="1203" name="Rectangle 1202"/>
            <p:cNvSpPr/>
            <p:nvPr/>
          </p:nvSpPr>
          <p:spPr>
            <a:xfrm flipH="1">
              <a:off x="4288699" y="3743161"/>
              <a:ext cx="265098" cy="160853"/>
            </a:xfrm>
            <a:prstGeom prst="rect">
              <a:avLst/>
            </a:prstGeom>
            <a:ln/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r>
                <a:rPr lang="en-GB" sz="600" b="1" dirty="0" smtClean="0">
                  <a:solidFill>
                    <a:schemeClr val="tx1"/>
                  </a:solidFill>
                </a:rPr>
                <a:t>11</a:t>
              </a:r>
              <a:endParaRPr lang="en-GB" sz="600" b="1" dirty="0">
                <a:solidFill>
                  <a:schemeClr val="tx1"/>
                </a:solidFill>
              </a:endParaRPr>
            </a:p>
          </p:txBody>
        </p:sp>
        <p:sp>
          <p:nvSpPr>
            <p:cNvPr id="1204" name="Rectangle 1203"/>
            <p:cNvSpPr/>
            <p:nvPr/>
          </p:nvSpPr>
          <p:spPr>
            <a:xfrm flipH="1">
              <a:off x="7109857" y="3657902"/>
              <a:ext cx="265098" cy="160853"/>
            </a:xfrm>
            <a:prstGeom prst="rect">
              <a:avLst/>
            </a:prstGeom>
            <a:ln/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r>
                <a:rPr lang="en-GB" sz="600" b="1" dirty="0" smtClean="0">
                  <a:solidFill>
                    <a:schemeClr val="tx1"/>
                  </a:solidFill>
                </a:rPr>
                <a:t>12</a:t>
              </a:r>
              <a:endParaRPr lang="en-GB" sz="600" b="1" dirty="0">
                <a:solidFill>
                  <a:schemeClr val="tx1"/>
                </a:solidFill>
              </a:endParaRPr>
            </a:p>
          </p:txBody>
        </p:sp>
        <p:sp>
          <p:nvSpPr>
            <p:cNvPr id="1214" name="Rectangle 1213"/>
            <p:cNvSpPr/>
            <p:nvPr/>
          </p:nvSpPr>
          <p:spPr>
            <a:xfrm flipH="1">
              <a:off x="5274818" y="4586422"/>
              <a:ext cx="265098" cy="160853"/>
            </a:xfrm>
            <a:prstGeom prst="rect">
              <a:avLst/>
            </a:prstGeom>
            <a:ln/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r>
                <a:rPr lang="en-GB" sz="600" b="1" dirty="0" smtClean="0">
                  <a:solidFill>
                    <a:schemeClr val="tx1"/>
                  </a:solidFill>
                </a:rPr>
                <a:t>14</a:t>
              </a:r>
              <a:endParaRPr lang="en-GB" sz="600" b="1" dirty="0">
                <a:solidFill>
                  <a:schemeClr val="tx1"/>
                </a:solidFill>
              </a:endParaRPr>
            </a:p>
          </p:txBody>
        </p:sp>
        <p:sp>
          <p:nvSpPr>
            <p:cNvPr id="1216" name="Rectangle 1215"/>
            <p:cNvSpPr/>
            <p:nvPr/>
          </p:nvSpPr>
          <p:spPr>
            <a:xfrm flipH="1">
              <a:off x="4290651" y="4618333"/>
              <a:ext cx="265098" cy="160853"/>
            </a:xfrm>
            <a:prstGeom prst="rect">
              <a:avLst/>
            </a:prstGeom>
            <a:ln/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r>
                <a:rPr lang="en-GB" sz="600" b="1" dirty="0" smtClean="0">
                  <a:solidFill>
                    <a:schemeClr val="tx1"/>
                  </a:solidFill>
                </a:rPr>
                <a:t>13</a:t>
              </a:r>
              <a:endParaRPr lang="en-GB" sz="600" b="1" dirty="0">
                <a:solidFill>
                  <a:schemeClr val="tx1"/>
                </a:solidFill>
              </a:endParaRPr>
            </a:p>
          </p:txBody>
        </p:sp>
        <p:sp>
          <p:nvSpPr>
            <p:cNvPr id="1229" name="Rectangle 1228"/>
            <p:cNvSpPr/>
            <p:nvPr/>
          </p:nvSpPr>
          <p:spPr>
            <a:xfrm flipH="1">
              <a:off x="5839722" y="2311202"/>
              <a:ext cx="265098" cy="160853"/>
            </a:xfrm>
            <a:prstGeom prst="rect">
              <a:avLst/>
            </a:prstGeom>
            <a:ln/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r>
                <a:rPr lang="en-GB" sz="600" b="1" dirty="0" smtClean="0">
                  <a:solidFill>
                    <a:schemeClr val="tx1"/>
                  </a:solidFill>
                </a:rPr>
                <a:t>10</a:t>
              </a:r>
              <a:endParaRPr lang="en-GB" sz="600" b="1" dirty="0">
                <a:solidFill>
                  <a:schemeClr val="tx1"/>
                </a:solidFill>
              </a:endParaRPr>
            </a:p>
          </p:txBody>
        </p:sp>
        <p:sp>
          <p:nvSpPr>
            <p:cNvPr id="1234" name="Diamond 1233"/>
            <p:cNvSpPr/>
            <p:nvPr/>
          </p:nvSpPr>
          <p:spPr>
            <a:xfrm>
              <a:off x="3765864" y="6023675"/>
              <a:ext cx="404513" cy="334554"/>
            </a:xfrm>
            <a:prstGeom prst="diamond">
              <a:avLst/>
            </a:prstGeom>
            <a:solidFill>
              <a:schemeClr val="accent6"/>
            </a:solidFill>
            <a:ln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r>
                <a:rPr lang="en-GB" sz="600" b="1" dirty="0" smtClean="0">
                  <a:solidFill>
                    <a:schemeClr val="tx1"/>
                  </a:solidFill>
                </a:rPr>
                <a:t>C</a:t>
              </a:r>
              <a:endParaRPr lang="en-GB" sz="600" b="1" dirty="0">
                <a:solidFill>
                  <a:schemeClr val="tx1"/>
                </a:solidFill>
              </a:endParaRPr>
            </a:p>
          </p:txBody>
        </p:sp>
        <p:sp>
          <p:nvSpPr>
            <p:cNvPr id="1237" name="Diamond 1236"/>
            <p:cNvSpPr/>
            <p:nvPr/>
          </p:nvSpPr>
          <p:spPr>
            <a:xfrm>
              <a:off x="618582" y="2570481"/>
              <a:ext cx="404513" cy="334554"/>
            </a:xfrm>
            <a:prstGeom prst="diamond">
              <a:avLst/>
            </a:prstGeom>
            <a:solidFill>
              <a:schemeClr val="accent6"/>
            </a:solidFill>
            <a:ln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r>
                <a:rPr lang="en-GB" sz="600" b="1" dirty="0" smtClean="0">
                  <a:solidFill>
                    <a:schemeClr val="tx1"/>
                  </a:solidFill>
                </a:rPr>
                <a:t>A</a:t>
              </a:r>
              <a:endParaRPr lang="en-GB" sz="600" b="1" dirty="0">
                <a:solidFill>
                  <a:schemeClr val="tx1"/>
                </a:solidFill>
              </a:endParaRPr>
            </a:p>
          </p:txBody>
        </p:sp>
        <p:sp>
          <p:nvSpPr>
            <p:cNvPr id="1239" name="Diamond 1238"/>
            <p:cNvSpPr/>
            <p:nvPr/>
          </p:nvSpPr>
          <p:spPr>
            <a:xfrm>
              <a:off x="1783603" y="2570481"/>
              <a:ext cx="404513" cy="334554"/>
            </a:xfrm>
            <a:prstGeom prst="diamond">
              <a:avLst/>
            </a:prstGeom>
            <a:solidFill>
              <a:schemeClr val="accent6"/>
            </a:solidFill>
            <a:ln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r>
                <a:rPr lang="en-GB" sz="600" b="1" dirty="0" smtClean="0">
                  <a:solidFill>
                    <a:schemeClr val="tx1"/>
                  </a:solidFill>
                </a:rPr>
                <a:t>B</a:t>
              </a:r>
              <a:endParaRPr lang="en-GB" sz="600" b="1" dirty="0">
                <a:solidFill>
                  <a:schemeClr val="tx1"/>
                </a:solidFill>
              </a:endParaRPr>
            </a:p>
          </p:txBody>
        </p:sp>
        <p:sp>
          <p:nvSpPr>
            <p:cNvPr id="1243" name="Diamond 1242"/>
            <p:cNvSpPr/>
            <p:nvPr/>
          </p:nvSpPr>
          <p:spPr>
            <a:xfrm>
              <a:off x="6649970" y="6190952"/>
              <a:ext cx="404513" cy="334554"/>
            </a:xfrm>
            <a:prstGeom prst="diamond">
              <a:avLst/>
            </a:prstGeom>
            <a:solidFill>
              <a:schemeClr val="accent6"/>
            </a:solidFill>
            <a:ln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r>
                <a:rPr lang="en-GB" sz="600" b="1" dirty="0" smtClean="0">
                  <a:solidFill>
                    <a:schemeClr val="tx1"/>
                  </a:solidFill>
                </a:rPr>
                <a:t>E</a:t>
              </a:r>
              <a:endParaRPr lang="en-GB" sz="600" b="1" dirty="0">
                <a:solidFill>
                  <a:schemeClr val="tx1"/>
                </a:solidFill>
              </a:endParaRPr>
            </a:p>
          </p:txBody>
        </p:sp>
        <p:sp>
          <p:nvSpPr>
            <p:cNvPr id="1244" name="Rounded Rectangle 1243"/>
            <p:cNvSpPr/>
            <p:nvPr/>
          </p:nvSpPr>
          <p:spPr>
            <a:xfrm>
              <a:off x="6695650" y="1132794"/>
              <a:ext cx="1301331" cy="282835"/>
            </a:xfrm>
            <a:prstGeom prst="roundRect">
              <a:avLst/>
            </a:prstGeom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100" dirty="0" smtClean="0"/>
                <a:t>CBR interventions</a:t>
              </a:r>
              <a:endParaRPr lang="en-GB" sz="1100" dirty="0"/>
            </a:p>
          </p:txBody>
        </p:sp>
        <p:cxnSp>
          <p:nvCxnSpPr>
            <p:cNvPr id="612" name="Straight Arrow Connector 487"/>
            <p:cNvCxnSpPr>
              <a:stCxn id="324" idx="3"/>
              <a:endCxn id="341" idx="0"/>
            </p:cNvCxnSpPr>
            <p:nvPr/>
          </p:nvCxnSpPr>
          <p:spPr>
            <a:xfrm>
              <a:off x="7947799" y="1794110"/>
              <a:ext cx="737498" cy="1652485"/>
            </a:xfrm>
            <a:prstGeom prst="curvedConnector2">
              <a:avLst/>
            </a:prstGeom>
            <a:ln w="12700">
              <a:tailEnd type="triangle" w="sm" len="sm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4" name="Straight Arrow Connector 353"/>
            <p:cNvCxnSpPr>
              <a:stCxn id="215" idx="3"/>
              <a:endCxn id="341" idx="2"/>
            </p:cNvCxnSpPr>
            <p:nvPr/>
          </p:nvCxnSpPr>
          <p:spPr>
            <a:xfrm flipV="1">
              <a:off x="7913295" y="4115707"/>
              <a:ext cx="772002" cy="1068453"/>
            </a:xfrm>
            <a:prstGeom prst="curvedConnector2">
              <a:avLst/>
            </a:prstGeom>
            <a:ln w="12700">
              <a:tailEnd type="triangle" w="sm" len="sm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35" name="Rectangle 134"/>
            <p:cNvSpPr/>
            <p:nvPr/>
          </p:nvSpPr>
          <p:spPr>
            <a:xfrm flipH="1">
              <a:off x="7109857" y="4666848"/>
              <a:ext cx="265098" cy="160853"/>
            </a:xfrm>
            <a:prstGeom prst="rect">
              <a:avLst/>
            </a:prstGeom>
            <a:ln/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r>
                <a:rPr lang="en-GB" sz="600" b="1" dirty="0" smtClean="0">
                  <a:solidFill>
                    <a:schemeClr val="tx1"/>
                  </a:solidFill>
                </a:rPr>
                <a:t>15</a:t>
              </a:r>
              <a:endParaRPr lang="en-GB" sz="600" b="1" dirty="0">
                <a:solidFill>
                  <a:schemeClr val="tx1"/>
                </a:solidFill>
              </a:endParaRPr>
            </a:p>
          </p:txBody>
        </p:sp>
        <p:sp>
          <p:nvSpPr>
            <p:cNvPr id="215" name="Rectangle 214"/>
            <p:cNvSpPr/>
            <p:nvPr/>
          </p:nvSpPr>
          <p:spPr>
            <a:xfrm>
              <a:off x="7054483" y="4849604"/>
              <a:ext cx="858812" cy="669111"/>
            </a:xfrm>
            <a:prstGeom prst="rect">
              <a:avLst/>
            </a:prstGeom>
            <a:solidFill>
              <a:schemeClr val="accent3"/>
            </a:solidFill>
            <a:ln w="19050"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900" b="1" dirty="0" smtClean="0">
                  <a:solidFill>
                    <a:schemeClr val="tx1"/>
                  </a:solidFill>
                </a:rPr>
                <a:t>PWS returns to farm work/ employment</a:t>
              </a:r>
              <a:endParaRPr lang="en-GB" sz="900" b="1" dirty="0">
                <a:solidFill>
                  <a:schemeClr val="tx1"/>
                </a:solidFill>
              </a:endParaRPr>
            </a:p>
          </p:txBody>
        </p:sp>
        <p:sp>
          <p:nvSpPr>
            <p:cNvPr id="232" name="Rectangle 231"/>
            <p:cNvSpPr/>
            <p:nvPr/>
          </p:nvSpPr>
          <p:spPr>
            <a:xfrm>
              <a:off x="7996981" y="274427"/>
              <a:ext cx="1111533" cy="669367"/>
            </a:xfrm>
            <a:prstGeom prst="rect">
              <a:avLst/>
            </a:prstGeom>
            <a:solidFill>
              <a:schemeClr val="accent3"/>
            </a:solidFill>
            <a:ln w="19050"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900" b="1" dirty="0" smtClean="0">
                  <a:solidFill>
                    <a:schemeClr val="tx1"/>
                  </a:solidFill>
                </a:rPr>
                <a:t>Family able to continue rehabilitation of PWS</a:t>
              </a:r>
              <a:endParaRPr lang="en-GB" sz="900" b="1" dirty="0">
                <a:solidFill>
                  <a:schemeClr val="tx1"/>
                </a:solidFill>
              </a:endParaRPr>
            </a:p>
          </p:txBody>
        </p:sp>
        <p:cxnSp>
          <p:nvCxnSpPr>
            <p:cNvPr id="301" name="Straight Arrow Connector 464"/>
            <p:cNvCxnSpPr>
              <a:stCxn id="290" idx="0"/>
            </p:cNvCxnSpPr>
            <p:nvPr/>
          </p:nvCxnSpPr>
          <p:spPr>
            <a:xfrm rot="5400000" flipH="1" flipV="1">
              <a:off x="3865297" y="6324086"/>
              <a:ext cx="322883" cy="391169"/>
            </a:xfrm>
            <a:prstGeom prst="curvedConnector2">
              <a:avLst/>
            </a:prstGeom>
            <a:ln w="12700">
              <a:tailEnd type="triangle" w="sm" len="sm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1" name="Straight Arrow Connector 450"/>
            <p:cNvCxnSpPr>
              <a:stCxn id="336" idx="2"/>
              <a:endCxn id="320" idx="0"/>
            </p:cNvCxnSpPr>
            <p:nvPr/>
          </p:nvCxnSpPr>
          <p:spPr>
            <a:xfrm rot="16200000" flipH="1">
              <a:off x="5496535" y="4656937"/>
              <a:ext cx="272020" cy="16196"/>
            </a:xfrm>
            <a:prstGeom prst="straightConnector1">
              <a:avLst/>
            </a:prstGeom>
            <a:ln w="12700">
              <a:tailEnd type="triangle" w="sm" len="sm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8" name="Straight Arrow Connector 467"/>
            <p:cNvCxnSpPr>
              <a:stCxn id="322" idx="3"/>
              <a:endCxn id="341" idx="2"/>
            </p:cNvCxnSpPr>
            <p:nvPr/>
          </p:nvCxnSpPr>
          <p:spPr>
            <a:xfrm flipV="1">
              <a:off x="6460305" y="4115707"/>
              <a:ext cx="2224992" cy="2026026"/>
            </a:xfrm>
            <a:prstGeom prst="curvedConnector2">
              <a:avLst/>
            </a:prstGeom>
            <a:ln w="12700">
              <a:tailEnd type="triangle" w="sm" len="sm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4" name="Straight Arrow Connector 483"/>
            <p:cNvCxnSpPr>
              <a:stCxn id="323" idx="3"/>
              <a:endCxn id="341" idx="0"/>
            </p:cNvCxnSpPr>
            <p:nvPr/>
          </p:nvCxnSpPr>
          <p:spPr>
            <a:xfrm>
              <a:off x="6926061" y="2552483"/>
              <a:ext cx="1759236" cy="894112"/>
            </a:xfrm>
            <a:prstGeom prst="curvedConnector2">
              <a:avLst/>
            </a:prstGeom>
            <a:ln w="12700">
              <a:tailEnd type="triangle" w="sm" len="sm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6" name="Straight Arrow Connector 515"/>
            <p:cNvCxnSpPr>
              <a:stCxn id="322" idx="1"/>
              <a:endCxn id="321" idx="2"/>
            </p:cNvCxnSpPr>
            <p:nvPr/>
          </p:nvCxnSpPr>
          <p:spPr>
            <a:xfrm rot="10800000">
              <a:off x="4685661" y="5529421"/>
              <a:ext cx="793525" cy="612312"/>
            </a:xfrm>
            <a:prstGeom prst="curvedConnector2">
              <a:avLst/>
            </a:prstGeom>
            <a:ln w="12700">
              <a:tailEnd type="triangle" w="sm" len="sm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9" name="Straight Arrow Connector 518"/>
            <p:cNvCxnSpPr>
              <a:stCxn id="325" idx="0"/>
              <a:endCxn id="341" idx="0"/>
            </p:cNvCxnSpPr>
            <p:nvPr/>
          </p:nvCxnSpPr>
          <p:spPr>
            <a:xfrm rot="5400000" flipH="1" flipV="1">
              <a:off x="7401700" y="2585979"/>
              <a:ext cx="422980" cy="2144213"/>
            </a:xfrm>
            <a:prstGeom prst="curvedConnector3">
              <a:avLst>
                <a:gd name="adj1" fmla="val 154045"/>
              </a:avLst>
            </a:prstGeom>
            <a:ln w="12700">
              <a:tailEnd type="triangle" w="sm" len="sm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3" name="Straight Arrow Connector 572"/>
            <p:cNvCxnSpPr>
              <a:stCxn id="332" idx="0"/>
              <a:endCxn id="325" idx="2"/>
            </p:cNvCxnSpPr>
            <p:nvPr/>
          </p:nvCxnSpPr>
          <p:spPr>
            <a:xfrm rot="16200000" flipV="1">
              <a:off x="6395599" y="4684171"/>
              <a:ext cx="310918" cy="19947"/>
            </a:xfrm>
            <a:prstGeom prst="straightConnector1">
              <a:avLst/>
            </a:prstGeom>
            <a:ln w="12700">
              <a:tailEnd type="triangle" w="sm" len="sm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9" name="Straight Arrow Connector 588"/>
            <p:cNvCxnSpPr>
              <a:stCxn id="215" idx="0"/>
              <a:endCxn id="330" idx="2"/>
            </p:cNvCxnSpPr>
            <p:nvPr/>
          </p:nvCxnSpPr>
          <p:spPr>
            <a:xfrm rot="16200000" flipV="1">
              <a:off x="7324329" y="4690043"/>
              <a:ext cx="310915" cy="8207"/>
            </a:xfrm>
            <a:prstGeom prst="straightConnector1">
              <a:avLst/>
            </a:prstGeom>
            <a:ln w="12700">
              <a:tailEnd type="triangle" w="sm" len="sm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1" name="Straight Arrow Connector 620"/>
            <p:cNvCxnSpPr>
              <a:stCxn id="332" idx="3"/>
              <a:endCxn id="215" idx="1"/>
            </p:cNvCxnSpPr>
            <p:nvPr/>
          </p:nvCxnSpPr>
          <p:spPr>
            <a:xfrm>
              <a:off x="6926855" y="5184160"/>
              <a:ext cx="127628" cy="1588"/>
            </a:xfrm>
            <a:prstGeom prst="straightConnector1">
              <a:avLst/>
            </a:prstGeom>
            <a:ln w="12700">
              <a:tailEnd type="triangle" w="sm" len="sm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1" name="Straight Arrow Connector 653"/>
            <p:cNvCxnSpPr>
              <a:stCxn id="333" idx="3"/>
              <a:endCxn id="325" idx="0"/>
            </p:cNvCxnSpPr>
            <p:nvPr/>
          </p:nvCxnSpPr>
          <p:spPr>
            <a:xfrm>
              <a:off x="5242426" y="3349105"/>
              <a:ext cx="1298658" cy="520470"/>
            </a:xfrm>
            <a:prstGeom prst="curvedConnector2">
              <a:avLst/>
            </a:prstGeom>
            <a:ln w="12700">
              <a:tailEnd type="triangle" w="sm" len="sm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698" name="Rectangle 697"/>
            <p:cNvSpPr/>
            <p:nvPr/>
          </p:nvSpPr>
          <p:spPr>
            <a:xfrm flipH="1">
              <a:off x="4656476" y="2632908"/>
              <a:ext cx="265098" cy="160853"/>
            </a:xfrm>
            <a:prstGeom prst="rect">
              <a:avLst/>
            </a:prstGeom>
            <a:ln/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r>
                <a:rPr lang="en-GB" sz="600" b="1" dirty="0" smtClean="0">
                  <a:solidFill>
                    <a:schemeClr val="tx1"/>
                  </a:solidFill>
                </a:rPr>
                <a:t>9</a:t>
              </a:r>
              <a:endParaRPr lang="en-GB" sz="600" b="1" dirty="0">
                <a:solidFill>
                  <a:schemeClr val="tx1"/>
                </a:solidFill>
              </a:endParaRPr>
            </a:p>
          </p:txBody>
        </p:sp>
        <p:cxnSp>
          <p:nvCxnSpPr>
            <p:cNvPr id="712" name="Straight Arrow Connector 353"/>
            <p:cNvCxnSpPr>
              <a:stCxn id="215" idx="2"/>
              <a:endCxn id="322" idx="3"/>
            </p:cNvCxnSpPr>
            <p:nvPr/>
          </p:nvCxnSpPr>
          <p:spPr>
            <a:xfrm rot="5400000">
              <a:off x="6660588" y="5318432"/>
              <a:ext cx="623018" cy="1023584"/>
            </a:xfrm>
            <a:prstGeom prst="curvedConnector2">
              <a:avLst/>
            </a:prstGeom>
            <a:ln w="12700">
              <a:tailEnd type="triangle" w="sm" len="sm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878" name="Diamond 877"/>
            <p:cNvSpPr/>
            <p:nvPr/>
          </p:nvSpPr>
          <p:spPr>
            <a:xfrm>
              <a:off x="4921574" y="5518715"/>
              <a:ext cx="404513" cy="334554"/>
            </a:xfrm>
            <a:prstGeom prst="diamond">
              <a:avLst/>
            </a:prstGeom>
            <a:solidFill>
              <a:schemeClr val="accent6"/>
            </a:solidFill>
            <a:ln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r>
                <a:rPr lang="en-GB" sz="600" b="1" dirty="0" smtClean="0">
                  <a:solidFill>
                    <a:schemeClr val="tx1"/>
                  </a:solidFill>
                </a:rPr>
                <a:t>D</a:t>
              </a:r>
              <a:endParaRPr lang="en-GB" sz="600" b="1" dirty="0">
                <a:solidFill>
                  <a:schemeClr val="tx1"/>
                </a:solidFill>
              </a:endParaRPr>
            </a:p>
          </p:txBody>
        </p:sp>
        <p:cxnSp>
          <p:nvCxnSpPr>
            <p:cNvPr id="902" name="Straight Arrow Connector 901"/>
            <p:cNvCxnSpPr>
              <a:stCxn id="1028" idx="0"/>
              <a:endCxn id="341" idx="2"/>
            </p:cNvCxnSpPr>
            <p:nvPr/>
          </p:nvCxnSpPr>
          <p:spPr>
            <a:xfrm rot="5400000" flipH="1" flipV="1">
              <a:off x="7616317" y="5088621"/>
              <a:ext cx="2041893" cy="96067"/>
            </a:xfrm>
            <a:prstGeom prst="straightConnector1">
              <a:avLst/>
            </a:prstGeom>
            <a:ln w="12700">
              <a:tailEnd type="triangle" w="sm" len="sm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03" name="Straight Arrow Connector 902"/>
            <p:cNvCxnSpPr>
              <a:stCxn id="232" idx="2"/>
              <a:endCxn id="341" idx="0"/>
            </p:cNvCxnSpPr>
            <p:nvPr/>
          </p:nvCxnSpPr>
          <p:spPr>
            <a:xfrm rot="16200000" flipH="1">
              <a:off x="7367622" y="2128919"/>
              <a:ext cx="2502801" cy="132549"/>
            </a:xfrm>
            <a:prstGeom prst="straightConnector1">
              <a:avLst/>
            </a:prstGeom>
            <a:ln w="12700">
              <a:tailEnd type="triangle" w="sm" len="sm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08" name="Straight Arrow Connector 907"/>
            <p:cNvCxnSpPr>
              <a:stCxn id="290" idx="3"/>
            </p:cNvCxnSpPr>
            <p:nvPr/>
          </p:nvCxnSpPr>
          <p:spPr>
            <a:xfrm>
              <a:off x="7714524" y="6744111"/>
              <a:ext cx="355421" cy="1588"/>
            </a:xfrm>
            <a:prstGeom prst="straightConnector1">
              <a:avLst/>
            </a:prstGeom>
            <a:ln w="12700">
              <a:tailEnd type="triangle" w="sm" len="sm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11" name="Straight Arrow Connector 419"/>
            <p:cNvCxnSpPr>
              <a:endCxn id="232" idx="1"/>
            </p:cNvCxnSpPr>
            <p:nvPr/>
          </p:nvCxnSpPr>
          <p:spPr>
            <a:xfrm rot="5400000" flipH="1" flipV="1">
              <a:off x="7701766" y="621869"/>
              <a:ext cx="307972" cy="282457"/>
            </a:xfrm>
            <a:prstGeom prst="curvedConnector2">
              <a:avLst/>
            </a:prstGeom>
            <a:ln w="12700">
              <a:tailEnd type="triangle" w="sm" len="sm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48" name="Straight Arrow Connector 947"/>
            <p:cNvCxnSpPr>
              <a:stCxn id="316" idx="3"/>
            </p:cNvCxnSpPr>
            <p:nvPr/>
          </p:nvCxnSpPr>
          <p:spPr>
            <a:xfrm>
              <a:off x="4134365" y="3323347"/>
              <a:ext cx="87956" cy="1588"/>
            </a:xfrm>
            <a:prstGeom prst="straightConnector1">
              <a:avLst/>
            </a:prstGeom>
            <a:ln w="12700">
              <a:tailEnd type="triangle" w="sm" len="sm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30" name="Rectangle 129"/>
            <p:cNvSpPr/>
            <p:nvPr/>
          </p:nvSpPr>
          <p:spPr>
            <a:xfrm>
              <a:off x="121756" y="997213"/>
              <a:ext cx="2230324" cy="796897"/>
            </a:xfrm>
            <a:prstGeom prst="rect">
              <a:avLst/>
            </a:prstGeom>
            <a:ln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t"/>
            <a:lstStyle/>
            <a:p>
              <a:r>
                <a:rPr lang="en-GB" sz="800" b="1" u="sng" dirty="0" smtClean="0">
                  <a:solidFill>
                    <a:schemeClr val="tx1"/>
                  </a:solidFill>
                </a:rPr>
                <a:t>Key</a:t>
              </a:r>
              <a:endParaRPr lang="en-GB" sz="800" b="1" dirty="0" smtClean="0">
                <a:solidFill>
                  <a:schemeClr val="tx1"/>
                </a:solidFill>
              </a:endParaRPr>
            </a:p>
            <a:p>
              <a:r>
                <a:rPr lang="en-GB" sz="800" b="1" dirty="0" smtClean="0">
                  <a:solidFill>
                    <a:schemeClr val="tx1"/>
                  </a:solidFill>
                </a:rPr>
                <a:t>PWS = People with schizophrenia</a:t>
              </a:r>
            </a:p>
            <a:p>
              <a:r>
                <a:rPr lang="en-GB" sz="800" b="1" dirty="0" smtClean="0">
                  <a:solidFill>
                    <a:schemeClr val="tx1"/>
                  </a:solidFill>
                </a:rPr>
                <a:t>CG= Caregiver</a:t>
              </a:r>
            </a:p>
            <a:p>
              <a:r>
                <a:rPr lang="en-GB" sz="800" b="1" dirty="0" smtClean="0">
                  <a:solidFill>
                    <a:schemeClr val="tx1"/>
                  </a:solidFill>
                </a:rPr>
                <a:t>TRH = Traditional and religious healers</a:t>
              </a:r>
            </a:p>
            <a:p>
              <a:r>
                <a:rPr lang="en-GB" sz="800" b="1" dirty="0" smtClean="0">
                  <a:solidFill>
                    <a:schemeClr val="tx1"/>
                  </a:solidFill>
                </a:rPr>
                <a:t>CBR= Community based rehabilitation</a:t>
              </a:r>
            </a:p>
            <a:p>
              <a:r>
                <a:rPr lang="en-GB" sz="800" b="1" dirty="0" smtClean="0">
                  <a:solidFill>
                    <a:schemeClr val="tx1"/>
                  </a:solidFill>
                </a:rPr>
                <a:t>CBRW=CBR worker</a:t>
              </a:r>
            </a:p>
            <a:p>
              <a:pPr algn="ctr"/>
              <a:endParaRPr lang="en-GB" sz="600" b="1" dirty="0" smtClean="0">
                <a:solidFill>
                  <a:schemeClr val="tx1"/>
                </a:solidFill>
              </a:endParaRPr>
            </a:p>
            <a:p>
              <a:pPr algn="ctr"/>
              <a:endParaRPr lang="en-GB" sz="600" b="1" dirty="0" smtClean="0">
                <a:solidFill>
                  <a:schemeClr val="tx1"/>
                </a:solidFill>
              </a:endParaRPr>
            </a:p>
            <a:p>
              <a:pPr algn="ctr"/>
              <a:endParaRPr lang="en-GB" sz="600" b="1" dirty="0" smtClean="0">
                <a:solidFill>
                  <a:schemeClr val="tx1"/>
                </a:solidFill>
              </a:endParaRPr>
            </a:p>
            <a:p>
              <a:pPr algn="ctr"/>
              <a:endParaRPr lang="en-GB" sz="600" b="1" dirty="0" smtClean="0">
                <a:solidFill>
                  <a:schemeClr val="tx1"/>
                </a:solidFill>
              </a:endParaRPr>
            </a:p>
            <a:p>
              <a:pPr algn="ctr"/>
              <a:endParaRPr lang="en-GB" sz="600" b="1" dirty="0" smtClean="0">
                <a:solidFill>
                  <a:schemeClr val="tx1"/>
                </a:solidFill>
              </a:endParaRPr>
            </a:p>
            <a:p>
              <a:pPr algn="ctr"/>
              <a:endParaRPr lang="en-GB" sz="600" b="1" dirty="0" smtClean="0">
                <a:solidFill>
                  <a:schemeClr val="tx1"/>
                </a:solidFill>
              </a:endParaRPr>
            </a:p>
            <a:p>
              <a:pPr algn="ctr"/>
              <a:endParaRPr lang="en-GB" sz="600" b="1" dirty="0" smtClean="0">
                <a:solidFill>
                  <a:schemeClr val="tx1"/>
                </a:solidFill>
              </a:endParaRPr>
            </a:p>
            <a:p>
              <a:pPr algn="ctr"/>
              <a:endParaRPr lang="en-GB" sz="600" b="1" dirty="0" smtClean="0">
                <a:solidFill>
                  <a:schemeClr val="tx1"/>
                </a:solidFill>
              </a:endParaRPr>
            </a:p>
            <a:p>
              <a:pPr algn="ctr"/>
              <a:endParaRPr lang="en-GB" sz="600" b="1" dirty="0" smtClean="0">
                <a:solidFill>
                  <a:schemeClr val="tx1"/>
                </a:solidFill>
              </a:endParaRPr>
            </a:p>
            <a:p>
              <a:pPr algn="ctr"/>
              <a:endParaRPr lang="en-GB" sz="600" b="1" dirty="0" smtClean="0">
                <a:solidFill>
                  <a:schemeClr val="tx1"/>
                </a:solidFill>
              </a:endParaRPr>
            </a:p>
            <a:p>
              <a:pPr algn="ctr"/>
              <a:endParaRPr lang="en-GB" sz="600" b="1" dirty="0" smtClean="0">
                <a:solidFill>
                  <a:schemeClr val="tx1"/>
                </a:solidFill>
              </a:endParaRPr>
            </a:p>
            <a:p>
              <a:pPr algn="ctr"/>
              <a:endParaRPr lang="en-GB" sz="600" b="1" dirty="0" smtClean="0">
                <a:solidFill>
                  <a:schemeClr val="tx1"/>
                </a:solidFill>
              </a:endParaRPr>
            </a:p>
            <a:p>
              <a:pPr algn="ctr"/>
              <a:endParaRPr lang="en-GB" sz="600" b="1" dirty="0" smtClean="0">
                <a:solidFill>
                  <a:schemeClr val="tx1"/>
                </a:solidFill>
              </a:endParaRPr>
            </a:p>
            <a:p>
              <a:pPr algn="ctr"/>
              <a:endParaRPr lang="en-GB" sz="600" b="1" dirty="0" smtClean="0">
                <a:solidFill>
                  <a:schemeClr val="tx1"/>
                </a:solidFill>
              </a:endParaRPr>
            </a:p>
            <a:p>
              <a:pPr algn="ctr"/>
              <a:endParaRPr lang="en-GB" sz="600" b="1" dirty="0" smtClean="0">
                <a:solidFill>
                  <a:schemeClr val="tx1"/>
                </a:solidFill>
              </a:endParaRPr>
            </a:p>
            <a:p>
              <a:pPr algn="ctr"/>
              <a:endParaRPr lang="en-GB" sz="600" b="1" dirty="0" smtClean="0">
                <a:solidFill>
                  <a:schemeClr val="tx1"/>
                </a:solidFill>
              </a:endParaRPr>
            </a:p>
            <a:p>
              <a:pPr algn="ctr"/>
              <a:endParaRPr lang="en-GB" sz="600" b="1" dirty="0" smtClean="0">
                <a:solidFill>
                  <a:schemeClr val="tx1"/>
                </a:solidFill>
              </a:endParaRPr>
            </a:p>
            <a:p>
              <a:pPr algn="ctr"/>
              <a:endParaRPr lang="en-GB" sz="600" b="1" dirty="0" smtClean="0">
                <a:solidFill>
                  <a:schemeClr val="tx1"/>
                </a:solidFill>
              </a:endParaRPr>
            </a:p>
            <a:p>
              <a:pPr algn="ctr"/>
              <a:endParaRPr lang="en-GB" sz="600" b="1" dirty="0" smtClean="0">
                <a:solidFill>
                  <a:schemeClr val="tx1"/>
                </a:solidFill>
              </a:endParaRPr>
            </a:p>
            <a:p>
              <a:pPr algn="ctr"/>
              <a:endParaRPr lang="en-GB" sz="600" b="1" dirty="0" smtClean="0">
                <a:solidFill>
                  <a:schemeClr val="tx1"/>
                </a:solidFill>
              </a:endParaRPr>
            </a:p>
            <a:p>
              <a:pPr algn="ctr"/>
              <a:endParaRPr lang="en-GB" sz="600" b="1" dirty="0" smtClean="0">
                <a:solidFill>
                  <a:schemeClr val="tx1"/>
                </a:solidFill>
              </a:endParaRPr>
            </a:p>
            <a:p>
              <a:pPr algn="ctr"/>
              <a:endParaRPr lang="en-GB" sz="600" b="1" dirty="0" smtClean="0">
                <a:solidFill>
                  <a:schemeClr val="tx1"/>
                </a:solidFill>
              </a:endParaRPr>
            </a:p>
            <a:p>
              <a:pPr algn="ctr"/>
              <a:endParaRPr lang="en-GB" sz="600" b="1" dirty="0" smtClean="0">
                <a:solidFill>
                  <a:schemeClr val="tx1"/>
                </a:solidFill>
              </a:endParaRPr>
            </a:p>
            <a:p>
              <a:pPr algn="ctr"/>
              <a:endParaRPr lang="en-GB" sz="600" b="1" dirty="0" smtClean="0">
                <a:solidFill>
                  <a:schemeClr val="tx1"/>
                </a:solidFill>
              </a:endParaRPr>
            </a:p>
            <a:p>
              <a:pPr algn="ctr"/>
              <a:endParaRPr lang="en-GB" sz="600" b="1" dirty="0" smtClean="0">
                <a:solidFill>
                  <a:schemeClr val="tx1"/>
                </a:solidFill>
              </a:endParaRPr>
            </a:p>
            <a:p>
              <a:pPr algn="ctr"/>
              <a:endParaRPr lang="en-GB" sz="600" b="1" dirty="0" smtClean="0">
                <a:solidFill>
                  <a:schemeClr val="tx1"/>
                </a:solidFill>
              </a:endParaRPr>
            </a:p>
            <a:p>
              <a:pPr algn="ctr"/>
              <a:endParaRPr lang="en-GB" sz="600" b="1" dirty="0" smtClean="0">
                <a:solidFill>
                  <a:schemeClr val="tx1"/>
                </a:solidFill>
              </a:endParaRPr>
            </a:p>
            <a:p>
              <a:pPr algn="ctr"/>
              <a:endParaRPr lang="en-GB" sz="600" b="1" dirty="0">
                <a:solidFill>
                  <a:schemeClr val="tx1"/>
                </a:solidFill>
              </a:endParaRPr>
            </a:p>
          </p:txBody>
        </p:sp>
        <p:sp>
          <p:nvSpPr>
            <p:cNvPr id="131" name="Rectangle 130"/>
            <p:cNvSpPr/>
            <p:nvPr/>
          </p:nvSpPr>
          <p:spPr>
            <a:xfrm>
              <a:off x="89987" y="224047"/>
              <a:ext cx="2262093" cy="693036"/>
            </a:xfrm>
            <a:prstGeom prst="rect">
              <a:avLst/>
            </a:prstGeom>
            <a:ln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t"/>
            <a:lstStyle/>
            <a:p>
              <a:pPr algn="ctr"/>
              <a:r>
                <a:rPr lang="en-GB" sz="1300" b="1" dirty="0" smtClean="0">
                  <a:solidFill>
                    <a:schemeClr val="tx1"/>
                  </a:solidFill>
                </a:rPr>
                <a:t>RISE (Rehabilitation Intervention for people with Schizophrenia in Ethiopia)</a:t>
              </a:r>
            </a:p>
            <a:p>
              <a:pPr algn="ctr"/>
              <a:endParaRPr lang="en-GB" sz="600" b="1" dirty="0" smtClean="0">
                <a:solidFill>
                  <a:schemeClr val="tx1"/>
                </a:solidFill>
              </a:endParaRPr>
            </a:p>
            <a:p>
              <a:pPr algn="ctr"/>
              <a:endParaRPr lang="en-GB" sz="600" b="1" dirty="0" smtClean="0">
                <a:solidFill>
                  <a:schemeClr val="tx1"/>
                </a:solidFill>
              </a:endParaRPr>
            </a:p>
            <a:p>
              <a:pPr algn="ctr"/>
              <a:endParaRPr lang="en-GB" sz="600" b="1" dirty="0" smtClean="0">
                <a:solidFill>
                  <a:schemeClr val="tx1"/>
                </a:solidFill>
              </a:endParaRPr>
            </a:p>
            <a:p>
              <a:pPr algn="ctr"/>
              <a:endParaRPr lang="en-GB" sz="600" b="1" dirty="0" smtClean="0">
                <a:solidFill>
                  <a:schemeClr val="tx1"/>
                </a:solidFill>
              </a:endParaRPr>
            </a:p>
            <a:p>
              <a:pPr algn="ctr"/>
              <a:endParaRPr lang="en-GB" sz="600" b="1" dirty="0" smtClean="0">
                <a:solidFill>
                  <a:schemeClr val="tx1"/>
                </a:solidFill>
              </a:endParaRPr>
            </a:p>
            <a:p>
              <a:pPr algn="ctr"/>
              <a:endParaRPr lang="en-GB" sz="600" b="1" dirty="0" smtClean="0">
                <a:solidFill>
                  <a:schemeClr val="tx1"/>
                </a:solidFill>
              </a:endParaRPr>
            </a:p>
            <a:p>
              <a:pPr algn="ctr"/>
              <a:endParaRPr lang="en-GB" sz="600" b="1" dirty="0" smtClean="0">
                <a:solidFill>
                  <a:schemeClr val="tx1"/>
                </a:solidFill>
              </a:endParaRPr>
            </a:p>
            <a:p>
              <a:pPr algn="ctr"/>
              <a:endParaRPr lang="en-GB" sz="600" b="1" dirty="0" smtClean="0">
                <a:solidFill>
                  <a:schemeClr val="tx1"/>
                </a:solidFill>
              </a:endParaRPr>
            </a:p>
            <a:p>
              <a:pPr algn="ctr"/>
              <a:endParaRPr lang="en-GB" sz="600" b="1" dirty="0" smtClean="0">
                <a:solidFill>
                  <a:schemeClr val="tx1"/>
                </a:solidFill>
              </a:endParaRPr>
            </a:p>
            <a:p>
              <a:pPr algn="ctr"/>
              <a:endParaRPr lang="en-GB" sz="600" b="1" dirty="0" smtClean="0">
                <a:solidFill>
                  <a:schemeClr val="tx1"/>
                </a:solidFill>
              </a:endParaRPr>
            </a:p>
            <a:p>
              <a:pPr algn="ctr"/>
              <a:endParaRPr lang="en-GB" sz="600" b="1" dirty="0" smtClean="0">
                <a:solidFill>
                  <a:schemeClr val="tx1"/>
                </a:solidFill>
              </a:endParaRPr>
            </a:p>
            <a:p>
              <a:pPr algn="ctr"/>
              <a:endParaRPr lang="en-GB" sz="600" b="1" dirty="0" smtClean="0">
                <a:solidFill>
                  <a:schemeClr val="tx1"/>
                </a:solidFill>
              </a:endParaRPr>
            </a:p>
            <a:p>
              <a:pPr algn="ctr"/>
              <a:endParaRPr lang="en-GB" sz="600" b="1" dirty="0" smtClean="0">
                <a:solidFill>
                  <a:schemeClr val="tx1"/>
                </a:solidFill>
              </a:endParaRPr>
            </a:p>
            <a:p>
              <a:pPr algn="ctr"/>
              <a:endParaRPr lang="en-GB" sz="600" b="1" dirty="0" smtClean="0">
                <a:solidFill>
                  <a:schemeClr val="tx1"/>
                </a:solidFill>
              </a:endParaRPr>
            </a:p>
            <a:p>
              <a:pPr algn="ctr"/>
              <a:endParaRPr lang="en-GB" sz="600" b="1" dirty="0" smtClean="0">
                <a:solidFill>
                  <a:schemeClr val="tx1"/>
                </a:solidFill>
              </a:endParaRPr>
            </a:p>
            <a:p>
              <a:pPr algn="ctr"/>
              <a:endParaRPr lang="en-GB" sz="600" b="1" dirty="0" smtClean="0">
                <a:solidFill>
                  <a:schemeClr val="tx1"/>
                </a:solidFill>
              </a:endParaRPr>
            </a:p>
            <a:p>
              <a:pPr algn="ctr"/>
              <a:endParaRPr lang="en-GB" sz="600" b="1" dirty="0" smtClean="0">
                <a:solidFill>
                  <a:schemeClr val="tx1"/>
                </a:solidFill>
              </a:endParaRPr>
            </a:p>
            <a:p>
              <a:pPr algn="ctr"/>
              <a:endParaRPr lang="en-GB" sz="600" b="1" dirty="0" smtClean="0">
                <a:solidFill>
                  <a:schemeClr val="tx1"/>
                </a:solidFill>
              </a:endParaRPr>
            </a:p>
            <a:p>
              <a:pPr algn="ctr"/>
              <a:endParaRPr lang="en-GB" sz="600" b="1" dirty="0" smtClean="0">
                <a:solidFill>
                  <a:schemeClr val="tx1"/>
                </a:solidFill>
              </a:endParaRPr>
            </a:p>
            <a:p>
              <a:pPr algn="ctr"/>
              <a:endParaRPr lang="en-GB" sz="600" b="1" dirty="0" smtClean="0">
                <a:solidFill>
                  <a:schemeClr val="tx1"/>
                </a:solidFill>
              </a:endParaRPr>
            </a:p>
            <a:p>
              <a:pPr algn="ctr"/>
              <a:endParaRPr lang="en-GB" sz="600" b="1" dirty="0" smtClean="0">
                <a:solidFill>
                  <a:schemeClr val="tx1"/>
                </a:solidFill>
              </a:endParaRPr>
            </a:p>
            <a:p>
              <a:pPr algn="ctr"/>
              <a:endParaRPr lang="en-GB" sz="600" b="1" dirty="0" smtClean="0">
                <a:solidFill>
                  <a:schemeClr val="tx1"/>
                </a:solidFill>
              </a:endParaRPr>
            </a:p>
            <a:p>
              <a:pPr algn="ctr"/>
              <a:endParaRPr lang="en-GB" sz="600" b="1" dirty="0" smtClean="0">
                <a:solidFill>
                  <a:schemeClr val="tx1"/>
                </a:solidFill>
              </a:endParaRPr>
            </a:p>
            <a:p>
              <a:pPr algn="ctr"/>
              <a:endParaRPr lang="en-GB" sz="600" b="1" dirty="0" smtClean="0">
                <a:solidFill>
                  <a:schemeClr val="tx1"/>
                </a:solidFill>
              </a:endParaRPr>
            </a:p>
            <a:p>
              <a:pPr algn="ctr"/>
              <a:endParaRPr lang="en-GB" sz="600" b="1" dirty="0" smtClean="0">
                <a:solidFill>
                  <a:schemeClr val="tx1"/>
                </a:solidFill>
              </a:endParaRPr>
            </a:p>
            <a:p>
              <a:pPr algn="ctr"/>
              <a:endParaRPr lang="en-GB" sz="600" b="1" dirty="0" smtClean="0">
                <a:solidFill>
                  <a:schemeClr val="tx1"/>
                </a:solidFill>
              </a:endParaRPr>
            </a:p>
            <a:p>
              <a:pPr algn="ctr"/>
              <a:endParaRPr lang="en-GB" sz="600" b="1" dirty="0">
                <a:solidFill>
                  <a:schemeClr val="tx1"/>
                </a:solidFill>
              </a:endParaRPr>
            </a:p>
          </p:txBody>
        </p:sp>
        <p:sp>
          <p:nvSpPr>
            <p:cNvPr id="97" name="TextBox 96"/>
            <p:cNvSpPr txBox="1"/>
            <p:nvPr/>
          </p:nvSpPr>
          <p:spPr>
            <a:xfrm>
              <a:off x="881025" y="3743161"/>
              <a:ext cx="3388738" cy="12772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700" b="1" dirty="0" smtClean="0"/>
                <a:t>Example interventions</a:t>
              </a:r>
              <a:endParaRPr lang="en-GB" sz="700" dirty="0" smtClean="0"/>
            </a:p>
            <a:p>
              <a:endParaRPr lang="en-GB" sz="700" dirty="0" smtClean="0"/>
            </a:p>
            <a:p>
              <a:r>
                <a:rPr lang="en-GB" sz="700" dirty="0" smtClean="0"/>
                <a:t>1 CBRW conducts resource mapping</a:t>
              </a:r>
            </a:p>
            <a:p>
              <a:r>
                <a:rPr lang="en-GB" sz="700" dirty="0" smtClean="0"/>
                <a:t>2 CBRW educates community leaders</a:t>
              </a:r>
            </a:p>
            <a:p>
              <a:r>
                <a:rPr lang="en-GB" sz="700" dirty="0" smtClean="0"/>
                <a:t>3 CBRW receive adequate training</a:t>
              </a:r>
            </a:p>
            <a:p>
              <a:r>
                <a:rPr lang="en-GB" sz="700" dirty="0" smtClean="0"/>
                <a:t>4 CBRW receive regular supervision </a:t>
              </a:r>
            </a:p>
            <a:p>
              <a:r>
                <a:rPr lang="en-GB" sz="700" dirty="0" smtClean="0"/>
                <a:t>5 Measures to ensure safety of CBRW</a:t>
              </a:r>
            </a:p>
            <a:p>
              <a:r>
                <a:rPr lang="en-GB" sz="700" dirty="0" smtClean="0"/>
                <a:t>6 CBRW conducts needs assessment </a:t>
              </a:r>
            </a:p>
            <a:p>
              <a:r>
                <a:rPr lang="en-GB" sz="700" dirty="0" smtClean="0"/>
                <a:t>7 CBRW creates rehabilitation plan </a:t>
              </a:r>
            </a:p>
            <a:p>
              <a:endParaRPr lang="en-GB" sz="700" dirty="0" smtClean="0"/>
            </a:p>
            <a:p>
              <a:r>
                <a:rPr lang="en-GB" sz="700" dirty="0" smtClean="0"/>
                <a:t> </a:t>
              </a:r>
              <a:endParaRPr lang="en-GB" sz="800" dirty="0"/>
            </a:p>
          </p:txBody>
        </p:sp>
        <p:sp>
          <p:nvSpPr>
            <p:cNvPr id="115" name="TextBox 114"/>
            <p:cNvSpPr txBox="1"/>
            <p:nvPr/>
          </p:nvSpPr>
          <p:spPr>
            <a:xfrm>
              <a:off x="2261481" y="3869578"/>
              <a:ext cx="1596912" cy="116955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endParaRPr lang="en-GB" sz="700" dirty="0" smtClean="0"/>
            </a:p>
            <a:p>
              <a:r>
                <a:rPr lang="en-GB" sz="700" dirty="0" smtClean="0"/>
                <a:t>8 CBRWs refer PWS to health facility </a:t>
              </a:r>
            </a:p>
            <a:p>
              <a:r>
                <a:rPr lang="en-GB" sz="700" dirty="0" smtClean="0"/>
                <a:t>9 Skills for self-care and </a:t>
              </a:r>
            </a:p>
            <a:p>
              <a:r>
                <a:rPr lang="en-GB" sz="700" dirty="0" smtClean="0"/>
                <a:t>social interactions </a:t>
              </a:r>
            </a:p>
            <a:p>
              <a:r>
                <a:rPr lang="en-GB" sz="700" dirty="0" smtClean="0"/>
                <a:t>10 Facilitate access to social networks </a:t>
              </a:r>
            </a:p>
            <a:p>
              <a:r>
                <a:rPr lang="en-GB" sz="700" dirty="0" smtClean="0"/>
                <a:t>11 Psycho-education </a:t>
              </a:r>
            </a:p>
            <a:p>
              <a:r>
                <a:rPr lang="en-GB" sz="700" dirty="0" smtClean="0"/>
                <a:t>12 Family support group</a:t>
              </a:r>
            </a:p>
            <a:p>
              <a:r>
                <a:rPr lang="en-GB" sz="700" dirty="0" smtClean="0"/>
                <a:t>13 Facilitate access to free medication</a:t>
              </a:r>
            </a:p>
            <a:p>
              <a:r>
                <a:rPr lang="en-GB" sz="700" dirty="0" smtClean="0"/>
                <a:t>14 Adherence support </a:t>
              </a:r>
            </a:p>
            <a:p>
              <a:r>
                <a:rPr lang="en-GB" sz="700" dirty="0" smtClean="0"/>
                <a:t>15 Support for return to work </a:t>
              </a:r>
              <a:endParaRPr lang="en-GB" sz="700" dirty="0"/>
            </a:p>
          </p:txBody>
        </p:sp>
        <p:sp>
          <p:nvSpPr>
            <p:cNvPr id="117" name="TextBox 116"/>
            <p:cNvSpPr txBox="1"/>
            <p:nvPr/>
          </p:nvSpPr>
          <p:spPr>
            <a:xfrm>
              <a:off x="875367" y="4779186"/>
              <a:ext cx="3200262" cy="116955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en-GB" sz="700" b="1" dirty="0" smtClean="0"/>
            </a:p>
            <a:p>
              <a:r>
                <a:rPr lang="en-GB" sz="700" b="1" dirty="0" smtClean="0"/>
                <a:t>Example Assumptions</a:t>
              </a:r>
            </a:p>
            <a:p>
              <a:endParaRPr lang="en-GB" sz="700" dirty="0" smtClean="0"/>
            </a:p>
            <a:p>
              <a:r>
                <a:rPr lang="en-GB" sz="700" dirty="0" smtClean="0"/>
                <a:t>A It is possible to recruit </a:t>
              </a:r>
              <a:r>
                <a:rPr lang="en-GB" sz="700" dirty="0" err="1" smtClean="0"/>
                <a:t>CBRWs</a:t>
              </a:r>
              <a:r>
                <a:rPr lang="en-GB" sz="700" dirty="0" smtClean="0"/>
                <a:t> who are willing to work with PWS</a:t>
              </a:r>
            </a:p>
            <a:p>
              <a:r>
                <a:rPr lang="en-GB" sz="700" dirty="0" smtClean="0"/>
                <a:t>B PWS and caregivers are willing and have time to participate in CBR</a:t>
              </a:r>
            </a:p>
            <a:p>
              <a:r>
                <a:rPr lang="en-GB" sz="700" dirty="0" smtClean="0"/>
                <a:t>C Community leaders willing to support CBR without personal benefits</a:t>
              </a:r>
            </a:p>
            <a:p>
              <a:r>
                <a:rPr lang="en-GB" sz="700" dirty="0" smtClean="0"/>
                <a:t>D Facility-based care and anti-psychotic medication is available</a:t>
              </a:r>
            </a:p>
            <a:p>
              <a:r>
                <a:rPr lang="en-GB" sz="700" dirty="0" smtClean="0"/>
                <a:t>E </a:t>
              </a:r>
              <a:r>
                <a:rPr lang="en-GB" sz="700" dirty="0" err="1" smtClean="0"/>
                <a:t>Edir</a:t>
              </a:r>
              <a:r>
                <a:rPr lang="en-GB" sz="700" dirty="0" smtClean="0"/>
                <a:t> support will be available and sustainable </a:t>
              </a:r>
            </a:p>
            <a:p>
              <a:endParaRPr lang="en-GB" sz="700" dirty="0" smtClean="0"/>
            </a:p>
            <a:p>
              <a:r>
                <a:rPr lang="en-GB" sz="700" dirty="0" smtClean="0"/>
                <a:t> </a:t>
              </a:r>
            </a:p>
          </p:txBody>
        </p:sp>
        <p:sp>
          <p:nvSpPr>
            <p:cNvPr id="118" name="Rectangle 117"/>
            <p:cNvSpPr/>
            <p:nvPr/>
          </p:nvSpPr>
          <p:spPr>
            <a:xfrm>
              <a:off x="899245" y="3743161"/>
              <a:ext cx="2866619" cy="2913305"/>
            </a:xfrm>
            <a:prstGeom prst="rect">
              <a:avLst/>
            </a:prstGeom>
            <a:noFill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1" name="Rectangle 100"/>
            <p:cNvSpPr/>
            <p:nvPr/>
          </p:nvSpPr>
          <p:spPr>
            <a:xfrm flipH="1">
              <a:off x="1970064" y="3789151"/>
              <a:ext cx="218052" cy="150620"/>
            </a:xfrm>
            <a:prstGeom prst="rect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r>
                <a:rPr lang="en-GB" sz="600" b="1" dirty="0" smtClean="0">
                  <a:solidFill>
                    <a:schemeClr val="tx1"/>
                  </a:solidFill>
                </a:rPr>
                <a:t>1</a:t>
              </a:r>
              <a:endParaRPr lang="en-GB" sz="600" b="1" dirty="0">
                <a:solidFill>
                  <a:schemeClr val="tx1"/>
                </a:solidFill>
              </a:endParaRPr>
            </a:p>
          </p:txBody>
        </p:sp>
        <p:sp>
          <p:nvSpPr>
            <p:cNvPr id="102" name="Rectangle 101"/>
            <p:cNvSpPr/>
            <p:nvPr/>
          </p:nvSpPr>
          <p:spPr>
            <a:xfrm flipH="1">
              <a:off x="2257824" y="3778918"/>
              <a:ext cx="265098" cy="160853"/>
            </a:xfrm>
            <a:prstGeom prst="rect">
              <a:avLst/>
            </a:prstGeom>
            <a:ln/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r>
                <a:rPr lang="en-GB" sz="600" b="1" dirty="0" smtClean="0">
                  <a:solidFill>
                    <a:schemeClr val="tx1"/>
                  </a:solidFill>
                </a:rPr>
                <a:t>8</a:t>
              </a:r>
              <a:endParaRPr lang="en-GB" sz="600" b="1" dirty="0">
                <a:solidFill>
                  <a:schemeClr val="tx1"/>
                </a:solidFill>
              </a:endParaRPr>
            </a:p>
          </p:txBody>
        </p:sp>
        <p:sp>
          <p:nvSpPr>
            <p:cNvPr id="103" name="Diamond 102"/>
            <p:cNvSpPr/>
            <p:nvPr/>
          </p:nvSpPr>
          <p:spPr>
            <a:xfrm>
              <a:off x="1853311" y="4827701"/>
              <a:ext cx="404513" cy="334554"/>
            </a:xfrm>
            <a:prstGeom prst="diamond">
              <a:avLst/>
            </a:prstGeom>
            <a:solidFill>
              <a:schemeClr val="accent6"/>
            </a:solidFill>
            <a:ln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r>
                <a:rPr lang="en-GB" sz="600" b="1" dirty="0" smtClean="0">
                  <a:solidFill>
                    <a:schemeClr val="tx1"/>
                  </a:solidFill>
                </a:rPr>
                <a:t>A</a:t>
              </a:r>
              <a:endParaRPr lang="en-GB" sz="600" b="1" dirty="0">
                <a:solidFill>
                  <a:schemeClr val="tx1"/>
                </a:solidFill>
              </a:endParaRPr>
            </a:p>
          </p:txBody>
        </p:sp>
        <p:sp>
          <p:nvSpPr>
            <p:cNvPr id="105" name="TextBox 104"/>
            <p:cNvSpPr txBox="1"/>
            <p:nvPr/>
          </p:nvSpPr>
          <p:spPr>
            <a:xfrm>
              <a:off x="881025" y="5706359"/>
              <a:ext cx="2822517" cy="123110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700" b="1" dirty="0" smtClean="0"/>
                <a:t>Example Indicators</a:t>
              </a:r>
              <a:endParaRPr lang="en-GB" sz="700" dirty="0" smtClean="0"/>
            </a:p>
            <a:p>
              <a:pPr marL="14400">
                <a:buAutoNum type="romanLcParenBoth"/>
              </a:pPr>
              <a:r>
                <a:rPr lang="en-GB" sz="700" dirty="0" smtClean="0"/>
                <a:t> Resource mapping tool completed for each sub-district within 1 month of allocation</a:t>
              </a:r>
            </a:p>
            <a:p>
              <a:r>
                <a:rPr lang="en-GB" sz="700" dirty="0" smtClean="0"/>
                <a:t>(ii) All CBR workers achieve pre-specified skill standard by end of training</a:t>
              </a:r>
            </a:p>
            <a:p>
              <a:r>
                <a:rPr lang="en-GB" sz="700" dirty="0" smtClean="0"/>
                <a:t>(iii) 20% improved disability score in intervention vs. control arm by end of intervention</a:t>
              </a:r>
            </a:p>
            <a:p>
              <a:r>
                <a:rPr lang="en-GB" sz="700" dirty="0" smtClean="0"/>
                <a:t>(iv) Perceived improvement in family burden in qualitative </a:t>
              </a:r>
            </a:p>
            <a:p>
              <a:r>
                <a:rPr lang="en-GB" sz="700" dirty="0" smtClean="0"/>
                <a:t>interviews by end of intervention</a:t>
              </a:r>
            </a:p>
            <a:p>
              <a:endParaRPr lang="en-GB" dirty="0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6603097</TotalTime>
  <Words>460</Words>
  <Application>Microsoft Office PowerPoint</Application>
  <PresentationFormat>On-screen Show (4:3)</PresentationFormat>
  <Paragraphs>151</Paragraphs>
  <Slides>1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Laura Asher</dc:creator>
  <cp:lastModifiedBy>Mary De Silva</cp:lastModifiedBy>
  <cp:revision>106</cp:revision>
  <dcterms:created xsi:type="dcterms:W3CDTF">2014-04-24T16:40:13Z</dcterms:created>
  <dcterms:modified xsi:type="dcterms:W3CDTF">2014-04-25T11:48:28Z</dcterms:modified>
</cp:coreProperties>
</file>