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22860000" cy="18288000"/>
  <p:notesSz cx="7010400" cy="9236075"/>
  <p:defaultTextStyle>
    <a:defPPr>
      <a:defRPr lang="en-US"/>
    </a:defPPr>
    <a:lvl1pPr marL="0" algn="l" defTabSz="1378562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9281" algn="l" defTabSz="1378562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8562" algn="l" defTabSz="1378562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67843" algn="l" defTabSz="1378562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57124" algn="l" defTabSz="1378562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46405" algn="l" defTabSz="1378562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35685" algn="l" defTabSz="1378562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24966" algn="l" defTabSz="1378562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514247" algn="l" defTabSz="1378562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072" autoAdjust="0"/>
  </p:normalViewPr>
  <p:slideViewPr>
    <p:cSldViewPr>
      <p:cViewPr>
        <p:scale>
          <a:sx n="50" d="100"/>
          <a:sy n="50" d="100"/>
        </p:scale>
        <p:origin x="-58" y="1771"/>
      </p:cViewPr>
      <p:guideLst>
        <p:guide orient="horz" pos="5760"/>
        <p:guide pos="720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18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18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F422A5-A69A-4F70-9C2F-3E9C4F9F05B3}" type="datetimeFigureOut">
              <a:rPr lang="en-US" smtClean="0"/>
              <a:t>6/28/2013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39850" y="692150"/>
            <a:ext cx="4330700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387136"/>
            <a:ext cx="5608320" cy="415623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37840" cy="4618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9"/>
            <a:ext cx="3037840" cy="4618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A96189-4780-4D78-B0F5-7F097DB9C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3320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856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689281" algn="l" defTabSz="137856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378562" algn="l" defTabSz="137856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067843" algn="l" defTabSz="137856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757124" algn="l" defTabSz="137856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446405" algn="l" defTabSz="137856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135685" algn="l" defTabSz="137856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4824966" algn="l" defTabSz="137856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514247" algn="l" defTabSz="137856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A96189-4780-4D78-B0F5-7F097DB9C1E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813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0" y="5681144"/>
            <a:ext cx="19431000" cy="39200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29001" y="10363200"/>
            <a:ext cx="16002001" cy="4673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892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8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678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57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46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356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249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5142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80F31-A431-4A04-8DED-DF769DAD37D7}" type="datetimeFigureOut">
              <a:rPr lang="en-US" smtClean="0"/>
              <a:t>6/28/2013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E00CA-5C46-4860-91D7-C031CC3BE1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766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80F31-A431-4A04-8DED-DF769DAD37D7}" type="datetimeFigureOut">
              <a:rPr lang="en-US" smtClean="0"/>
              <a:t>6/28/2013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E00CA-5C46-4860-91D7-C031CC3BE1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31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6573499" y="732374"/>
            <a:ext cx="5143501" cy="1560406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1" y="732374"/>
            <a:ext cx="15049499" cy="1560406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80F31-A431-4A04-8DED-DF769DAD37D7}" type="datetimeFigureOut">
              <a:rPr lang="en-US" smtClean="0"/>
              <a:t>6/28/2013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E00CA-5C46-4860-91D7-C031CC3BE1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612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80F31-A431-4A04-8DED-DF769DAD37D7}" type="datetimeFigureOut">
              <a:rPr lang="en-US" smtClean="0"/>
              <a:t>6/28/2013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E00CA-5C46-4860-91D7-C031CC3BE1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235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5785" y="11751737"/>
            <a:ext cx="19431000" cy="3632202"/>
          </a:xfrm>
        </p:spPr>
        <p:txBody>
          <a:bodyPr anchor="t"/>
          <a:lstStyle>
            <a:lvl1pPr algn="l">
              <a:defRPr sz="6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5785" y="7751238"/>
            <a:ext cx="19431000" cy="4000499"/>
          </a:xfrm>
        </p:spPr>
        <p:txBody>
          <a:bodyPr anchor="b"/>
          <a:lstStyle>
            <a:lvl1pPr marL="0" indent="0">
              <a:buNone/>
              <a:defRPr sz="3100">
                <a:solidFill>
                  <a:schemeClr val="tx1">
                    <a:tint val="75000"/>
                  </a:schemeClr>
                </a:solidFill>
              </a:defRPr>
            </a:lvl1pPr>
            <a:lvl2pPr marL="68928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8562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67843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57124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46405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35685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24966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51424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80F31-A431-4A04-8DED-DF769DAD37D7}" type="datetimeFigureOut">
              <a:rPr lang="en-US" smtClean="0"/>
              <a:t>6/28/2013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E00CA-5C46-4860-91D7-C031CC3BE1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13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4267202"/>
            <a:ext cx="10096499" cy="12069234"/>
          </a:xfrm>
        </p:spPr>
        <p:txBody>
          <a:bodyPr/>
          <a:lstStyle>
            <a:lvl1pPr>
              <a:defRPr sz="4300"/>
            </a:lvl1pPr>
            <a:lvl2pPr>
              <a:defRPr sz="3600"/>
            </a:lvl2pPr>
            <a:lvl3pPr>
              <a:defRPr sz="31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620501" y="4267202"/>
            <a:ext cx="10096499" cy="12069234"/>
          </a:xfrm>
        </p:spPr>
        <p:txBody>
          <a:bodyPr/>
          <a:lstStyle>
            <a:lvl1pPr>
              <a:defRPr sz="4300"/>
            </a:lvl1pPr>
            <a:lvl2pPr>
              <a:defRPr sz="3600"/>
            </a:lvl2pPr>
            <a:lvl3pPr>
              <a:defRPr sz="31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80F31-A431-4A04-8DED-DF769DAD37D7}" type="datetimeFigureOut">
              <a:rPr lang="en-US" smtClean="0"/>
              <a:t>6/28/2013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E00CA-5C46-4860-91D7-C031CC3BE1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473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1" y="4093639"/>
            <a:ext cx="10100469" cy="1706032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9281" indent="0">
              <a:buNone/>
              <a:defRPr sz="3100" b="1"/>
            </a:lvl2pPr>
            <a:lvl3pPr marL="1378562" indent="0">
              <a:buNone/>
              <a:defRPr sz="2700" b="1"/>
            </a:lvl3pPr>
            <a:lvl4pPr marL="2067843" indent="0">
              <a:buNone/>
              <a:defRPr sz="2400" b="1"/>
            </a:lvl4pPr>
            <a:lvl5pPr marL="2757124" indent="0">
              <a:buNone/>
              <a:defRPr sz="2400" b="1"/>
            </a:lvl5pPr>
            <a:lvl6pPr marL="3446405" indent="0">
              <a:buNone/>
              <a:defRPr sz="2400" b="1"/>
            </a:lvl6pPr>
            <a:lvl7pPr marL="4135685" indent="0">
              <a:buNone/>
              <a:defRPr sz="2400" b="1"/>
            </a:lvl7pPr>
            <a:lvl8pPr marL="4824966" indent="0">
              <a:buNone/>
              <a:defRPr sz="2400" b="1"/>
            </a:lvl8pPr>
            <a:lvl9pPr marL="5514247" indent="0">
              <a:buNone/>
              <a:defRPr sz="2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1" y="5799667"/>
            <a:ext cx="10100469" cy="10536768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612568" y="4093639"/>
            <a:ext cx="10104438" cy="1706032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9281" indent="0">
              <a:buNone/>
              <a:defRPr sz="3100" b="1"/>
            </a:lvl2pPr>
            <a:lvl3pPr marL="1378562" indent="0">
              <a:buNone/>
              <a:defRPr sz="2700" b="1"/>
            </a:lvl3pPr>
            <a:lvl4pPr marL="2067843" indent="0">
              <a:buNone/>
              <a:defRPr sz="2400" b="1"/>
            </a:lvl4pPr>
            <a:lvl5pPr marL="2757124" indent="0">
              <a:buNone/>
              <a:defRPr sz="2400" b="1"/>
            </a:lvl5pPr>
            <a:lvl6pPr marL="3446405" indent="0">
              <a:buNone/>
              <a:defRPr sz="2400" b="1"/>
            </a:lvl6pPr>
            <a:lvl7pPr marL="4135685" indent="0">
              <a:buNone/>
              <a:defRPr sz="2400" b="1"/>
            </a:lvl7pPr>
            <a:lvl8pPr marL="4824966" indent="0">
              <a:buNone/>
              <a:defRPr sz="2400" b="1"/>
            </a:lvl8pPr>
            <a:lvl9pPr marL="5514247" indent="0">
              <a:buNone/>
              <a:defRPr sz="2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612568" y="5799667"/>
            <a:ext cx="10104438" cy="10536768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80F31-A431-4A04-8DED-DF769DAD37D7}" type="datetimeFigureOut">
              <a:rPr lang="en-US" smtClean="0"/>
              <a:t>6/28/2013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E00CA-5C46-4860-91D7-C031CC3BE1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06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80F31-A431-4A04-8DED-DF769DAD37D7}" type="datetimeFigureOut">
              <a:rPr lang="en-US" smtClean="0"/>
              <a:t>6/28/2013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E00CA-5C46-4860-91D7-C031CC3BE1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330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80F31-A431-4A04-8DED-DF769DAD37D7}" type="datetimeFigureOut">
              <a:rPr lang="en-US" smtClean="0"/>
              <a:t>6/28/2013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E00CA-5C46-4860-91D7-C031CC3BE1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663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5" y="728135"/>
            <a:ext cx="7520784" cy="30988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37628" y="728137"/>
            <a:ext cx="12779375" cy="15608301"/>
          </a:xfrm>
        </p:spPr>
        <p:txBody>
          <a:bodyPr/>
          <a:lstStyle>
            <a:lvl1pPr>
              <a:defRPr sz="4800"/>
            </a:lvl1pPr>
            <a:lvl2pPr>
              <a:defRPr sz="4300"/>
            </a:lvl2pPr>
            <a:lvl3pPr>
              <a:defRPr sz="36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5" y="3826939"/>
            <a:ext cx="7520784" cy="12509501"/>
          </a:xfrm>
        </p:spPr>
        <p:txBody>
          <a:bodyPr/>
          <a:lstStyle>
            <a:lvl1pPr marL="0" indent="0">
              <a:buNone/>
              <a:defRPr sz="2100"/>
            </a:lvl1pPr>
            <a:lvl2pPr marL="689281" indent="0">
              <a:buNone/>
              <a:defRPr sz="1900"/>
            </a:lvl2pPr>
            <a:lvl3pPr marL="1378562" indent="0">
              <a:buNone/>
              <a:defRPr sz="1500"/>
            </a:lvl3pPr>
            <a:lvl4pPr marL="2067843" indent="0">
              <a:buNone/>
              <a:defRPr sz="1300"/>
            </a:lvl4pPr>
            <a:lvl5pPr marL="2757124" indent="0">
              <a:buNone/>
              <a:defRPr sz="1300"/>
            </a:lvl5pPr>
            <a:lvl6pPr marL="3446405" indent="0">
              <a:buNone/>
              <a:defRPr sz="1300"/>
            </a:lvl6pPr>
            <a:lvl7pPr marL="4135685" indent="0">
              <a:buNone/>
              <a:defRPr sz="1300"/>
            </a:lvl7pPr>
            <a:lvl8pPr marL="4824966" indent="0">
              <a:buNone/>
              <a:defRPr sz="1300"/>
            </a:lvl8pPr>
            <a:lvl9pPr marL="5514247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80F31-A431-4A04-8DED-DF769DAD37D7}" type="datetimeFigureOut">
              <a:rPr lang="en-US" smtClean="0"/>
              <a:t>6/28/2013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E00CA-5C46-4860-91D7-C031CC3BE1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19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0720" y="12801603"/>
            <a:ext cx="13716000" cy="151130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80720" y="1634067"/>
            <a:ext cx="13716000" cy="10972800"/>
          </a:xfrm>
        </p:spPr>
        <p:txBody>
          <a:bodyPr/>
          <a:lstStyle>
            <a:lvl1pPr marL="0" indent="0">
              <a:buNone/>
              <a:defRPr sz="4800"/>
            </a:lvl1pPr>
            <a:lvl2pPr marL="689281" indent="0">
              <a:buNone/>
              <a:defRPr sz="4300"/>
            </a:lvl2pPr>
            <a:lvl3pPr marL="1378562" indent="0">
              <a:buNone/>
              <a:defRPr sz="3600"/>
            </a:lvl3pPr>
            <a:lvl4pPr marL="2067843" indent="0">
              <a:buNone/>
              <a:defRPr sz="3100"/>
            </a:lvl4pPr>
            <a:lvl5pPr marL="2757124" indent="0">
              <a:buNone/>
              <a:defRPr sz="3100"/>
            </a:lvl5pPr>
            <a:lvl6pPr marL="3446405" indent="0">
              <a:buNone/>
              <a:defRPr sz="3100"/>
            </a:lvl6pPr>
            <a:lvl7pPr marL="4135685" indent="0">
              <a:buNone/>
              <a:defRPr sz="3100"/>
            </a:lvl7pPr>
            <a:lvl8pPr marL="4824966" indent="0">
              <a:buNone/>
              <a:defRPr sz="3100"/>
            </a:lvl8pPr>
            <a:lvl9pPr marL="5514247" indent="0">
              <a:buNone/>
              <a:defRPr sz="31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80720" y="14312904"/>
            <a:ext cx="13716000" cy="2146299"/>
          </a:xfrm>
        </p:spPr>
        <p:txBody>
          <a:bodyPr/>
          <a:lstStyle>
            <a:lvl1pPr marL="0" indent="0">
              <a:buNone/>
              <a:defRPr sz="2100"/>
            </a:lvl1pPr>
            <a:lvl2pPr marL="689281" indent="0">
              <a:buNone/>
              <a:defRPr sz="1900"/>
            </a:lvl2pPr>
            <a:lvl3pPr marL="1378562" indent="0">
              <a:buNone/>
              <a:defRPr sz="1500"/>
            </a:lvl3pPr>
            <a:lvl4pPr marL="2067843" indent="0">
              <a:buNone/>
              <a:defRPr sz="1300"/>
            </a:lvl4pPr>
            <a:lvl5pPr marL="2757124" indent="0">
              <a:buNone/>
              <a:defRPr sz="1300"/>
            </a:lvl5pPr>
            <a:lvl6pPr marL="3446405" indent="0">
              <a:buNone/>
              <a:defRPr sz="1300"/>
            </a:lvl6pPr>
            <a:lvl7pPr marL="4135685" indent="0">
              <a:buNone/>
              <a:defRPr sz="1300"/>
            </a:lvl7pPr>
            <a:lvl8pPr marL="4824966" indent="0">
              <a:buNone/>
              <a:defRPr sz="1300"/>
            </a:lvl8pPr>
            <a:lvl9pPr marL="5514247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80F31-A431-4A04-8DED-DF769DAD37D7}" type="datetimeFigureOut">
              <a:rPr lang="en-US" smtClean="0"/>
              <a:t>6/28/2013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E00CA-5C46-4860-91D7-C031CC3BE1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525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732368"/>
            <a:ext cx="20574000" cy="3048000"/>
          </a:xfrm>
          <a:prstGeom prst="rect">
            <a:avLst/>
          </a:prstGeom>
        </p:spPr>
        <p:txBody>
          <a:bodyPr vert="horz" lIns="137857" tIns="68928" rIns="137857" bIns="6892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4267202"/>
            <a:ext cx="20574000" cy="12069234"/>
          </a:xfrm>
          <a:prstGeom prst="rect">
            <a:avLst/>
          </a:prstGeom>
        </p:spPr>
        <p:txBody>
          <a:bodyPr vert="horz" lIns="137857" tIns="68928" rIns="137857" bIns="6892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3000" y="16950277"/>
            <a:ext cx="5334000" cy="973667"/>
          </a:xfrm>
          <a:prstGeom prst="rect">
            <a:avLst/>
          </a:prstGeom>
        </p:spPr>
        <p:txBody>
          <a:bodyPr vert="horz" lIns="137857" tIns="68928" rIns="137857" bIns="68928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C80F31-A431-4A04-8DED-DF769DAD37D7}" type="datetimeFigureOut">
              <a:rPr lang="en-US" smtClean="0"/>
              <a:t>6/28/2013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810502" y="16950277"/>
            <a:ext cx="7239000" cy="973667"/>
          </a:xfrm>
          <a:prstGeom prst="rect">
            <a:avLst/>
          </a:prstGeom>
        </p:spPr>
        <p:txBody>
          <a:bodyPr vert="horz" lIns="137857" tIns="68928" rIns="137857" bIns="68928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383000" y="16950277"/>
            <a:ext cx="5334000" cy="973667"/>
          </a:xfrm>
          <a:prstGeom prst="rect">
            <a:avLst/>
          </a:prstGeom>
        </p:spPr>
        <p:txBody>
          <a:bodyPr vert="horz" lIns="137857" tIns="68928" rIns="137857" bIns="68928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DE00CA-5C46-4860-91D7-C031CC3BE1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15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378562" rtl="0" eaLnBrk="1" latinLnBrk="0" hangingPunct="1">
        <a:spcBef>
          <a:spcPct val="0"/>
        </a:spcBef>
        <a:buNone/>
        <a:defRPr sz="6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6961" indent="-516961" algn="l" defTabSz="1378562" rtl="0" eaLnBrk="1" latinLnBrk="0" hangingPunct="1">
        <a:spcBef>
          <a:spcPct val="20000"/>
        </a:spcBef>
        <a:buFont typeface="Arial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120081" indent="-430800" algn="l" defTabSz="1378562" rtl="0" eaLnBrk="1" latinLnBrk="0" hangingPunct="1">
        <a:spcBef>
          <a:spcPct val="20000"/>
        </a:spcBef>
        <a:buFont typeface="Arial" pitchFamily="34" charset="0"/>
        <a:buChar char="–"/>
        <a:defRPr sz="4300" kern="1200">
          <a:solidFill>
            <a:schemeClr val="tx1"/>
          </a:solidFill>
          <a:latin typeface="+mn-lt"/>
          <a:ea typeface="+mn-ea"/>
          <a:cs typeface="+mn-cs"/>
        </a:defRPr>
      </a:lvl2pPr>
      <a:lvl3pPr marL="1723203" indent="-344641" algn="l" defTabSz="1378562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412484" indent="-344641" algn="l" defTabSz="1378562" rtl="0" eaLnBrk="1" latinLnBrk="0" hangingPunct="1">
        <a:spcBef>
          <a:spcPct val="20000"/>
        </a:spcBef>
        <a:buFont typeface="Arial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4pPr>
      <a:lvl5pPr marL="3101765" indent="-344641" algn="l" defTabSz="1378562" rtl="0" eaLnBrk="1" latinLnBrk="0" hangingPunct="1">
        <a:spcBef>
          <a:spcPct val="20000"/>
        </a:spcBef>
        <a:buFont typeface="Arial" pitchFamily="34" charset="0"/>
        <a:buChar char="»"/>
        <a:defRPr sz="3100" kern="1200">
          <a:solidFill>
            <a:schemeClr val="tx1"/>
          </a:solidFill>
          <a:latin typeface="+mn-lt"/>
          <a:ea typeface="+mn-ea"/>
          <a:cs typeface="+mn-cs"/>
        </a:defRPr>
      </a:lvl5pPr>
      <a:lvl6pPr marL="3791046" indent="-344641" algn="l" defTabSz="1378562" rtl="0" eaLnBrk="1" latinLnBrk="0" hangingPunct="1">
        <a:spcBef>
          <a:spcPct val="20000"/>
        </a:spcBef>
        <a:buFont typeface="Arial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6pPr>
      <a:lvl7pPr marL="4480327" indent="-344641" algn="l" defTabSz="1378562" rtl="0" eaLnBrk="1" latinLnBrk="0" hangingPunct="1">
        <a:spcBef>
          <a:spcPct val="20000"/>
        </a:spcBef>
        <a:buFont typeface="Arial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7pPr>
      <a:lvl8pPr marL="5169608" indent="-344641" algn="l" defTabSz="1378562" rtl="0" eaLnBrk="1" latinLnBrk="0" hangingPunct="1">
        <a:spcBef>
          <a:spcPct val="20000"/>
        </a:spcBef>
        <a:buFont typeface="Arial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8pPr>
      <a:lvl9pPr marL="5858888" indent="-344641" algn="l" defTabSz="1378562" rtl="0" eaLnBrk="1" latinLnBrk="0" hangingPunct="1">
        <a:spcBef>
          <a:spcPct val="20000"/>
        </a:spcBef>
        <a:buFont typeface="Arial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8562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9281" algn="l" defTabSz="1378562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8562" algn="l" defTabSz="1378562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67843" algn="l" defTabSz="1378562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57124" algn="l" defTabSz="1378562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46405" algn="l" defTabSz="1378562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35685" algn="l" defTabSz="1378562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24966" algn="l" defTabSz="1378562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514247" algn="l" defTabSz="1378562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3113203"/>
              </p:ext>
            </p:extLst>
          </p:nvPr>
        </p:nvGraphicFramePr>
        <p:xfrm>
          <a:off x="838200" y="533400"/>
          <a:ext cx="21640800" cy="147769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1219"/>
                <a:gridCol w="4573101"/>
                <a:gridCol w="3387482"/>
                <a:gridCol w="1270306"/>
                <a:gridCol w="1524367"/>
                <a:gridCol w="1609054"/>
                <a:gridCol w="1524367"/>
                <a:gridCol w="1524367"/>
                <a:gridCol w="2286551"/>
                <a:gridCol w="2709986"/>
              </a:tblGrid>
              <a:tr h="685799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ysClr val="windowText" lastClr="000000"/>
                          </a:solidFill>
                        </a:rPr>
                        <a:t>Motif Cluster ID</a:t>
                      </a:r>
                      <a:endParaRPr lang="en-US" sz="18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175846" marR="1758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ysClr val="windowText" lastClr="000000"/>
                          </a:solidFill>
                        </a:rPr>
                        <a:t>Sequence</a:t>
                      </a:r>
                      <a:r>
                        <a:rPr lang="en-US" sz="1800" baseline="0" dirty="0" smtClean="0">
                          <a:solidFill>
                            <a:sysClr val="windowText" lastClr="000000"/>
                          </a:solidFill>
                        </a:rPr>
                        <a:t> of logo of predicted DNA Binding Site</a:t>
                      </a:r>
                      <a:endParaRPr lang="en-US" sz="18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175846" marR="1758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Regulator Name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Optimal offset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-value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E-value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-value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Overlap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Query consensus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Target consensus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2366">
                <a:tc rowSpan="4"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29</a:t>
                      </a:r>
                      <a:endParaRPr lang="en-US" sz="2000" b="1" dirty="0"/>
                    </a:p>
                  </a:txBody>
                  <a:tcPr marL="175846" marR="1758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endParaRPr lang="en-US" dirty="0"/>
                    </a:p>
                  </a:txBody>
                  <a:tcPr marL="175846" marR="1758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IscR_Rickettsiales</a:t>
                      </a:r>
                      <a:endParaRPr lang="en-US" sz="20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TTCATATATAAAATAT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ATTGTTTTATATCTACAAT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236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NadR_Enterobacteriales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0.011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TTCATATATAAAATAT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TGTTTAATATACTAAACA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23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NagC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Ecol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TTCATATATAAAATAT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TATTTTTCGATAGATAAAAAAAG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236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torR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TTCATATATAAAATAT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CTGTTCATAT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1972">
                <a:tc rowSpan="6"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41</a:t>
                      </a:r>
                      <a:endParaRPr lang="en-US" sz="2000" b="1" dirty="0"/>
                    </a:p>
                  </a:txBody>
                  <a:tcPr marL="175846" marR="1758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6">
                  <a:txBody>
                    <a:bodyPr/>
                    <a:lstStyle/>
                    <a:p>
                      <a:endParaRPr lang="en-US" dirty="0"/>
                    </a:p>
                  </a:txBody>
                  <a:tcPr marL="175846" marR="1758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arcA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AATTATATTATAAA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GTTAATTAAATGTTA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19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PhoP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Bsub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0.020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3.79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AATTATATTATAAA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TGATTAAAAAAGAAATTTAAAATATAATACA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19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rpoD16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AATTATATTATAAA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ATTATACAGAAAAAATAAAAAATGTCAA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19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rpoD17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0.011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AATTATATTATAAA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ATTATAACAAAAACTAAAGAATTTGTCAA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19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rpoD19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0.011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AATTATATTATAAA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ATTATACCTCAAAACAGATAAAAAATGTCAA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19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XylR_Gammaproteobacteria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0.025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3.48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AATTATATTATAAA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ACGAAAAATCGTAATAGAAGTGTAAAATAACATAATTG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2366">
                <a:tc rowSpan="5"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46</a:t>
                      </a:r>
                      <a:endParaRPr lang="en-US" sz="2000" b="1" dirty="0"/>
                    </a:p>
                  </a:txBody>
                  <a:tcPr marL="175846" marR="1758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5">
                  <a:txBody>
                    <a:bodyPr/>
                    <a:lstStyle/>
                    <a:p>
                      <a:endParaRPr lang="en-US" dirty="0"/>
                    </a:p>
                  </a:txBody>
                  <a:tcPr marL="175846" marR="1758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Hpr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Bsub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ATAATATAATAATAAA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AAAATAGCATAATATAAAA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236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ihf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0.010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ATAATATAATAATAAA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CTAAGATAATAAAATGTTAAAAAATCAATAAGTTATATTTAATAAGTA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23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lrp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ATAATATAATAATAAA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AAAATGAATAATAAAAAAATCAAAT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236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MngR Ecol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ATAATATAATAATAAA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TAATACAAATACAA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236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XylR_Gammaproteobacteria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0.55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ATAATATAATAATAAA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ACGAAAAATCGTAATAGAAGTGTAAAATAACATAATTG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3979">
                <a:tc rowSpan="8"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51</a:t>
                      </a:r>
                      <a:endParaRPr lang="en-US" sz="2000" b="1" dirty="0"/>
                    </a:p>
                  </a:txBody>
                  <a:tcPr marL="175846" marR="1758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8">
                  <a:txBody>
                    <a:bodyPr/>
                    <a:lstStyle/>
                    <a:p>
                      <a:endParaRPr lang="en-US" dirty="0"/>
                    </a:p>
                  </a:txBody>
                  <a:tcPr marL="175846" marR="1758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arcA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ATAATAATATTATAA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GTTAATTAAATGTTA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39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ArcA_Gammaproteobacteria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0.012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1.62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ATAATAATATTATAA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TAACATTTAGTTAAC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397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DeoR_Enterobacteriales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0.021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2.96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ATAATAATATTATAA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TGTTAGTATTCTAACA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397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Fur Hpyl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ATAATAATATTATAA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TATTATTTTGTTTTAATGAAAAT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397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MngR Ecol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ATAATAATATTATAA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TAATACAAATACAA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397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RcsA-RcsB Ecol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1.45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ATAATAATATTATAA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TAAGAATATTCCTA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39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XylR_Gammaproteobacteria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0.014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ATAATAATATTATAA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ACGAAAAATCGTAATAGAAGTGTAAAATAACATAATTG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397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YhiX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Ecol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ATAATAATATTATAA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TTAGGATATTTTTTTTAT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2366">
                <a:tc rowSpan="5"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52</a:t>
                      </a:r>
                      <a:endParaRPr lang="en-US" sz="2000" b="1" dirty="0"/>
                    </a:p>
                  </a:txBody>
                  <a:tcPr marL="175846" marR="1758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5">
                  <a:txBody>
                    <a:bodyPr/>
                    <a:lstStyle/>
                    <a:p>
                      <a:endParaRPr lang="en-US" dirty="0"/>
                    </a:p>
                  </a:txBody>
                  <a:tcPr marL="175846" marR="1758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arcA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ATAAAATAAAATTAAA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TAACATTTAATTAAC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236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ArcA_Gammaproteobacteria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0.013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1.90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ATAAAATAAAATTAAA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TAACATTTAGTTAAC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23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CovR Spyo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-6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ATAAAATAAAATTAAA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TTAAATTAAAA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236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lrp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0.010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ATAAAATAAAATTAAA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AAAATGAATAATAAAAAAATCAAAT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236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MtaR_Streptococcaceae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0.014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ATAAAATAAAATTAAA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TATAGTTTAAAACTATA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03943">
                <a:tc rowSpan="3"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53</a:t>
                      </a:r>
                      <a:endParaRPr lang="en-US" sz="2000" b="1" dirty="0"/>
                    </a:p>
                  </a:txBody>
                  <a:tcPr marL="175846" marR="1758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endParaRPr lang="en-US" dirty="0"/>
                    </a:p>
                  </a:txBody>
                  <a:tcPr marL="175846" marR="1758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CodY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Bsub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AATTATAATAAAAT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ATCTGTTCATGTAAAACGAAAGGTAGAAAGAAAAAAAAAAATAAAAACAACGAATAAAGAGACAA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0394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CovR Spyo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-2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AATTATAATAAAAT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TTAAATTAAAA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0394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lrp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0.022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AATTATAATAAAAT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AAAATGAATAATAAAAAAATCAAAT</a:t>
                      </a:r>
                    </a:p>
                  </a:txBody>
                  <a:tcPr marL="11687" marR="11687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38200" y="16535400"/>
            <a:ext cx="80010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Supplementary Table </a:t>
            </a:r>
            <a:r>
              <a:rPr lang="en-US" dirty="0" smtClean="0"/>
              <a:t>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69795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4147</TotalTime>
  <Words>304</Words>
  <Application>Microsoft Office PowerPoint</Application>
  <PresentationFormat>Custom</PresentationFormat>
  <Paragraphs>266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ORNL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Wilson, Charlotte M.</dc:creator>
  <cp:lastModifiedBy>Wilson, Charlotte M.</cp:lastModifiedBy>
  <cp:revision>13</cp:revision>
  <cp:lastPrinted>2013-06-24T15:02:17Z</cp:lastPrinted>
  <dcterms:created xsi:type="dcterms:W3CDTF">2012-11-27T15:39:56Z</dcterms:created>
  <dcterms:modified xsi:type="dcterms:W3CDTF">2013-06-28T17:13:12Z</dcterms:modified>
</cp:coreProperties>
</file>