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1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gmszj\My%20Documents\work\results\zhou\proliferation%20using%20crystal%20violet\2012-6-15\ab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HGC27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9242568516144795"/>
          <c:y val="0.25046166104236989"/>
          <c:w val="0.5505975706525057"/>
          <c:h val="0.60042135358080284"/>
        </c:manualLayout>
      </c:layout>
      <c:lineChart>
        <c:grouping val="standard"/>
        <c:ser>
          <c:idx val="0"/>
          <c:order val="0"/>
          <c:tx>
            <c:strRef>
              <c:f>Sheet1!$C$10</c:f>
              <c:strCache>
                <c:ptCount val="1"/>
                <c:pt idx="0">
                  <c:v>control siRNA</c:v>
                </c:pt>
              </c:strCache>
            </c:strRef>
          </c:tx>
          <c:errBars>
            <c:errDir val="y"/>
            <c:errBarType val="both"/>
            <c:errValType val="cust"/>
            <c:plus>
              <c:numRef>
                <c:f>Sheet1!$F$11:$F$14</c:f>
                <c:numCache>
                  <c:formatCode>General</c:formatCode>
                  <c:ptCount val="4"/>
                  <c:pt idx="0">
                    <c:v>2.8160255680656249E-2</c:v>
                  </c:pt>
                  <c:pt idx="1">
                    <c:v>1.2165525060596453E-2</c:v>
                  </c:pt>
                  <c:pt idx="2">
                    <c:v>7.7655220901967428E-2</c:v>
                  </c:pt>
                  <c:pt idx="3">
                    <c:v>5.7999999999980199E-2</c:v>
                  </c:pt>
                </c:numCache>
              </c:numRef>
            </c:plus>
            <c:minus>
              <c:numRef>
                <c:f>Sheet1!$F$11:$F$14</c:f>
                <c:numCache>
                  <c:formatCode>General</c:formatCode>
                  <c:ptCount val="4"/>
                  <c:pt idx="0">
                    <c:v>2.8160255680656249E-2</c:v>
                  </c:pt>
                  <c:pt idx="1">
                    <c:v>1.2165525060596453E-2</c:v>
                  </c:pt>
                  <c:pt idx="2">
                    <c:v>7.7655220901967428E-2</c:v>
                  </c:pt>
                  <c:pt idx="3">
                    <c:v>5.7999999999980199E-2</c:v>
                  </c:pt>
                </c:numCache>
              </c:numRef>
            </c:minus>
          </c:errBars>
          <c:cat>
            <c:strRef>
              <c:f>Sheet1!$B$11:$B$14</c:f>
              <c:strCache>
                <c:ptCount val="4"/>
                <c:pt idx="0">
                  <c:v>day 1</c:v>
                </c:pt>
                <c:pt idx="1">
                  <c:v>day 2</c:v>
                </c:pt>
                <c:pt idx="2">
                  <c:v>day 3</c:v>
                </c:pt>
                <c:pt idx="3">
                  <c:v>day 4</c:v>
                </c:pt>
              </c:strCache>
            </c:strRef>
          </c:cat>
          <c:val>
            <c:numRef>
              <c:f>Sheet1!$C$11:$C$14</c:f>
              <c:numCache>
                <c:formatCode>General</c:formatCode>
                <c:ptCount val="4"/>
                <c:pt idx="0">
                  <c:v>0.41500000000000009</c:v>
                </c:pt>
                <c:pt idx="1">
                  <c:v>0.94699999999999995</c:v>
                </c:pt>
                <c:pt idx="2">
                  <c:v>1.8256666666666668</c:v>
                </c:pt>
                <c:pt idx="3">
                  <c:v>2.8519999999999999</c:v>
                </c:pt>
              </c:numCache>
            </c:numRef>
          </c:val>
        </c:ser>
        <c:ser>
          <c:idx val="1"/>
          <c:order val="1"/>
          <c:tx>
            <c:strRef>
              <c:f>Sheet1!$D$10</c:f>
              <c:strCache>
                <c:ptCount val="1"/>
                <c:pt idx="0">
                  <c:v>PIK3R3 siRNA</c:v>
                </c:pt>
              </c:strCache>
            </c:strRef>
          </c:tx>
          <c:errBars>
            <c:errDir val="y"/>
            <c:errBarType val="both"/>
            <c:errValType val="cust"/>
            <c:plus>
              <c:numRef>
                <c:f>Sheet1!$G$11:$G$14</c:f>
                <c:numCache>
                  <c:formatCode>General</c:formatCode>
                  <c:ptCount val="4"/>
                  <c:pt idx="0">
                    <c:v>7.5718777944003739E-3</c:v>
                  </c:pt>
                  <c:pt idx="1">
                    <c:v>1.9052558883257607E-2</c:v>
                  </c:pt>
                  <c:pt idx="2">
                    <c:v>4.4136152981428513E-2</c:v>
                  </c:pt>
                  <c:pt idx="3">
                    <c:v>4.1186567389542614E-2</c:v>
                  </c:pt>
                </c:numCache>
              </c:numRef>
            </c:plus>
            <c:minus>
              <c:numRef>
                <c:f>Sheet1!$G$11:$G$14</c:f>
                <c:numCache>
                  <c:formatCode>General</c:formatCode>
                  <c:ptCount val="4"/>
                  <c:pt idx="0">
                    <c:v>7.5718777944003739E-3</c:v>
                  </c:pt>
                  <c:pt idx="1">
                    <c:v>1.9052558883257607E-2</c:v>
                  </c:pt>
                  <c:pt idx="2">
                    <c:v>4.4136152981428513E-2</c:v>
                  </c:pt>
                  <c:pt idx="3">
                    <c:v>4.1186567389542614E-2</c:v>
                  </c:pt>
                </c:numCache>
              </c:numRef>
            </c:minus>
          </c:errBars>
          <c:cat>
            <c:strRef>
              <c:f>Sheet1!$B$11:$B$14</c:f>
              <c:strCache>
                <c:ptCount val="4"/>
                <c:pt idx="0">
                  <c:v>day 1</c:v>
                </c:pt>
                <c:pt idx="1">
                  <c:v>day 2</c:v>
                </c:pt>
                <c:pt idx="2">
                  <c:v>day 3</c:v>
                </c:pt>
                <c:pt idx="3">
                  <c:v>day 4</c:v>
                </c:pt>
              </c:strCache>
            </c:strRef>
          </c:cat>
          <c:val>
            <c:numRef>
              <c:f>Sheet1!$D$11:$D$14</c:f>
              <c:numCache>
                <c:formatCode>General</c:formatCode>
                <c:ptCount val="4"/>
                <c:pt idx="0">
                  <c:v>0.37266666666666676</c:v>
                </c:pt>
                <c:pt idx="1">
                  <c:v>0.81800000000000017</c:v>
                </c:pt>
                <c:pt idx="2">
                  <c:v>1.3220000000000001</c:v>
                </c:pt>
                <c:pt idx="3">
                  <c:v>2.1936666666666671</c:v>
                </c:pt>
              </c:numCache>
            </c:numRef>
          </c:val>
        </c:ser>
        <c:marker val="1"/>
        <c:axId val="47006080"/>
        <c:axId val="47007616"/>
      </c:lineChart>
      <c:catAx>
        <c:axId val="47006080"/>
        <c:scaling>
          <c:orientation val="minMax"/>
        </c:scaling>
        <c:axPos val="b"/>
        <c:majorTickMark val="none"/>
        <c:tickLblPos val="nextTo"/>
        <c:crossAx val="47007616"/>
        <c:crosses val="autoZero"/>
        <c:auto val="1"/>
        <c:lblAlgn val="ctr"/>
        <c:lblOffset val="100"/>
      </c:catAx>
      <c:valAx>
        <c:axId val="47007616"/>
        <c:scaling>
          <c:orientation val="minMax"/>
        </c:scaling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OD (A595)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470060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627906976744187"/>
          <c:y val="0.39526527934008288"/>
          <c:w val="0.22984496124031006"/>
          <c:h val="0.42360611173603302"/>
        </c:manualLayout>
      </c:layout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C8D0E-6808-41BA-979F-106A4703D9FC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A1148-E993-4D53-BFD6-71E99A674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2.tiff"/><Relationship Id="rId7" Type="http://schemas.openxmlformats.org/officeDocument/2006/relationships/image" Target="../media/image6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371600" y="1219200"/>
            <a:ext cx="2209800" cy="1524000"/>
            <a:chOff x="1447800" y="304800"/>
            <a:chExt cx="2148840" cy="1504951"/>
          </a:xfrm>
        </p:grpSpPr>
        <p:pic>
          <p:nvPicPr>
            <p:cNvPr id="5" name="Picture 4" descr="Rohit Anthony Sinha 2012-05-31 14hr 36min_Exposure_20_0sec.tif"/>
            <p:cNvPicPr>
              <a:picLocks noChangeAspect="1"/>
            </p:cNvPicPr>
            <p:nvPr/>
          </p:nvPicPr>
          <p:blipFill>
            <a:blip r:embed="rId2" cstate="print"/>
            <a:srcRect l="54205" t="25339" r="32859" b="69464"/>
            <a:stretch>
              <a:fillRect/>
            </a:stretch>
          </p:blipFill>
          <p:spPr>
            <a:xfrm>
              <a:off x="2435224" y="1066800"/>
              <a:ext cx="1146175" cy="343852"/>
            </a:xfrm>
            <a:prstGeom prst="rect">
              <a:avLst/>
            </a:prstGeom>
          </p:spPr>
        </p:pic>
        <p:pic>
          <p:nvPicPr>
            <p:cNvPr id="6" name="Picture 5" descr="Rohit Anthony Sinha 2012-05-31 14hr 36min_Exposure_10_0sec.tif"/>
            <p:cNvPicPr>
              <a:picLocks noChangeAspect="1"/>
            </p:cNvPicPr>
            <p:nvPr/>
          </p:nvPicPr>
          <p:blipFill>
            <a:blip r:embed="rId3" cstate="print"/>
            <a:srcRect l="6661" t="14284" r="79935" b="80108"/>
            <a:stretch>
              <a:fillRect/>
            </a:stretch>
          </p:blipFill>
          <p:spPr>
            <a:xfrm>
              <a:off x="2438400" y="1447801"/>
              <a:ext cx="1158240" cy="361950"/>
            </a:xfrm>
            <a:prstGeom prst="rect">
              <a:avLst/>
            </a:prstGeom>
          </p:spPr>
        </p:pic>
        <p:sp>
          <p:nvSpPr>
            <p:cNvPr id="7" name="TextBox 8"/>
            <p:cNvSpPr txBox="1">
              <a:spLocks noChangeArrowheads="1"/>
            </p:cNvSpPr>
            <p:nvPr/>
          </p:nvSpPr>
          <p:spPr bwMode="auto">
            <a:xfrm>
              <a:off x="1447800" y="304800"/>
              <a:ext cx="2063750" cy="645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en-US" sz="1300" dirty="0" err="1">
                  <a:latin typeface="Calibri" pitchFamily="34" charset="0"/>
                </a:rPr>
                <a:t>Contrl</a:t>
              </a:r>
              <a:r>
                <a:rPr lang="en-US" sz="1300" dirty="0">
                  <a:latin typeface="Calibri" pitchFamily="34" charset="0"/>
                </a:rPr>
                <a:t> </a:t>
              </a:r>
              <a:r>
                <a:rPr lang="en-US" sz="1300" dirty="0" err="1">
                  <a:latin typeface="Calibri" pitchFamily="34" charset="0"/>
                </a:rPr>
                <a:t>siRNA</a:t>
              </a:r>
              <a:r>
                <a:rPr lang="en-US" sz="1300" dirty="0">
                  <a:latin typeface="Calibri" pitchFamily="34" charset="0"/>
                </a:rPr>
                <a:t>         </a:t>
              </a:r>
              <a:r>
                <a:rPr lang="en-US" dirty="0">
                  <a:latin typeface="Calibri" pitchFamily="34" charset="0"/>
                </a:rPr>
                <a:t>+         -</a:t>
              </a:r>
            </a:p>
            <a:p>
              <a:pPr algn="l"/>
              <a:r>
                <a:rPr lang="en-US" sz="1300" dirty="0">
                  <a:latin typeface="Calibri" pitchFamily="34" charset="0"/>
                </a:rPr>
                <a:t>PIK3R3 </a:t>
              </a:r>
              <a:r>
                <a:rPr lang="en-US" sz="1300" dirty="0" err="1">
                  <a:latin typeface="Calibri" pitchFamily="34" charset="0"/>
                </a:rPr>
                <a:t>siRNA</a:t>
              </a:r>
              <a:r>
                <a:rPr lang="en-US" sz="1300" dirty="0">
                  <a:latin typeface="Calibri" pitchFamily="34" charset="0"/>
                </a:rPr>
                <a:t>        </a:t>
              </a:r>
              <a:r>
                <a:rPr lang="en-US" dirty="0">
                  <a:latin typeface="Calibri" pitchFamily="34" charset="0"/>
                </a:rPr>
                <a:t>-         +</a:t>
              </a:r>
            </a:p>
          </p:txBody>
        </p:sp>
        <p:sp>
          <p:nvSpPr>
            <p:cNvPr id="8" name="TextBox 58"/>
            <p:cNvSpPr txBox="1">
              <a:spLocks noChangeArrowheads="1"/>
            </p:cNvSpPr>
            <p:nvPr/>
          </p:nvSpPr>
          <p:spPr bwMode="auto">
            <a:xfrm>
              <a:off x="1633816" y="1447800"/>
              <a:ext cx="72838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en-US" altLang="zh-CN" sz="1400" dirty="0" err="1">
                  <a:latin typeface="Calibri" pitchFamily="34" charset="0"/>
                </a:rPr>
                <a:t>actin</a:t>
              </a:r>
              <a:endParaRPr lang="en-US" altLang="zh-CN" sz="1400" dirty="0">
                <a:latin typeface="Calibri" pitchFamily="34" charset="0"/>
              </a:endParaRPr>
            </a:p>
          </p:txBody>
        </p:sp>
        <p:sp>
          <p:nvSpPr>
            <p:cNvPr id="9" name="TextBox 58"/>
            <p:cNvSpPr txBox="1">
              <a:spLocks noChangeArrowheads="1"/>
            </p:cNvSpPr>
            <p:nvPr/>
          </p:nvSpPr>
          <p:spPr bwMode="auto">
            <a:xfrm>
              <a:off x="1557616" y="1143000"/>
              <a:ext cx="72838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en-US" altLang="zh-CN" sz="1400" dirty="0" smtClean="0">
                  <a:latin typeface="Calibri" pitchFamily="34" charset="0"/>
                </a:rPr>
                <a:t>PIK3R3</a:t>
              </a:r>
              <a:endParaRPr lang="en-US" altLang="zh-CN" sz="1400" dirty="0">
                <a:latin typeface="Calibri" pitchFamily="34" charset="0"/>
              </a:endParaRPr>
            </a:p>
          </p:txBody>
        </p:sp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 l="6750" r="5505"/>
          <a:stretch>
            <a:fillRect/>
          </a:stretch>
        </p:blipFill>
        <p:spPr bwMode="auto">
          <a:xfrm>
            <a:off x="5099539" y="3989387"/>
            <a:ext cx="1758461" cy="1555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6172201" y="4065587"/>
            <a:ext cx="7264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2.9%</a:t>
            </a:r>
            <a:endParaRPr lang="en-US" sz="1200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/>
          <a:srcRect l="9046"/>
          <a:stretch>
            <a:fillRect/>
          </a:stretch>
        </p:blipFill>
        <p:spPr bwMode="auto">
          <a:xfrm>
            <a:off x="6934201" y="3989388"/>
            <a:ext cx="1828799" cy="152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8101166" y="4065587"/>
            <a:ext cx="7264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2.58%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334001" y="3684587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Control </a:t>
            </a:r>
            <a:r>
              <a:rPr lang="en-US" sz="1200" b="1" dirty="0" err="1" smtClean="0"/>
              <a:t>siRNA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315201" y="3684587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PIK3R3 </a:t>
            </a:r>
            <a:r>
              <a:rPr lang="en-US" sz="1200" b="1" dirty="0" err="1" smtClean="0"/>
              <a:t>siRNA</a:t>
            </a:r>
            <a:endParaRPr lang="en-US" sz="1200" b="1" dirty="0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 rot="10800000">
            <a:off x="4718539" y="3886200"/>
            <a:ext cx="430631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square" lIns="76073" tIns="38036" rIns="76073" bIns="38036">
            <a:spAutoFit/>
          </a:bodyPr>
          <a:lstStyle/>
          <a:p>
            <a:r>
              <a:rPr lang="en-US" dirty="0" err="1">
                <a:latin typeface="Calibri" pitchFamily="34" charset="0"/>
              </a:rPr>
              <a:t>Annexin</a:t>
            </a:r>
            <a:r>
              <a:rPr lang="en-US" dirty="0">
                <a:latin typeface="Calibri" pitchFamily="34" charset="0"/>
              </a:rPr>
              <a:t>-V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638801" y="5665787"/>
            <a:ext cx="229235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073" tIns="38036" rIns="76073" bIns="38036">
            <a:spAutoFit/>
          </a:bodyPr>
          <a:lstStyle/>
          <a:p>
            <a:pPr algn="ctr"/>
            <a:r>
              <a:rPr lang="en-US" dirty="0">
                <a:latin typeface="Calibri" pitchFamily="34" charset="0"/>
              </a:rPr>
              <a:t>PI</a:t>
            </a:r>
          </a:p>
        </p:txBody>
      </p:sp>
      <p:sp>
        <p:nvSpPr>
          <p:cNvPr id="18" name="TextBox 10"/>
          <p:cNvSpPr txBox="1">
            <a:spLocks noChangeArrowheads="1"/>
          </p:cNvSpPr>
          <p:nvPr/>
        </p:nvSpPr>
        <p:spPr bwMode="auto">
          <a:xfrm>
            <a:off x="76200" y="3124200"/>
            <a:ext cx="322262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073" tIns="38036" rIns="76073" bIns="38036">
            <a:spAutoFit/>
          </a:bodyPr>
          <a:lstStyle/>
          <a:p>
            <a:pPr algn="l"/>
            <a:r>
              <a:rPr lang="en-US" dirty="0" smtClean="0">
                <a:latin typeface="Calibri" pitchFamily="34" charset="0"/>
              </a:rPr>
              <a:t>C</a:t>
            </a:r>
            <a:endParaRPr lang="en-US" dirty="0">
              <a:latin typeface="Calibri" pitchFamily="34" charset="0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148209" y="5562600"/>
          <a:ext cx="4104455" cy="455676"/>
        </p:xfrm>
        <a:graphic>
          <a:graphicData uri="http://schemas.openxmlformats.org/drawingml/2006/table">
            <a:tbl>
              <a:tblPr/>
              <a:tblGrid>
                <a:gridCol w="1872208"/>
                <a:gridCol w="1008112"/>
                <a:gridCol w="1224135"/>
              </a:tblGrid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SG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58057" marR="58057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ctrl siRNA</a:t>
                      </a:r>
                      <a:endParaRPr kumimoji="0" lang="en-SG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58057" marR="58057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PIK3R3 siRNA</a:t>
                      </a:r>
                      <a:endParaRPr kumimoji="0" lang="en-SG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58057" marR="58057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Brdu</a:t>
                      </a:r>
                      <a:r>
                        <a:rPr kumimoji="0" lang="en-SG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incorporation (%)</a:t>
                      </a:r>
                      <a:endParaRPr kumimoji="0" lang="en-SG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58057" marR="58057" marT="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46.2 ± 2.0</a:t>
                      </a:r>
                      <a:endParaRPr kumimoji="0" lang="en-SG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58057" marR="58057" marT="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37.0 ± 3.8 *</a:t>
                      </a:r>
                      <a:endParaRPr kumimoji="0" lang="en-SG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58057" marR="58057" marT="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 rot="10800000">
            <a:off x="210924" y="3752527"/>
            <a:ext cx="369332" cy="9361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sz="1200" b="1" dirty="0" err="1" smtClean="0"/>
              <a:t>Brdu</a:t>
            </a:r>
            <a:r>
              <a:rPr lang="en-US" sz="1200" b="1" dirty="0" smtClean="0"/>
              <a:t>-FITC</a:t>
            </a:r>
            <a:endParaRPr lang="en-SG" sz="1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628800" y="5166335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7-ADD</a:t>
            </a:r>
            <a:endParaRPr lang="en-SG" sz="12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01960" y="3256235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  </a:t>
            </a:r>
            <a:r>
              <a:rPr lang="en-US" sz="1200" b="1" dirty="0" smtClean="0"/>
              <a:t>Control </a:t>
            </a:r>
            <a:r>
              <a:rPr lang="en-US" sz="1200" b="1" dirty="0" err="1" smtClean="0"/>
              <a:t>siRNA</a:t>
            </a:r>
            <a:r>
              <a:rPr lang="en-US" sz="1200" b="1" dirty="0" smtClean="0"/>
              <a:t>                        PIK3R3 </a:t>
            </a:r>
            <a:r>
              <a:rPr lang="en-US" sz="1200" b="1" dirty="0" err="1" smtClean="0"/>
              <a:t>siRNA</a:t>
            </a:r>
            <a:r>
              <a:rPr lang="en-US" sz="1200" b="1" dirty="0" smtClean="0"/>
              <a:t>  </a:t>
            </a:r>
            <a:endParaRPr lang="en-SG" sz="1200" b="1" dirty="0"/>
          </a:p>
        </p:txBody>
      </p:sp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6" cstate="print"/>
          <a:srcRect l="7692"/>
          <a:stretch>
            <a:fillRect/>
          </a:stretch>
        </p:blipFill>
        <p:spPr bwMode="auto">
          <a:xfrm>
            <a:off x="554361" y="3642335"/>
            <a:ext cx="1828799" cy="1509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7" cstate="print"/>
          <a:srcRect l="7692"/>
          <a:stretch>
            <a:fillRect/>
          </a:stretch>
        </p:blipFill>
        <p:spPr bwMode="auto">
          <a:xfrm>
            <a:off x="2459361" y="3642335"/>
            <a:ext cx="1828799" cy="1499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5" name="Chart 24"/>
          <p:cNvGraphicFramePr/>
          <p:nvPr/>
        </p:nvGraphicFramePr>
        <p:xfrm>
          <a:off x="4953000" y="990600"/>
          <a:ext cx="3276600" cy="213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6" name="TextBox 10"/>
          <p:cNvSpPr txBox="1">
            <a:spLocks noChangeArrowheads="1"/>
          </p:cNvSpPr>
          <p:nvPr/>
        </p:nvSpPr>
        <p:spPr bwMode="auto">
          <a:xfrm>
            <a:off x="287338" y="1066800"/>
            <a:ext cx="322262" cy="35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6073" tIns="38036" rIns="76073" bIns="38036">
            <a:spAutoFit/>
          </a:bodyPr>
          <a:lstStyle/>
          <a:p>
            <a:pPr algn="l"/>
            <a:r>
              <a:rPr lang="en-US" dirty="0" smtClean="0">
                <a:latin typeface="Calibri" pitchFamily="34" charset="0"/>
              </a:rPr>
              <a:t>A</a:t>
            </a:r>
            <a:endParaRPr lang="en-US" dirty="0">
              <a:latin typeface="Calibri" pitchFamily="34" charset="0"/>
            </a:endParaRPr>
          </a:p>
        </p:txBody>
      </p:sp>
      <p:sp>
        <p:nvSpPr>
          <p:cNvPr id="27" name="TextBox 10"/>
          <p:cNvSpPr txBox="1">
            <a:spLocks noChangeArrowheads="1"/>
          </p:cNvSpPr>
          <p:nvPr/>
        </p:nvSpPr>
        <p:spPr bwMode="auto">
          <a:xfrm>
            <a:off x="4554538" y="1066800"/>
            <a:ext cx="322262" cy="35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6073" tIns="38036" rIns="76073" bIns="38036">
            <a:spAutoFit/>
          </a:bodyPr>
          <a:lstStyle/>
          <a:p>
            <a:pPr algn="l"/>
            <a:r>
              <a:rPr lang="en-US" dirty="0" smtClean="0">
                <a:latin typeface="Calibri" pitchFamily="34" charset="0"/>
              </a:rPr>
              <a:t>B</a:t>
            </a:r>
            <a:endParaRPr lang="en-US" dirty="0">
              <a:latin typeface="Calibri" pitchFamily="34" charset="0"/>
            </a:endParaRPr>
          </a:p>
        </p:txBody>
      </p:sp>
      <p:sp>
        <p:nvSpPr>
          <p:cNvPr id="28" name="TextBox 10"/>
          <p:cNvSpPr txBox="1">
            <a:spLocks noChangeArrowheads="1"/>
          </p:cNvSpPr>
          <p:nvPr/>
        </p:nvSpPr>
        <p:spPr bwMode="auto">
          <a:xfrm>
            <a:off x="4724400" y="3352800"/>
            <a:ext cx="322262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073" tIns="38036" rIns="76073" bIns="38036">
            <a:spAutoFit/>
          </a:bodyPr>
          <a:lstStyle/>
          <a:p>
            <a:pPr algn="l"/>
            <a:r>
              <a:rPr lang="en-US" dirty="0" smtClean="0">
                <a:latin typeface="Calibri" pitchFamily="34" charset="0"/>
              </a:rPr>
              <a:t>D</a:t>
            </a:r>
            <a:endParaRPr lang="en-US" dirty="0">
              <a:latin typeface="Calibri" pitchFamily="34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0" y="0"/>
            <a:ext cx="2592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dirty="0"/>
              <a:t>Supplemental Figure 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53</Words>
  <Application>Microsoft Office PowerPoint</Application>
  <PresentationFormat>On-screen Show (4:3)</PresentationFormat>
  <Paragraphs>25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National University of Singapore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gmszj</dc:creator>
  <cp:lastModifiedBy>gmszj</cp:lastModifiedBy>
  <cp:revision>2</cp:revision>
  <dcterms:created xsi:type="dcterms:W3CDTF">2012-06-15T04:14:35Z</dcterms:created>
  <dcterms:modified xsi:type="dcterms:W3CDTF">2012-06-20T05:19:07Z</dcterms:modified>
</cp:coreProperties>
</file>