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1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D310A-F3DF-44BF-9D55-47EB7AE123B7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852D2-282C-4042-A643-EE75621BD6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D310A-F3DF-44BF-9D55-47EB7AE123B7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852D2-282C-4042-A643-EE75621BD6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D310A-F3DF-44BF-9D55-47EB7AE123B7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852D2-282C-4042-A643-EE75621BD6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D310A-F3DF-44BF-9D55-47EB7AE123B7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852D2-282C-4042-A643-EE75621BD6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D310A-F3DF-44BF-9D55-47EB7AE123B7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852D2-282C-4042-A643-EE75621BD6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D310A-F3DF-44BF-9D55-47EB7AE123B7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852D2-282C-4042-A643-EE75621BD6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D310A-F3DF-44BF-9D55-47EB7AE123B7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852D2-282C-4042-A643-EE75621BD6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D310A-F3DF-44BF-9D55-47EB7AE123B7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852D2-282C-4042-A643-EE75621BD6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D310A-F3DF-44BF-9D55-47EB7AE123B7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852D2-282C-4042-A643-EE75621BD6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D310A-F3DF-44BF-9D55-47EB7AE123B7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852D2-282C-4042-A643-EE75621BD6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D310A-F3DF-44BF-9D55-47EB7AE123B7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852D2-282C-4042-A643-EE75621BD6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9D310A-F3DF-44BF-9D55-47EB7AE123B7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6852D2-282C-4042-A643-EE75621BD69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755576" y="4189060"/>
          <a:ext cx="4354830" cy="1005840"/>
        </p:xfrm>
        <a:graphic>
          <a:graphicData uri="http://schemas.openxmlformats.org/drawingml/2006/table">
            <a:tbl>
              <a:tblPr/>
              <a:tblGrid>
                <a:gridCol w="811530"/>
                <a:gridCol w="1200150"/>
                <a:gridCol w="1200150"/>
                <a:gridCol w="1143000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宋体"/>
                          <a:cs typeface="Times New Roman"/>
                        </a:rPr>
                        <a:t>Ctrl siRNA</a:t>
                      </a:r>
                      <a:endParaRPr lang="en-SG" sz="1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宋体"/>
                          <a:cs typeface="Times New Roman"/>
                        </a:rPr>
                        <a:t>PIK3R3 siRNA</a:t>
                      </a:r>
                      <a:endParaRPr lang="en-SG" sz="1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row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宋体"/>
                          <a:cs typeface="Times New Roman"/>
                        </a:rPr>
                        <a:t>10% FBS</a:t>
                      </a:r>
                      <a:endParaRPr lang="en-SG" sz="1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宋体"/>
                          <a:cs typeface="Times New Roman"/>
                        </a:rPr>
                        <a:t>G0/G1</a:t>
                      </a:r>
                      <a:endParaRPr lang="en-SG" sz="1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61.6±1.2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71.1±1.4**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en-S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宋体"/>
                          <a:cs typeface="Times New Roman"/>
                        </a:rPr>
                        <a:t>S</a:t>
                      </a:r>
                      <a:endParaRPr lang="en-SG" sz="1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16.1±3.1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11.6±2.5*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en-S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宋体"/>
                          <a:cs typeface="Times New Roman"/>
                        </a:rPr>
                        <a:t>G2/M</a:t>
                      </a:r>
                      <a:endParaRPr lang="en-SG" sz="1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16.6±2.4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12.8±1.2*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043608" y="1412776"/>
            <a:ext cx="10549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Ctrl </a:t>
            </a:r>
            <a:r>
              <a:rPr lang="en-US" sz="1400" dirty="0" err="1" smtClean="0"/>
              <a:t>siRNA</a:t>
            </a:r>
            <a:endParaRPr lang="en-US" sz="1400" dirty="0"/>
          </a:p>
        </p:txBody>
      </p:sp>
      <p:sp>
        <p:nvSpPr>
          <p:cNvPr id="4" name="TextBox 3"/>
          <p:cNvSpPr txBox="1"/>
          <p:nvPr/>
        </p:nvSpPr>
        <p:spPr>
          <a:xfrm>
            <a:off x="2987824" y="1442591"/>
            <a:ext cx="1440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PIK3R3 </a:t>
            </a:r>
            <a:r>
              <a:rPr lang="en-US" sz="1400" dirty="0" err="1" smtClean="0"/>
              <a:t>siRNA</a:t>
            </a:r>
            <a:endParaRPr lang="en-US" sz="14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 l="6124" t="16863" r="50522" b="21028"/>
          <a:stretch>
            <a:fillRect/>
          </a:stretch>
        </p:blipFill>
        <p:spPr bwMode="auto">
          <a:xfrm>
            <a:off x="971599" y="2330477"/>
            <a:ext cx="1603189" cy="167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 l="6457" t="16256" r="48439" b="18028"/>
          <a:stretch>
            <a:fillRect/>
          </a:stretch>
        </p:blipFill>
        <p:spPr bwMode="auto">
          <a:xfrm>
            <a:off x="2771800" y="2348880"/>
            <a:ext cx="1547582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/>
          <p:cNvSpPr txBox="1"/>
          <p:nvPr/>
        </p:nvSpPr>
        <p:spPr>
          <a:xfrm>
            <a:off x="0" y="90872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5220072" y="90872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  <p:pic>
        <p:nvPicPr>
          <p:cNvPr id="23" name="Picture 5" descr="act 90s.jpg"/>
          <p:cNvPicPr>
            <a:picLocks noChangeAspect="1"/>
          </p:cNvPicPr>
          <p:nvPr/>
        </p:nvPicPr>
        <p:blipFill>
          <a:blip r:embed="rId4" cstate="print"/>
          <a:srcRect l="52083" t="44488" r="35580" b="50029"/>
          <a:stretch>
            <a:fillRect/>
          </a:stretch>
        </p:blipFill>
        <p:spPr bwMode="auto">
          <a:xfrm>
            <a:off x="7620000" y="4762763"/>
            <a:ext cx="1295401" cy="57573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6553200" y="4953000"/>
            <a:ext cx="92933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1400" dirty="0" err="1">
                <a:latin typeface="Calibri" pitchFamily="34" charset="0"/>
              </a:rPr>
              <a:t>actin</a:t>
            </a:r>
            <a:endParaRPr lang="en-US" altLang="zh-CN" sz="1400" dirty="0">
              <a:latin typeface="Calibri" pitchFamily="34" charset="0"/>
            </a:endParaRPr>
          </a:p>
        </p:txBody>
      </p:sp>
      <p:pic>
        <p:nvPicPr>
          <p:cNvPr id="25" name="Picture 8" descr="p55 4 min.jpg"/>
          <p:cNvPicPr>
            <a:picLocks noChangeAspect="1"/>
          </p:cNvPicPr>
          <p:nvPr/>
        </p:nvPicPr>
        <p:blipFill>
          <a:blip r:embed="rId5" cstate="print"/>
          <a:srcRect l="54491" t="27641" r="34018" b="67859"/>
          <a:stretch>
            <a:fillRect/>
          </a:stretch>
        </p:blipFill>
        <p:spPr bwMode="auto">
          <a:xfrm>
            <a:off x="7619471" y="4191000"/>
            <a:ext cx="1286404" cy="50376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6" name="TextBox 10"/>
          <p:cNvSpPr txBox="1">
            <a:spLocks noChangeArrowheads="1"/>
          </p:cNvSpPr>
          <p:nvPr/>
        </p:nvSpPr>
        <p:spPr bwMode="auto">
          <a:xfrm>
            <a:off x="6553200" y="4343400"/>
            <a:ext cx="82215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latin typeface="Calibri" pitchFamily="34" charset="0"/>
              </a:rPr>
              <a:t>PIK3R3</a:t>
            </a:r>
            <a:endParaRPr lang="en-US" altLang="zh-CN" sz="1400" dirty="0">
              <a:latin typeface="Calibri" pitchFamily="34" charset="0"/>
            </a:endParaRPr>
          </a:p>
        </p:txBody>
      </p:sp>
      <p:pic>
        <p:nvPicPr>
          <p:cNvPr id="27" name="Picture 12" descr="ATG 5 min-3.jpg"/>
          <p:cNvPicPr>
            <a:picLocks noChangeAspect="1"/>
          </p:cNvPicPr>
          <p:nvPr/>
        </p:nvPicPr>
        <p:blipFill>
          <a:blip r:embed="rId6" cstate="print"/>
          <a:srcRect l="50849" t="30660" r="38304" b="65484"/>
          <a:stretch>
            <a:fillRect/>
          </a:stretch>
        </p:blipFill>
        <p:spPr bwMode="auto">
          <a:xfrm>
            <a:off x="7620000" y="2247637"/>
            <a:ext cx="1285875" cy="457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8" name="Picture 15" descr="cyclin D1 10 min-2.jpg"/>
          <p:cNvPicPr>
            <a:picLocks noChangeAspect="1"/>
          </p:cNvPicPr>
          <p:nvPr/>
        </p:nvPicPr>
        <p:blipFill>
          <a:blip r:embed="rId7" cstate="print"/>
          <a:srcRect l="59179" t="50242" r="29330" b="46225"/>
          <a:stretch>
            <a:fillRect/>
          </a:stretch>
        </p:blipFill>
        <p:spPr bwMode="auto">
          <a:xfrm>
            <a:off x="7620000" y="2819401"/>
            <a:ext cx="1285875" cy="39540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9" name="TextBox 17"/>
          <p:cNvSpPr txBox="1">
            <a:spLocks noChangeArrowheads="1"/>
          </p:cNvSpPr>
          <p:nvPr/>
        </p:nvSpPr>
        <p:spPr bwMode="auto">
          <a:xfrm>
            <a:off x="6248400" y="2857237"/>
            <a:ext cx="123911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latin typeface="Calibri" pitchFamily="34" charset="0"/>
              </a:rPr>
              <a:t>Cyclin</a:t>
            </a:r>
            <a:r>
              <a:rPr lang="en-US" altLang="zh-CN" sz="1400" dirty="0">
                <a:latin typeface="Calibri" pitchFamily="34" charset="0"/>
              </a:rPr>
              <a:t> D1</a:t>
            </a:r>
          </a:p>
        </p:txBody>
      </p:sp>
      <p:pic>
        <p:nvPicPr>
          <p:cNvPr id="30" name="Picture 37" descr="30 s.jpg"/>
          <p:cNvPicPr>
            <a:picLocks noChangeAspect="1"/>
          </p:cNvPicPr>
          <p:nvPr/>
        </p:nvPicPr>
        <p:blipFill>
          <a:blip r:embed="rId8" cstate="print"/>
          <a:srcRect l="22322" t="57043" r="66830" b="39181"/>
          <a:stretch>
            <a:fillRect/>
          </a:stretch>
        </p:blipFill>
        <p:spPr bwMode="auto">
          <a:xfrm>
            <a:off x="7620000" y="3314437"/>
            <a:ext cx="1285875" cy="4476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1" name="TextBox 38"/>
          <p:cNvSpPr txBox="1">
            <a:spLocks noChangeArrowheads="1"/>
          </p:cNvSpPr>
          <p:nvPr/>
        </p:nvSpPr>
        <p:spPr bwMode="auto">
          <a:xfrm>
            <a:off x="6096000" y="3390637"/>
            <a:ext cx="14478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US" altLang="zh-CN" sz="1400" dirty="0">
                <a:latin typeface="Calibri" pitchFamily="34" charset="0"/>
              </a:rPr>
              <a:t>p-AKT (ser 473)</a:t>
            </a:r>
          </a:p>
        </p:txBody>
      </p:sp>
      <p:sp>
        <p:nvSpPr>
          <p:cNvPr id="32" name="TextBox 11"/>
          <p:cNvSpPr txBox="1">
            <a:spLocks noChangeArrowheads="1"/>
          </p:cNvSpPr>
          <p:nvPr/>
        </p:nvSpPr>
        <p:spPr bwMode="auto">
          <a:xfrm>
            <a:off x="5715000" y="1485637"/>
            <a:ext cx="3429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dirty="0">
                <a:latin typeface="Calibri" pitchFamily="34" charset="0"/>
              </a:rPr>
              <a:t>Ctrl </a:t>
            </a:r>
            <a:r>
              <a:rPr lang="en-US" altLang="zh-CN" dirty="0" err="1">
                <a:latin typeface="Calibri" pitchFamily="34" charset="0"/>
              </a:rPr>
              <a:t>siRNA</a:t>
            </a:r>
            <a:r>
              <a:rPr lang="en-US" altLang="zh-CN" dirty="0">
                <a:latin typeface="Calibri" pitchFamily="34" charset="0"/>
              </a:rPr>
              <a:t> </a:t>
            </a:r>
            <a:r>
              <a:rPr lang="en-US" altLang="zh-CN" dirty="0" smtClean="0">
                <a:latin typeface="Calibri" pitchFamily="34" charset="0"/>
              </a:rPr>
              <a:t>                     +         </a:t>
            </a:r>
            <a:r>
              <a:rPr lang="en-US" altLang="zh-CN" dirty="0">
                <a:latin typeface="Calibri" pitchFamily="34" charset="0"/>
              </a:rPr>
              <a:t>- </a:t>
            </a:r>
            <a:r>
              <a:rPr lang="en-US" altLang="zh-CN" dirty="0" smtClean="0">
                <a:latin typeface="Calibri" pitchFamily="34" charset="0"/>
              </a:rPr>
              <a:t>   </a:t>
            </a:r>
            <a:endParaRPr lang="en-US" altLang="zh-CN" dirty="0">
              <a:latin typeface="Calibri" pitchFamily="34" charset="0"/>
            </a:endParaRPr>
          </a:p>
          <a:p>
            <a:r>
              <a:rPr lang="en-US" altLang="zh-CN" dirty="0">
                <a:latin typeface="Calibri" pitchFamily="34" charset="0"/>
              </a:rPr>
              <a:t>PIK3R3 </a:t>
            </a:r>
            <a:r>
              <a:rPr lang="en-US" altLang="zh-CN" dirty="0" err="1">
                <a:latin typeface="Calibri" pitchFamily="34" charset="0"/>
              </a:rPr>
              <a:t>siRNA</a:t>
            </a:r>
            <a:r>
              <a:rPr lang="en-US" altLang="zh-CN" dirty="0">
                <a:latin typeface="Calibri" pitchFamily="34" charset="0"/>
              </a:rPr>
              <a:t> </a:t>
            </a:r>
            <a:r>
              <a:rPr lang="en-US" altLang="zh-CN" dirty="0" smtClean="0">
                <a:latin typeface="Calibri" pitchFamily="34" charset="0"/>
              </a:rPr>
              <a:t>                </a:t>
            </a:r>
            <a:r>
              <a:rPr lang="en-US" altLang="zh-CN" sz="1200" dirty="0">
                <a:latin typeface="Calibri" pitchFamily="34" charset="0"/>
              </a:rPr>
              <a:t>-   </a:t>
            </a:r>
            <a:r>
              <a:rPr lang="en-US" altLang="zh-CN" sz="1200" dirty="0" smtClean="0">
                <a:latin typeface="Calibri" pitchFamily="34" charset="0"/>
              </a:rPr>
              <a:t>           +   </a:t>
            </a:r>
            <a:endParaRPr lang="en-US" altLang="zh-CN" sz="1200" dirty="0">
              <a:latin typeface="Calibri" pitchFamily="34" charset="0"/>
            </a:endParaRPr>
          </a:p>
        </p:txBody>
      </p:sp>
      <p:sp>
        <p:nvSpPr>
          <p:cNvPr id="33" name="TextBox 38"/>
          <p:cNvSpPr txBox="1">
            <a:spLocks noChangeArrowheads="1"/>
          </p:cNvSpPr>
          <p:nvPr/>
        </p:nvSpPr>
        <p:spPr bwMode="auto">
          <a:xfrm>
            <a:off x="6096000" y="2323837"/>
            <a:ext cx="12954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US" altLang="zh-CN" sz="1400" dirty="0">
                <a:latin typeface="Calibri" pitchFamily="34" charset="0"/>
              </a:rPr>
              <a:t>p-RB (ser 780)</a:t>
            </a:r>
          </a:p>
        </p:txBody>
      </p:sp>
      <p:pic>
        <p:nvPicPr>
          <p:cNvPr id="34" name="Picture 36" descr="p55 5 min-3.jpg"/>
          <p:cNvPicPr>
            <a:picLocks noChangeAspect="1"/>
          </p:cNvPicPr>
          <p:nvPr/>
        </p:nvPicPr>
        <p:blipFill>
          <a:blip r:embed="rId9" cstate="print"/>
          <a:srcRect l="32490" t="23594" r="58010" b="74171"/>
          <a:stretch>
            <a:fillRect/>
          </a:stretch>
        </p:blipFill>
        <p:spPr bwMode="auto">
          <a:xfrm>
            <a:off x="7620000" y="3810000"/>
            <a:ext cx="1272480" cy="2994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5" name="TextBox 38"/>
          <p:cNvSpPr txBox="1">
            <a:spLocks noChangeArrowheads="1"/>
          </p:cNvSpPr>
          <p:nvPr/>
        </p:nvSpPr>
        <p:spPr bwMode="auto">
          <a:xfrm>
            <a:off x="6019800" y="3883223"/>
            <a:ext cx="16002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smtClean="0">
                <a:latin typeface="Calibri" pitchFamily="34" charset="0"/>
              </a:rPr>
              <a:t>p-</a:t>
            </a:r>
            <a:r>
              <a:rPr lang="en-US" altLang="zh-CN" sz="1400" dirty="0" err="1" smtClean="0">
                <a:latin typeface="Calibri" pitchFamily="34" charset="0"/>
              </a:rPr>
              <a:t>mTOR</a:t>
            </a:r>
            <a:r>
              <a:rPr lang="en-US" altLang="zh-CN" sz="1400" dirty="0" smtClean="0">
                <a:latin typeface="Calibri" pitchFamily="34" charset="0"/>
              </a:rPr>
              <a:t> (ser 2448)</a:t>
            </a:r>
            <a:endParaRPr lang="en-US" altLang="zh-CN" sz="1400" dirty="0">
              <a:latin typeface="Calibri" pitchFamily="34" charset="0"/>
            </a:endParaRPr>
          </a:p>
        </p:txBody>
      </p:sp>
      <p:sp>
        <p:nvSpPr>
          <p:cNvPr id="36" name="TextBox 1"/>
          <p:cNvSpPr txBox="1">
            <a:spLocks noChangeArrowheads="1"/>
          </p:cNvSpPr>
          <p:nvPr/>
        </p:nvSpPr>
        <p:spPr bwMode="auto">
          <a:xfrm>
            <a:off x="0" y="0"/>
            <a:ext cx="25923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800" dirty="0"/>
              <a:t>Supplemental Figure </a:t>
            </a:r>
            <a:r>
              <a:rPr lang="en-US" sz="1800" dirty="0" smtClean="0"/>
              <a:t>3</a:t>
            </a:r>
            <a:endParaRPr lang="en-US" sz="1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</Words>
  <Application>Microsoft Office PowerPoint</Application>
  <PresentationFormat>On-screen Show (4:3)</PresentationFormat>
  <Paragraphs>25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National University of Singapore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gmszj</dc:creator>
  <cp:lastModifiedBy>gmszj</cp:lastModifiedBy>
  <cp:revision>3</cp:revision>
  <dcterms:created xsi:type="dcterms:W3CDTF">2012-05-18T09:39:48Z</dcterms:created>
  <dcterms:modified xsi:type="dcterms:W3CDTF">2012-06-20T05:19:24Z</dcterms:modified>
</cp:coreProperties>
</file>