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4" r:id="rId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91" autoAdjust="0"/>
    <p:restoredTop sz="94629" autoAdjust="0"/>
  </p:normalViewPr>
  <p:slideViewPr>
    <p:cSldViewPr>
      <p:cViewPr>
        <p:scale>
          <a:sx n="160" d="100"/>
          <a:sy n="160" d="100"/>
        </p:scale>
        <p:origin x="-252" y="20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Copy%20of%20eiwit%20CH%20+%20EE%20CsA%20pilot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Copy%20of%20eiwit%20CH%20+%20EE%20CsA%20pilot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Copy%20of%20ATP%20Chlorprom%20+%20eth%20estra%20csa%20pilot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Copy%20of%20ATP%20Chlorprom%20+%20eth%20estra%20csa%20pilot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LDH%20CsA%20pilot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Copy%20of%20ee%20and%20chlor%20ldh%20pilo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protein content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'protein for paper'!$C$99:$C$103</c:f>
                <c:numCache>
                  <c:formatCode>General</c:formatCode>
                  <c:ptCount val="5"/>
                  <c:pt idx="0">
                    <c:v>87.458172420000025</c:v>
                  </c:pt>
                  <c:pt idx="1">
                    <c:v>81.507780000000011</c:v>
                  </c:pt>
                  <c:pt idx="2">
                    <c:v>100.44432000000002</c:v>
                  </c:pt>
                  <c:pt idx="3">
                    <c:v>98.284890000000004</c:v>
                  </c:pt>
                  <c:pt idx="4">
                    <c:v>81.673890000000014</c:v>
                  </c:pt>
                </c:numCache>
              </c:numRef>
            </c:plus>
            <c:minus>
              <c:numRef>
                <c:f>'protein for paper'!$C$99:$C$103</c:f>
                <c:numCache>
                  <c:formatCode>General</c:formatCode>
                  <c:ptCount val="5"/>
                  <c:pt idx="0">
                    <c:v>87.458172420000025</c:v>
                  </c:pt>
                  <c:pt idx="1">
                    <c:v>81.507780000000011</c:v>
                  </c:pt>
                  <c:pt idx="2">
                    <c:v>100.44432000000002</c:v>
                  </c:pt>
                  <c:pt idx="3">
                    <c:v>98.284890000000004</c:v>
                  </c:pt>
                  <c:pt idx="4">
                    <c:v>81.673890000000014</c:v>
                  </c:pt>
                </c:numCache>
              </c:numRef>
            </c:minus>
          </c:errBars>
          <c:cat>
            <c:strRef>
              <c:f>'protein for paper'!$B$99:$B$103</c:f>
              <c:strCache>
                <c:ptCount val="5"/>
                <c:pt idx="0">
                  <c:v>ctr CsA</c:v>
                </c:pt>
                <c:pt idx="1">
                  <c:v>CsA 1 µM</c:v>
                </c:pt>
                <c:pt idx="2">
                  <c:v>CsA 2 µM</c:v>
                </c:pt>
                <c:pt idx="3">
                  <c:v>CsA 40 µM</c:v>
                </c:pt>
                <c:pt idx="4">
                  <c:v>CsA 100µM</c:v>
                </c:pt>
              </c:strCache>
            </c:strRef>
          </c:cat>
          <c:val>
            <c:numRef>
              <c:f>'protein for paper'!$E$99:$E$103</c:f>
              <c:numCache>
                <c:formatCode>General</c:formatCode>
                <c:ptCount val="5"/>
                <c:pt idx="0">
                  <c:v>777.40597706666688</c:v>
                </c:pt>
                <c:pt idx="1">
                  <c:v>724.51360000000011</c:v>
                </c:pt>
                <c:pt idx="2">
                  <c:v>892.83840000000021</c:v>
                </c:pt>
                <c:pt idx="3">
                  <c:v>873.64346666666665</c:v>
                </c:pt>
                <c:pt idx="4">
                  <c:v>725.99013333333346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764608"/>
        <c:axId val="171820160"/>
      </c:barChart>
      <c:catAx>
        <c:axId val="149764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71820160"/>
        <c:crosses val="autoZero"/>
        <c:auto val="1"/>
        <c:lblAlgn val="ctr"/>
        <c:lblOffset val="100"/>
        <c:noMultiLvlLbl val="0"/>
      </c:catAx>
      <c:valAx>
        <c:axId val="1718201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protein (µg/slice)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9764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protein content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'protein for paper'!$I$107:$I$111</c:f>
                <c:numCache>
                  <c:formatCode>General</c:formatCode>
                  <c:ptCount val="5"/>
                  <c:pt idx="0">
                    <c:v>69.543632629085337</c:v>
                  </c:pt>
                  <c:pt idx="1">
                    <c:v>140.35801824745357</c:v>
                  </c:pt>
                  <c:pt idx="2">
                    <c:v>117.80995871071705</c:v>
                  </c:pt>
                  <c:pt idx="3">
                    <c:v>193.31778775066869</c:v>
                  </c:pt>
                  <c:pt idx="4">
                    <c:v>0.20175988627622909</c:v>
                  </c:pt>
                </c:numCache>
              </c:numRef>
            </c:plus>
            <c:minus>
              <c:numRef>
                <c:f>'protein for paper'!$I$107:$I$111</c:f>
                <c:numCache>
                  <c:formatCode>General</c:formatCode>
                  <c:ptCount val="5"/>
                  <c:pt idx="0">
                    <c:v>69.543632629085337</c:v>
                  </c:pt>
                  <c:pt idx="1">
                    <c:v>140.35801824745357</c:v>
                  </c:pt>
                  <c:pt idx="2">
                    <c:v>117.80995871071705</c:v>
                  </c:pt>
                  <c:pt idx="3">
                    <c:v>193.31778775066869</c:v>
                  </c:pt>
                  <c:pt idx="4">
                    <c:v>0.20175988627622909</c:v>
                  </c:pt>
                </c:numCache>
              </c:numRef>
            </c:minus>
          </c:errBars>
          <c:cat>
            <c:strRef>
              <c:f>'protein for paper'!$B$107:$B$111</c:f>
              <c:strCache>
                <c:ptCount val="5"/>
                <c:pt idx="0">
                  <c:v>ctr CPZ</c:v>
                </c:pt>
                <c:pt idx="1">
                  <c:v>CPZ 2 µM</c:v>
                </c:pt>
                <c:pt idx="2">
                  <c:v>CPZ 4 µM</c:v>
                </c:pt>
                <c:pt idx="3">
                  <c:v>CPZ 20 µM</c:v>
                </c:pt>
                <c:pt idx="4">
                  <c:v>CPZ 80 µM</c:v>
                </c:pt>
              </c:strCache>
            </c:strRef>
          </c:cat>
          <c:val>
            <c:numRef>
              <c:f>'protein for paper'!$H$107:$H$111</c:f>
              <c:numCache>
                <c:formatCode>General</c:formatCode>
                <c:ptCount val="5"/>
                <c:pt idx="0">
                  <c:v>789.33645714285706</c:v>
                </c:pt>
                <c:pt idx="1">
                  <c:v>800.72685714285717</c:v>
                </c:pt>
                <c:pt idx="2">
                  <c:v>801.35965714285726</c:v>
                </c:pt>
                <c:pt idx="3">
                  <c:v>730.48605714285713</c:v>
                </c:pt>
                <c:pt idx="4">
                  <c:v>109.07645714285715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765632"/>
        <c:axId val="171821888"/>
      </c:barChart>
      <c:catAx>
        <c:axId val="149765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71821888"/>
        <c:crosses val="autoZero"/>
        <c:auto val="1"/>
        <c:lblAlgn val="ctr"/>
        <c:lblOffset val="100"/>
        <c:noMultiLvlLbl val="0"/>
      </c:catAx>
      <c:valAx>
        <c:axId val="1718218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protein (µg/slice)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9765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ATP content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Sheet1!$Z$107:$Z$111</c:f>
                <c:numCache>
                  <c:formatCode>General</c:formatCode>
                  <c:ptCount val="5"/>
                  <c:pt idx="0">
                    <c:v>8.6849350536324407E-2</c:v>
                  </c:pt>
                  <c:pt idx="1">
                    <c:v>0.63154737085404311</c:v>
                  </c:pt>
                  <c:pt idx="2">
                    <c:v>0.5272996282562542</c:v>
                  </c:pt>
                  <c:pt idx="3">
                    <c:v>1.0209133274478603</c:v>
                  </c:pt>
                  <c:pt idx="4">
                    <c:v>0.13364318164425784</c:v>
                  </c:pt>
                </c:numCache>
              </c:numRef>
            </c:plus>
            <c:minus>
              <c:numRef>
                <c:f>Sheet1!$Z$107:$Z$111</c:f>
                <c:numCache>
                  <c:formatCode>General</c:formatCode>
                  <c:ptCount val="5"/>
                  <c:pt idx="0">
                    <c:v>8.6849350536324407E-2</c:v>
                  </c:pt>
                  <c:pt idx="1">
                    <c:v>0.63154737085404311</c:v>
                  </c:pt>
                  <c:pt idx="2">
                    <c:v>0.5272996282562542</c:v>
                  </c:pt>
                  <c:pt idx="3">
                    <c:v>1.0209133274478603</c:v>
                  </c:pt>
                  <c:pt idx="4">
                    <c:v>0.13364318164425784</c:v>
                  </c:pt>
                </c:numCache>
              </c:numRef>
            </c:minus>
          </c:errBars>
          <c:cat>
            <c:strRef>
              <c:f>Sheet1!$S$107:$S$111</c:f>
              <c:strCache>
                <c:ptCount val="5"/>
                <c:pt idx="0">
                  <c:v>ctr CsA</c:v>
                </c:pt>
                <c:pt idx="1">
                  <c:v>CsA 1 µM</c:v>
                </c:pt>
                <c:pt idx="2">
                  <c:v>CsA 2 µM</c:v>
                </c:pt>
                <c:pt idx="3">
                  <c:v>CsA 40 µM</c:v>
                </c:pt>
                <c:pt idx="4">
                  <c:v>CsA 100µM</c:v>
                </c:pt>
              </c:strCache>
            </c:strRef>
          </c:cat>
          <c:val>
            <c:numRef>
              <c:f>Sheet1!$X$107:$X$111</c:f>
              <c:numCache>
                <c:formatCode>General</c:formatCode>
                <c:ptCount val="5"/>
                <c:pt idx="0">
                  <c:v>3.6465882352941179</c:v>
                </c:pt>
                <c:pt idx="1">
                  <c:v>3.1620000000000004</c:v>
                </c:pt>
                <c:pt idx="2">
                  <c:v>2.9648571428571433</c:v>
                </c:pt>
                <c:pt idx="3">
                  <c:v>3.7572631578947373</c:v>
                </c:pt>
                <c:pt idx="4">
                  <c:v>3.1203000000000003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27584"/>
        <c:axId val="171824192"/>
      </c:barChart>
      <c:catAx>
        <c:axId val="149827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71824192"/>
        <c:crosses val="autoZero"/>
        <c:auto val="1"/>
        <c:lblAlgn val="ctr"/>
        <c:lblOffset val="100"/>
        <c:noMultiLvlLbl val="0"/>
      </c:catAx>
      <c:valAx>
        <c:axId val="1718241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b="0"/>
                  <a:t>ATP (nmol/slice)</a:t>
                </a:r>
              </a:p>
            </c:rich>
          </c:tx>
          <c:layout>
            <c:manualLayout>
              <c:xMode val="edge"/>
              <c:yMode val="edge"/>
              <c:x val="3.0555555555555555E-2"/>
              <c:y val="0.2765875619714202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49827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ATP content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Sheet1!$S$22:$S$26</c:f>
                <c:numCache>
                  <c:formatCode>General</c:formatCode>
                  <c:ptCount val="5"/>
                  <c:pt idx="0">
                    <c:v>0.13323371382649343</c:v>
                  </c:pt>
                  <c:pt idx="1">
                    <c:v>0.25539181707641234</c:v>
                  </c:pt>
                  <c:pt idx="2">
                    <c:v>0.61125845699670689</c:v>
                  </c:pt>
                  <c:pt idx="3">
                    <c:v>0.9533213623957022</c:v>
                  </c:pt>
                  <c:pt idx="4">
                    <c:v>1.8012282560046659E-2</c:v>
                  </c:pt>
                </c:numCache>
              </c:numRef>
            </c:plus>
            <c:minus>
              <c:numRef>
                <c:f>Sheet1!$S$22:$S$26</c:f>
                <c:numCache>
                  <c:formatCode>General</c:formatCode>
                  <c:ptCount val="5"/>
                  <c:pt idx="0">
                    <c:v>0.13323371382649343</c:v>
                  </c:pt>
                  <c:pt idx="1">
                    <c:v>0.25539181707641234</c:v>
                  </c:pt>
                  <c:pt idx="2">
                    <c:v>0.61125845699670689</c:v>
                  </c:pt>
                  <c:pt idx="3">
                    <c:v>0.9533213623957022</c:v>
                  </c:pt>
                  <c:pt idx="4">
                    <c:v>1.8012282560046659E-2</c:v>
                  </c:pt>
                </c:numCache>
              </c:numRef>
            </c:minus>
          </c:errBars>
          <c:cat>
            <c:strRef>
              <c:f>Sheet1!$O$22:$O$26</c:f>
              <c:strCache>
                <c:ptCount val="5"/>
                <c:pt idx="0">
                  <c:v>ctr CPZ</c:v>
                </c:pt>
                <c:pt idx="1">
                  <c:v>CPZ 2 µM</c:v>
                </c:pt>
                <c:pt idx="2">
                  <c:v>CPZ 4 µM</c:v>
                </c:pt>
                <c:pt idx="3">
                  <c:v>CPZ 20 µM</c:v>
                </c:pt>
                <c:pt idx="4">
                  <c:v>CPZ 80 µM</c:v>
                </c:pt>
              </c:strCache>
            </c:strRef>
          </c:cat>
          <c:val>
            <c:numRef>
              <c:f>Sheet1!$R$22:$R$26</c:f>
              <c:numCache>
                <c:formatCode>General</c:formatCode>
                <c:ptCount val="5"/>
                <c:pt idx="0">
                  <c:v>3.877075</c:v>
                </c:pt>
                <c:pt idx="1">
                  <c:v>3.2428392857142856</c:v>
                </c:pt>
                <c:pt idx="2">
                  <c:v>4.0029750000000002</c:v>
                </c:pt>
                <c:pt idx="3">
                  <c:v>4.4667000000000003</c:v>
                </c:pt>
                <c:pt idx="4">
                  <c:v>0.60054910714285714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28096"/>
        <c:axId val="171825920"/>
      </c:barChart>
      <c:catAx>
        <c:axId val="1498280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71825920"/>
        <c:crosses val="autoZero"/>
        <c:auto val="1"/>
        <c:lblAlgn val="ctr"/>
        <c:lblOffset val="100"/>
        <c:noMultiLvlLbl val="0"/>
      </c:catAx>
      <c:valAx>
        <c:axId val="1718259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ATP (nmol/slice)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98280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LDH leakage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Sheet1!$F$68:$F$73</c:f>
                <c:numCache>
                  <c:formatCode>General</c:formatCode>
                  <c:ptCount val="6"/>
                  <c:pt idx="0">
                    <c:v>0.10606601717798222</c:v>
                  </c:pt>
                  <c:pt idx="1">
                    <c:v>2.1213203435596444E-2</c:v>
                  </c:pt>
                  <c:pt idx="2">
                    <c:v>5.5861435713736987E-2</c:v>
                  </c:pt>
                  <c:pt idx="3">
                    <c:v>2.8991378028648436E-2</c:v>
                  </c:pt>
                  <c:pt idx="4">
                    <c:v>3.3234018715767762E-2</c:v>
                  </c:pt>
                  <c:pt idx="5">
                    <c:v>4.9497474683058368E-3</c:v>
                  </c:pt>
                </c:numCache>
              </c:numRef>
            </c:plus>
            <c:minus>
              <c:numRef>
                <c:f>Sheet1!$F$68:$F$73</c:f>
                <c:numCache>
                  <c:formatCode>General</c:formatCode>
                  <c:ptCount val="6"/>
                  <c:pt idx="0">
                    <c:v>0.10606601717798222</c:v>
                  </c:pt>
                  <c:pt idx="1">
                    <c:v>2.1213203435596444E-2</c:v>
                  </c:pt>
                  <c:pt idx="2">
                    <c:v>5.5861435713736987E-2</c:v>
                  </c:pt>
                  <c:pt idx="3">
                    <c:v>2.8991378028648436E-2</c:v>
                  </c:pt>
                  <c:pt idx="4">
                    <c:v>3.3234018715767762E-2</c:v>
                  </c:pt>
                  <c:pt idx="5">
                    <c:v>4.9497474683058368E-3</c:v>
                  </c:pt>
                </c:numCache>
              </c:numRef>
            </c:minus>
          </c:errBars>
          <c:cat>
            <c:strRef>
              <c:f>Sheet1!$B$68:$B$73</c:f>
              <c:strCache>
                <c:ptCount val="6"/>
                <c:pt idx="0">
                  <c:v>total LDH</c:v>
                </c:pt>
                <c:pt idx="1">
                  <c:v>ctr CsA</c:v>
                </c:pt>
                <c:pt idx="2">
                  <c:v>CsA 1 µM</c:v>
                </c:pt>
                <c:pt idx="3">
                  <c:v>CsA 2 µM</c:v>
                </c:pt>
                <c:pt idx="4">
                  <c:v>CsA 40 µM</c:v>
                </c:pt>
                <c:pt idx="5">
                  <c:v>CsA 100µM</c:v>
                </c:pt>
              </c:strCache>
            </c:strRef>
          </c:cat>
          <c:val>
            <c:numRef>
              <c:f>Sheet1!$E$68:$E$73</c:f>
              <c:numCache>
                <c:formatCode>General</c:formatCode>
                <c:ptCount val="6"/>
                <c:pt idx="0">
                  <c:v>1.7250000000000001</c:v>
                </c:pt>
                <c:pt idx="1">
                  <c:v>0.32400000000000001</c:v>
                </c:pt>
                <c:pt idx="2">
                  <c:v>0.36550000000000005</c:v>
                </c:pt>
                <c:pt idx="3">
                  <c:v>0.41049999999999998</c:v>
                </c:pt>
                <c:pt idx="4">
                  <c:v>0.50750000000000006</c:v>
                </c:pt>
                <c:pt idx="5">
                  <c:v>0.40250000000000002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28608"/>
        <c:axId val="143089664"/>
      </c:barChart>
      <c:catAx>
        <c:axId val="149828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strike="noStrike"/>
            </a:pPr>
            <a:endParaRPr lang="en-US"/>
          </a:p>
        </c:txPr>
        <c:crossAx val="143089664"/>
        <c:crosses val="autoZero"/>
        <c:auto val="1"/>
        <c:lblAlgn val="ctr"/>
        <c:lblOffset val="100"/>
        <c:noMultiLvlLbl val="0"/>
      </c:catAx>
      <c:valAx>
        <c:axId val="1430896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absorbance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9828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LDH leakage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Sheet1!$I$85:$I$90</c:f>
                <c:numCache>
                  <c:formatCode>General</c:formatCode>
                  <c:ptCount val="6"/>
                  <c:pt idx="0">
                    <c:v>0.10606601717798222</c:v>
                  </c:pt>
                  <c:pt idx="1">
                    <c:v>3.6923344016128394E-2</c:v>
                  </c:pt>
                  <c:pt idx="2">
                    <c:v>4.9497474683058124E-2</c:v>
                  </c:pt>
                  <c:pt idx="3">
                    <c:v>3.181980515339463E-2</c:v>
                  </c:pt>
                  <c:pt idx="4">
                    <c:v>5.3740115370177366E-2</c:v>
                  </c:pt>
                  <c:pt idx="5">
                    <c:v>4.2426406871192889E-2</c:v>
                  </c:pt>
                </c:numCache>
              </c:numRef>
            </c:plus>
            <c:minus>
              <c:numRef>
                <c:f>Sheet1!$I$85:$I$90</c:f>
                <c:numCache>
                  <c:formatCode>General</c:formatCode>
                  <c:ptCount val="6"/>
                  <c:pt idx="0">
                    <c:v>0.10606601717798222</c:v>
                  </c:pt>
                  <c:pt idx="1">
                    <c:v>3.6923344016128394E-2</c:v>
                  </c:pt>
                  <c:pt idx="2">
                    <c:v>4.9497474683058124E-2</c:v>
                  </c:pt>
                  <c:pt idx="3">
                    <c:v>3.181980515339463E-2</c:v>
                  </c:pt>
                  <c:pt idx="4">
                    <c:v>5.3740115370177366E-2</c:v>
                  </c:pt>
                  <c:pt idx="5">
                    <c:v>4.2426406871192889E-2</c:v>
                  </c:pt>
                </c:numCache>
              </c:numRef>
            </c:minus>
          </c:errBars>
          <c:cat>
            <c:strRef>
              <c:f>Sheet1!$C$85:$C$90</c:f>
              <c:strCache>
                <c:ptCount val="6"/>
                <c:pt idx="0">
                  <c:v>total LDH </c:v>
                </c:pt>
                <c:pt idx="1">
                  <c:v>ctr CPZ</c:v>
                </c:pt>
                <c:pt idx="2">
                  <c:v>CPZ 2 µM</c:v>
                </c:pt>
                <c:pt idx="3">
                  <c:v>CPZ 4 µM</c:v>
                </c:pt>
                <c:pt idx="4">
                  <c:v>CPZ 20 µM</c:v>
                </c:pt>
                <c:pt idx="5">
                  <c:v>CPZ 80 µM</c:v>
                </c:pt>
              </c:strCache>
            </c:strRef>
          </c:cat>
          <c:val>
            <c:numRef>
              <c:f>Sheet1!$H$85:$H$90</c:f>
              <c:numCache>
                <c:formatCode>General</c:formatCode>
                <c:ptCount val="6"/>
                <c:pt idx="0">
                  <c:v>1.7250000000000001</c:v>
                </c:pt>
                <c:pt idx="1">
                  <c:v>0.29099999999999998</c:v>
                </c:pt>
                <c:pt idx="2">
                  <c:v>0.29900000000000004</c:v>
                </c:pt>
                <c:pt idx="3">
                  <c:v>0.34250000000000003</c:v>
                </c:pt>
                <c:pt idx="4">
                  <c:v>0.30300000000000005</c:v>
                </c:pt>
                <c:pt idx="5">
                  <c:v>0.52800000000000002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29120"/>
        <c:axId val="143091392"/>
      </c:barChart>
      <c:catAx>
        <c:axId val="1498291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091392"/>
        <c:crosses val="autoZero"/>
        <c:auto val="1"/>
        <c:lblAlgn val="ctr"/>
        <c:lblOffset val="100"/>
        <c:noMultiLvlLbl val="0"/>
      </c:catAx>
      <c:valAx>
        <c:axId val="1430913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 i="0"/>
                </a:pPr>
                <a:r>
                  <a:rPr lang="en-US" b="0" i="0"/>
                  <a:t>absorbance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9829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DFC91-B126-4A3E-9368-C6709E67190E}" type="datetimeFigureOut">
              <a:rPr lang="en-GB" smtClean="0"/>
              <a:pPr/>
              <a:t>21/05/2013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1F276-B2E4-47CD-92F6-8F000176267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28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1F276-B2E4-47CD-92F6-8F000176267D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924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53F7F-49DD-4F66-9F20-F9E348023A27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9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6A20-350C-443A-A0FC-324D86E8863A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C8C32-C9B7-4021-A4E4-27043C073977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30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C1F21-FA1C-4F32-81CB-65195DAFAFD9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58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DBA9-E21B-48D8-892F-9725647D107E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73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2CED-ACBC-4F65-AFE0-4F29AEBC576D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5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BB02-4115-40B8-A053-01F2226628EA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74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AD5F7-6CE7-4EE2-8A35-5A0A440B2145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35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078E-E874-427F-8F6A-B675BE7F38A2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3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DDE-6B83-4FE8-9C0F-A6BAD3A18422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81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825CD-8357-47B1-B469-5C9E971A72C0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4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D0D4A-3801-47F0-820D-1E8900A26F11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87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1560" y="630932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Supplementary Figure 1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837225" y="260648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938799" y="2564904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938799" y="33265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8235283"/>
              </p:ext>
            </p:extLst>
          </p:nvPr>
        </p:nvGraphicFramePr>
        <p:xfrm>
          <a:off x="913490" y="415661"/>
          <a:ext cx="3393377" cy="188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971448"/>
              </p:ext>
            </p:extLst>
          </p:nvPr>
        </p:nvGraphicFramePr>
        <p:xfrm>
          <a:off x="4788024" y="260648"/>
          <a:ext cx="3276364" cy="187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079750"/>
              </p:ext>
            </p:extLst>
          </p:nvPr>
        </p:nvGraphicFramePr>
        <p:xfrm>
          <a:off x="938799" y="2477459"/>
          <a:ext cx="319735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786300"/>
              </p:ext>
            </p:extLst>
          </p:nvPr>
        </p:nvGraphicFramePr>
        <p:xfrm>
          <a:off x="4860032" y="2420889"/>
          <a:ext cx="319735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2496333"/>
              </p:ext>
            </p:extLst>
          </p:nvPr>
        </p:nvGraphicFramePr>
        <p:xfrm>
          <a:off x="619183" y="4515437"/>
          <a:ext cx="3600400" cy="1946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493487"/>
              </p:ext>
            </p:extLst>
          </p:nvPr>
        </p:nvGraphicFramePr>
        <p:xfrm>
          <a:off x="4608004" y="4365104"/>
          <a:ext cx="3582144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782084" y="4393452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803598" y="4509120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4871731" y="245224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30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6277</TotalTime>
  <Words>41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Szalowska, Ewa</dc:creator>
  <cp:lastModifiedBy>Ewa Szalowska</cp:lastModifiedBy>
  <cp:revision>271</cp:revision>
  <cp:lastPrinted>2012-12-19T13:50:48Z</cp:lastPrinted>
  <dcterms:created xsi:type="dcterms:W3CDTF">2012-10-29T11:33:36Z</dcterms:created>
  <dcterms:modified xsi:type="dcterms:W3CDTF">2013-05-21T11:21:32Z</dcterms:modified>
</cp:coreProperties>
</file>