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8" r:id="rId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91" autoAdjust="0"/>
    <p:restoredTop sz="94629" autoAdjust="0"/>
  </p:normalViewPr>
  <p:slideViewPr>
    <p:cSldViewPr>
      <p:cViewPr>
        <p:scale>
          <a:sx n="160" d="100"/>
          <a:sy n="160" d="100"/>
        </p:scale>
        <p:origin x="-252" y="20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atp%20and%20protein%20steatosis%20drug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atp%20and%20protein%20steatosis%20drug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atp%20and%20protein%20steatosis%20drug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atp%20and%20protein%20steatosis%20drug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LDh%20total%20for%20paper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ijum\docs\ewa\CHolestasis%20paper\rebuttal%20cholestasis%20papaer\steatosis%20biochemical\LDh%20total%20for%20pape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ATP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Sheet1!$AI$109:$AI$112</c:f>
                <c:numCache>
                  <c:formatCode>General</c:formatCode>
                  <c:ptCount val="4"/>
                  <c:pt idx="0">
                    <c:v>0.65304528365191028</c:v>
                  </c:pt>
                  <c:pt idx="1">
                    <c:v>0.68979536095859462</c:v>
                  </c:pt>
                  <c:pt idx="2">
                    <c:v>0.94237283386141923</c:v>
                  </c:pt>
                  <c:pt idx="3">
                    <c:v>0.81153942602931761</c:v>
                  </c:pt>
                </c:numCache>
              </c:numRef>
            </c:plus>
            <c:minus>
              <c:numRef>
                <c:f>Sheet1!$AI$109:$AI$112</c:f>
                <c:numCache>
                  <c:formatCode>General</c:formatCode>
                  <c:ptCount val="4"/>
                  <c:pt idx="0">
                    <c:v>0.65304528365191028</c:v>
                  </c:pt>
                  <c:pt idx="1">
                    <c:v>0.68979536095859462</c:v>
                  </c:pt>
                  <c:pt idx="2">
                    <c:v>0.94237283386141923</c:v>
                  </c:pt>
                  <c:pt idx="3">
                    <c:v>0.81153942602931761</c:v>
                  </c:pt>
                </c:numCache>
              </c:numRef>
            </c:minus>
          </c:errBars>
          <c:cat>
            <c:strRef>
              <c:f>Sheet1!$AB$109:$AB$112</c:f>
              <c:strCache>
                <c:ptCount val="4"/>
                <c:pt idx="0">
                  <c:v>ctr A</c:v>
                </c:pt>
                <c:pt idx="1">
                  <c:v>A 25 µM</c:v>
                </c:pt>
                <c:pt idx="2">
                  <c:v>A 50 µM</c:v>
                </c:pt>
                <c:pt idx="3">
                  <c:v>A 100 µM</c:v>
                </c:pt>
              </c:strCache>
            </c:strRef>
          </c:cat>
          <c:val>
            <c:numRef>
              <c:f>Sheet1!$AH$109:$AH$112</c:f>
              <c:numCache>
                <c:formatCode>General</c:formatCode>
                <c:ptCount val="4"/>
                <c:pt idx="0">
                  <c:v>4.1194649999999999</c:v>
                </c:pt>
                <c:pt idx="1">
                  <c:v>4.2164400000000004</c:v>
                </c:pt>
                <c:pt idx="2">
                  <c:v>3.6114000000000006</c:v>
                </c:pt>
                <c:pt idx="3">
                  <c:v>3.8189400000000004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08832"/>
        <c:axId val="143077312"/>
      </c:barChart>
      <c:catAx>
        <c:axId val="150008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077312"/>
        <c:crosses val="autoZero"/>
        <c:auto val="1"/>
        <c:lblAlgn val="ctr"/>
        <c:lblOffset val="100"/>
        <c:noMultiLvlLbl val="0"/>
      </c:catAx>
      <c:valAx>
        <c:axId val="14307731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b="0"/>
                  <a:t>ATP (nmol/slice)</a:t>
                </a:r>
              </a:p>
            </c:rich>
          </c:tx>
          <c:layout>
            <c:manualLayout>
              <c:xMode val="edge"/>
              <c:yMode val="edge"/>
              <c:x val="2.5085522317665233E-2"/>
              <c:y val="0.3828615973543166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0008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ATP content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Sheet1!$AI$115:$AI$118</c:f>
                <c:numCache>
                  <c:formatCode>General</c:formatCode>
                  <c:ptCount val="4"/>
                  <c:pt idx="0">
                    <c:v>0.38122334988822498</c:v>
                  </c:pt>
                  <c:pt idx="1">
                    <c:v>0.78713408165318399</c:v>
                  </c:pt>
                  <c:pt idx="2">
                    <c:v>1.0886346370568962</c:v>
                  </c:pt>
                  <c:pt idx="3">
                    <c:v>0.42559811677214887</c:v>
                  </c:pt>
                </c:numCache>
              </c:numRef>
            </c:plus>
            <c:minus>
              <c:numRef>
                <c:f>Sheet1!$AI$115:$AI$118</c:f>
                <c:numCache>
                  <c:formatCode>General</c:formatCode>
                  <c:ptCount val="4"/>
                  <c:pt idx="0">
                    <c:v>0.38122334988822498</c:v>
                  </c:pt>
                  <c:pt idx="1">
                    <c:v>0.78713408165318399</c:v>
                  </c:pt>
                  <c:pt idx="2">
                    <c:v>1.0886346370568962</c:v>
                  </c:pt>
                  <c:pt idx="3">
                    <c:v>0.42559811677214887</c:v>
                  </c:pt>
                </c:numCache>
              </c:numRef>
            </c:minus>
          </c:errBars>
          <c:cat>
            <c:strRef>
              <c:f>Sheet1!$AB$115:$AB$118</c:f>
              <c:strCache>
                <c:ptCount val="4"/>
                <c:pt idx="0">
                  <c:v>ctr VA</c:v>
                </c:pt>
                <c:pt idx="1">
                  <c:v>VA 50 µM</c:v>
                </c:pt>
                <c:pt idx="2">
                  <c:v>VA 200 µM</c:v>
                </c:pt>
                <c:pt idx="3">
                  <c:v>VA 500 µM</c:v>
                </c:pt>
              </c:strCache>
            </c:strRef>
          </c:cat>
          <c:val>
            <c:numRef>
              <c:f>Sheet1!$AH$115:$AH$118</c:f>
              <c:numCache>
                <c:formatCode>General</c:formatCode>
                <c:ptCount val="4"/>
                <c:pt idx="0">
                  <c:v>3.6297150000000005</c:v>
                </c:pt>
                <c:pt idx="1">
                  <c:v>3.953265</c:v>
                </c:pt>
                <c:pt idx="2">
                  <c:v>3.4212000000000002</c:v>
                </c:pt>
                <c:pt idx="3">
                  <c:v>3.9801600000000001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09344"/>
        <c:axId val="143079040"/>
      </c:barChart>
      <c:catAx>
        <c:axId val="150009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079040"/>
        <c:crosses val="autoZero"/>
        <c:auto val="1"/>
        <c:lblAlgn val="ctr"/>
        <c:lblOffset val="100"/>
        <c:noMultiLvlLbl val="0"/>
      </c:catAx>
      <c:valAx>
        <c:axId val="14307904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ATP (nmol/slice)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0009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protein content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5061145474497745"/>
          <c:y val="5.6583873180145322E-2"/>
          <c:w val="0.80480901664843563"/>
          <c:h val="0.8309655174191020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Sheet1!$AI$126:$AI$129</c:f>
                <c:numCache>
                  <c:formatCode>General</c:formatCode>
                  <c:ptCount val="4"/>
                  <c:pt idx="0">
                    <c:v>135.99361573041278</c:v>
                  </c:pt>
                  <c:pt idx="1">
                    <c:v>91.905625606271883</c:v>
                  </c:pt>
                  <c:pt idx="2">
                    <c:v>144.98255890132549</c:v>
                  </c:pt>
                  <c:pt idx="3">
                    <c:v>95.301174907115453</c:v>
                  </c:pt>
                </c:numCache>
              </c:numRef>
            </c:plus>
            <c:minus>
              <c:numRef>
                <c:f>Sheet1!$AI$126:$AI$129</c:f>
                <c:numCache>
                  <c:formatCode>General</c:formatCode>
                  <c:ptCount val="4"/>
                  <c:pt idx="0">
                    <c:v>135.99361573041278</c:v>
                  </c:pt>
                  <c:pt idx="1">
                    <c:v>91.905625606271883</c:v>
                  </c:pt>
                  <c:pt idx="2">
                    <c:v>144.98255890132549</c:v>
                  </c:pt>
                  <c:pt idx="3">
                    <c:v>95.301174907115453</c:v>
                  </c:pt>
                </c:numCache>
              </c:numRef>
            </c:minus>
          </c:errBars>
          <c:cat>
            <c:strRef>
              <c:f>Sheet1!$AB$126:$AB$129</c:f>
              <c:strCache>
                <c:ptCount val="4"/>
                <c:pt idx="0">
                  <c:v>ctr A</c:v>
                </c:pt>
                <c:pt idx="1">
                  <c:v>A 25 µM</c:v>
                </c:pt>
                <c:pt idx="2">
                  <c:v>A 50 µM</c:v>
                </c:pt>
                <c:pt idx="3">
                  <c:v>A 100 µM</c:v>
                </c:pt>
              </c:strCache>
            </c:strRef>
          </c:cat>
          <c:val>
            <c:numRef>
              <c:f>Sheet1!$AH$126:$AH$129</c:f>
              <c:numCache>
                <c:formatCode>General</c:formatCode>
                <c:ptCount val="4"/>
                <c:pt idx="0">
                  <c:v>632.03210666666666</c:v>
                </c:pt>
                <c:pt idx="1">
                  <c:v>816.05015999999978</c:v>
                </c:pt>
                <c:pt idx="2">
                  <c:v>701.62833066666667</c:v>
                </c:pt>
                <c:pt idx="3">
                  <c:v>759.95040000000006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09856"/>
        <c:axId val="143080768"/>
      </c:barChart>
      <c:catAx>
        <c:axId val="1500098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080768"/>
        <c:crosses val="autoZero"/>
        <c:auto val="1"/>
        <c:lblAlgn val="ctr"/>
        <c:lblOffset val="100"/>
        <c:noMultiLvlLbl val="0"/>
      </c:catAx>
      <c:valAx>
        <c:axId val="1430807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protein (µg/slice)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0009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protein content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5618389582080083"/>
          <c:y val="6.6357717082901391E-2"/>
          <c:w val="0.78828672885861928"/>
          <c:h val="0.82988086866505772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Sheet1!$AI$138:$AI$141</c:f>
                <c:numCache>
                  <c:formatCode>General</c:formatCode>
                  <c:ptCount val="4"/>
                  <c:pt idx="0">
                    <c:v>163.08140354372634</c:v>
                  </c:pt>
                  <c:pt idx="1">
                    <c:v>102.96623665046948</c:v>
                  </c:pt>
                  <c:pt idx="2">
                    <c:v>139.87522978798489</c:v>
                  </c:pt>
                  <c:pt idx="3">
                    <c:v>96.192249476149172</c:v>
                  </c:pt>
                </c:numCache>
              </c:numRef>
            </c:plus>
            <c:minus>
              <c:numRef>
                <c:f>Sheet1!$AI$138:$AI$141</c:f>
                <c:numCache>
                  <c:formatCode>General</c:formatCode>
                  <c:ptCount val="4"/>
                  <c:pt idx="0">
                    <c:v>163.08140354372634</c:v>
                  </c:pt>
                  <c:pt idx="1">
                    <c:v>102.96623665046948</c:v>
                  </c:pt>
                  <c:pt idx="2">
                    <c:v>139.87522978798489</c:v>
                  </c:pt>
                  <c:pt idx="3">
                    <c:v>96.192249476149172</c:v>
                  </c:pt>
                </c:numCache>
              </c:numRef>
            </c:minus>
          </c:errBars>
          <c:cat>
            <c:strRef>
              <c:f>Sheet1!$AB$138:$AB$141</c:f>
              <c:strCache>
                <c:ptCount val="4"/>
                <c:pt idx="0">
                  <c:v>ctr VA</c:v>
                </c:pt>
                <c:pt idx="1">
                  <c:v>VA 50 µM</c:v>
                </c:pt>
                <c:pt idx="2">
                  <c:v>VA 200 µM</c:v>
                </c:pt>
                <c:pt idx="3">
                  <c:v>VA 500 µM</c:v>
                </c:pt>
              </c:strCache>
            </c:strRef>
          </c:cat>
          <c:val>
            <c:numRef>
              <c:f>Sheet1!$AH$138:$AH$141</c:f>
              <c:numCache>
                <c:formatCode>General</c:formatCode>
                <c:ptCount val="4"/>
                <c:pt idx="0">
                  <c:v>751.4947840000001</c:v>
                </c:pt>
                <c:pt idx="1">
                  <c:v>686.4515839999998</c:v>
                </c:pt>
                <c:pt idx="2">
                  <c:v>639.40366933333326</c:v>
                </c:pt>
                <c:pt idx="3">
                  <c:v>721.7917226666666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10368"/>
        <c:axId val="143123584"/>
      </c:barChart>
      <c:catAx>
        <c:axId val="150010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123584"/>
        <c:crosses val="autoZero"/>
        <c:auto val="1"/>
        <c:lblAlgn val="ctr"/>
        <c:lblOffset val="100"/>
        <c:noMultiLvlLbl val="0"/>
      </c:catAx>
      <c:valAx>
        <c:axId val="143123584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protein (µg/slice)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0010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LDH leakage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steatosis!$AN$22:$AN$26</c:f>
                <c:numCache>
                  <c:formatCode>General</c:formatCode>
                  <c:ptCount val="5"/>
                  <c:pt idx="0">
                    <c:v>0.51672042731055368</c:v>
                  </c:pt>
                  <c:pt idx="1">
                    <c:v>0.11254778738138074</c:v>
                  </c:pt>
                  <c:pt idx="2">
                    <c:v>0.30151577073181418</c:v>
                  </c:pt>
                  <c:pt idx="3">
                    <c:v>0.18134811214285562</c:v>
                  </c:pt>
                  <c:pt idx="4">
                    <c:v>0.11092628182716655</c:v>
                  </c:pt>
                </c:numCache>
              </c:numRef>
            </c:plus>
            <c:minus>
              <c:numRef>
                <c:f>steatosis!$AN$22:$AN$26</c:f>
                <c:numCache>
                  <c:formatCode>General</c:formatCode>
                  <c:ptCount val="5"/>
                  <c:pt idx="0">
                    <c:v>0.51672042731055368</c:v>
                  </c:pt>
                  <c:pt idx="1">
                    <c:v>0.11254778738138074</c:v>
                  </c:pt>
                  <c:pt idx="2">
                    <c:v>0.30151577073181418</c:v>
                  </c:pt>
                  <c:pt idx="3">
                    <c:v>0.18134811214285562</c:v>
                  </c:pt>
                  <c:pt idx="4">
                    <c:v>0.11092628182716655</c:v>
                  </c:pt>
                </c:numCache>
              </c:numRef>
            </c:minus>
          </c:errBars>
          <c:cat>
            <c:strRef>
              <c:f>steatosis!$AG$22:$AG$26</c:f>
              <c:strCache>
                <c:ptCount val="5"/>
                <c:pt idx="0">
                  <c:v>total LDH</c:v>
                </c:pt>
                <c:pt idx="1">
                  <c:v>ctr A</c:v>
                </c:pt>
                <c:pt idx="2">
                  <c:v>A 25µM</c:v>
                </c:pt>
                <c:pt idx="3">
                  <c:v>A  50µM</c:v>
                </c:pt>
                <c:pt idx="4">
                  <c:v>A  100µM</c:v>
                </c:pt>
              </c:strCache>
            </c:strRef>
          </c:cat>
          <c:val>
            <c:numRef>
              <c:f>steatosis!$AM$22:$AM$26</c:f>
              <c:numCache>
                <c:formatCode>0.00</c:formatCode>
                <c:ptCount val="5"/>
                <c:pt idx="0">
                  <c:v>2.7800000000000002</c:v>
                </c:pt>
                <c:pt idx="1">
                  <c:v>0.49080000000000001</c:v>
                </c:pt>
                <c:pt idx="2">
                  <c:v>0.74580000000000002</c:v>
                </c:pt>
                <c:pt idx="3">
                  <c:v>0.58886666666666665</c:v>
                </c:pt>
                <c:pt idx="4">
                  <c:v>0.62560000000000004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10880"/>
        <c:axId val="143125312"/>
      </c:barChart>
      <c:catAx>
        <c:axId val="1500108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125312"/>
        <c:crosses val="autoZero"/>
        <c:auto val="1"/>
        <c:lblAlgn val="ctr"/>
        <c:lblOffset val="100"/>
        <c:noMultiLvlLbl val="0"/>
      </c:catAx>
      <c:valAx>
        <c:axId val="1431253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absorbance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150010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/>
              <a:t>LDH leakage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steatosis!$AN$29:$AN$33</c:f>
                <c:numCache>
                  <c:formatCode>General</c:formatCode>
                  <c:ptCount val="5"/>
                  <c:pt idx="0">
                    <c:v>0.51672042731055368</c:v>
                  </c:pt>
                  <c:pt idx="1">
                    <c:v>0.22062470900201125</c:v>
                  </c:pt>
                  <c:pt idx="2">
                    <c:v>0.1290668044076401</c:v>
                  </c:pt>
                  <c:pt idx="3">
                    <c:v>0.2073714434428128</c:v>
                  </c:pt>
                  <c:pt idx="4">
                    <c:v>0.14234661920818498</c:v>
                  </c:pt>
                </c:numCache>
              </c:numRef>
            </c:plus>
            <c:minus>
              <c:numRef>
                <c:f>steatosis!$AN$29:$AN$33</c:f>
                <c:numCache>
                  <c:formatCode>General</c:formatCode>
                  <c:ptCount val="5"/>
                  <c:pt idx="0">
                    <c:v>0.51672042731055368</c:v>
                  </c:pt>
                  <c:pt idx="1">
                    <c:v>0.22062470900201125</c:v>
                  </c:pt>
                  <c:pt idx="2">
                    <c:v>0.1290668044076401</c:v>
                  </c:pt>
                  <c:pt idx="3">
                    <c:v>0.2073714434428128</c:v>
                  </c:pt>
                  <c:pt idx="4">
                    <c:v>0.14234661920818498</c:v>
                  </c:pt>
                </c:numCache>
              </c:numRef>
            </c:minus>
          </c:errBars>
          <c:cat>
            <c:strRef>
              <c:f>steatosis!$AG$29:$AG$33</c:f>
              <c:strCache>
                <c:ptCount val="5"/>
                <c:pt idx="0">
                  <c:v>total LDH</c:v>
                </c:pt>
                <c:pt idx="1">
                  <c:v>ctr VA</c:v>
                </c:pt>
                <c:pt idx="2">
                  <c:v> VA 50µM</c:v>
                </c:pt>
                <c:pt idx="3">
                  <c:v> VA 200µM</c:v>
                </c:pt>
                <c:pt idx="4">
                  <c:v> VA 500µM</c:v>
                </c:pt>
              </c:strCache>
            </c:strRef>
          </c:cat>
          <c:val>
            <c:numRef>
              <c:f>steatosis!$AM$29:$AM$33</c:f>
              <c:numCache>
                <c:formatCode>0.00</c:formatCode>
                <c:ptCount val="5"/>
                <c:pt idx="0">
                  <c:v>2.7800000000000002</c:v>
                </c:pt>
                <c:pt idx="1">
                  <c:v>0.67673333333333341</c:v>
                </c:pt>
                <c:pt idx="2">
                  <c:v>0.73639999999999994</c:v>
                </c:pt>
                <c:pt idx="3">
                  <c:v>0.57853333333333334</c:v>
                </c:pt>
                <c:pt idx="4">
                  <c:v>0.61820000000000008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011392"/>
        <c:axId val="143127040"/>
      </c:barChart>
      <c:catAx>
        <c:axId val="1500113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43127040"/>
        <c:crosses val="autoZero"/>
        <c:auto val="1"/>
        <c:lblAlgn val="ctr"/>
        <c:lblOffset val="100"/>
        <c:noMultiLvlLbl val="0"/>
      </c:catAx>
      <c:valAx>
        <c:axId val="1431270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absorbance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150011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DFC91-B126-4A3E-9368-C6709E67190E}" type="datetimeFigureOut">
              <a:rPr lang="en-GB" smtClean="0"/>
              <a:pPr/>
              <a:t>21/05/2013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1F276-B2E4-47CD-92F6-8F000176267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28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53F7F-49DD-4F66-9F20-F9E348023A27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9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6A20-350C-443A-A0FC-324D86E8863A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C8C32-C9B7-4021-A4E4-27043C073977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30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C1F21-FA1C-4F32-81CB-65195DAFAFD9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58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3DBA9-E21B-48D8-892F-9725647D107E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73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2CED-ACBC-4F65-AFE0-4F29AEBC576D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5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BB02-4115-40B8-A053-01F2226628EA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74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AD5F7-6CE7-4EE2-8A35-5A0A440B2145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35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078E-E874-427F-8F6A-B675BE7F38A2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8DDE-6B83-4FE8-9C0F-A6BAD3A18422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81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825CD-8357-47B1-B469-5C9E971A72C0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4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D0D4A-3801-47F0-820D-1E8900A26F11}" type="datetime1">
              <a:rPr lang="en-GB" smtClean="0"/>
              <a:pPr/>
              <a:t>21/05/2013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E6C2-79E1-463A-9A70-4A8DC475BD9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87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E6C2-79E1-463A-9A70-4A8DC475BD93}" type="slidenum">
              <a:rPr lang="en-GB" smtClean="0"/>
              <a:pPr/>
              <a:t>1</a:t>
            </a:fld>
            <a:endParaRPr lang="en-GB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711442"/>
              </p:ext>
            </p:extLst>
          </p:nvPr>
        </p:nvGraphicFramePr>
        <p:xfrm>
          <a:off x="611560" y="2420888"/>
          <a:ext cx="3504318" cy="207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972884"/>
              </p:ext>
            </p:extLst>
          </p:nvPr>
        </p:nvGraphicFramePr>
        <p:xfrm>
          <a:off x="4067944" y="2420888"/>
          <a:ext cx="3505650" cy="207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095963"/>
              </p:ext>
            </p:extLst>
          </p:nvPr>
        </p:nvGraphicFramePr>
        <p:xfrm>
          <a:off x="539552" y="260648"/>
          <a:ext cx="3505651" cy="2086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342089"/>
              </p:ext>
            </p:extLst>
          </p:nvPr>
        </p:nvGraphicFramePr>
        <p:xfrm>
          <a:off x="3995936" y="260648"/>
          <a:ext cx="3505651" cy="207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494005"/>
              </p:ext>
            </p:extLst>
          </p:nvPr>
        </p:nvGraphicFramePr>
        <p:xfrm>
          <a:off x="683568" y="4437112"/>
          <a:ext cx="3452986" cy="207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3265883"/>
              </p:ext>
            </p:extLst>
          </p:nvPr>
        </p:nvGraphicFramePr>
        <p:xfrm>
          <a:off x="4355976" y="4437112"/>
          <a:ext cx="3452986" cy="207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552" y="645333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Supplementary Figure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41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6276</TotalTime>
  <Words>34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Wageningen 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Szalowska, Ewa</dc:creator>
  <cp:lastModifiedBy>Ewa Szalowska</cp:lastModifiedBy>
  <cp:revision>271</cp:revision>
  <cp:lastPrinted>2012-12-19T13:50:48Z</cp:lastPrinted>
  <dcterms:created xsi:type="dcterms:W3CDTF">2012-10-29T11:33:36Z</dcterms:created>
  <dcterms:modified xsi:type="dcterms:W3CDTF">2013-05-21T11:22:08Z</dcterms:modified>
</cp:coreProperties>
</file>