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3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A76"/>
    <a:srgbClr val="FFFF99"/>
    <a:srgbClr val="FF7C80"/>
    <a:srgbClr val="FF0066"/>
    <a:srgbClr val="FF75AD"/>
    <a:srgbClr val="477BB9"/>
    <a:srgbClr val="DAEFC3"/>
    <a:srgbClr val="ECA5F1"/>
    <a:srgbClr val="E593E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14219" autoAdjust="0"/>
    <p:restoredTop sz="99871" autoAdjust="0"/>
  </p:normalViewPr>
  <p:slideViewPr>
    <p:cSldViewPr>
      <p:cViewPr varScale="1">
        <p:scale>
          <a:sx n="82" d="100"/>
          <a:sy n="82" d="100"/>
        </p:scale>
        <p:origin x="13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603905644945318E-2"/>
          <c:y val="2.8900621600510119E-2"/>
          <c:w val="0.75548406878953478"/>
          <c:h val="0.79869457155466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まとめとグラフ!$L$3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rgbClr val="F68B72"/>
            </a:solidFill>
          </c:spPr>
          <c:invertIfNegative val="0"/>
          <c:cat>
            <c:strRef>
              <c:f>まとめとグラフ!$K$4:$K$10</c:f>
              <c:strCache>
                <c:ptCount val="7"/>
                <c:pt idx="0">
                  <c:v>Pt A</c:v>
                </c:pt>
                <c:pt idx="1">
                  <c:v>Pt B</c:v>
                </c:pt>
                <c:pt idx="2">
                  <c:v>Pt C</c:v>
                </c:pt>
                <c:pt idx="3">
                  <c:v>Pt D</c:v>
                </c:pt>
                <c:pt idx="4">
                  <c:v>Pt E</c:v>
                </c:pt>
                <c:pt idx="5">
                  <c:v>Pt F</c:v>
                </c:pt>
                <c:pt idx="6">
                  <c:v>ALS average</c:v>
                </c:pt>
              </c:strCache>
            </c:strRef>
          </c:cat>
          <c:val>
            <c:numRef>
              <c:f>まとめとグラフ!$L$4:$L$10</c:f>
              <c:numCache>
                <c:formatCode>General</c:formatCode>
                <c:ptCount val="7"/>
                <c:pt idx="0">
                  <c:v>84.6</c:v>
                </c:pt>
                <c:pt idx="1">
                  <c:v>87.8</c:v>
                </c:pt>
                <c:pt idx="2">
                  <c:v>100</c:v>
                </c:pt>
                <c:pt idx="3">
                  <c:v>66.7</c:v>
                </c:pt>
                <c:pt idx="4">
                  <c:v>91.2</c:v>
                </c:pt>
                <c:pt idx="5">
                  <c:v>83.3</c:v>
                </c:pt>
                <c:pt idx="6">
                  <c:v>85.6</c:v>
                </c:pt>
              </c:numCache>
            </c:numRef>
          </c:val>
        </c:ser>
        <c:ser>
          <c:idx val="1"/>
          <c:order val="1"/>
          <c:tx>
            <c:strRef>
              <c:f>まとめとグラフ!$M$3</c:f>
              <c:strCache>
                <c:ptCount val="1"/>
                <c:pt idx="0">
                  <c:v>Stage I</c:v>
                </c:pt>
              </c:strCache>
            </c:strRef>
          </c:tx>
          <c:spPr>
            <a:solidFill>
              <a:srgbClr val="FFD757"/>
            </a:solidFill>
          </c:spPr>
          <c:invertIfNegative val="0"/>
          <c:cat>
            <c:strRef>
              <c:f>まとめとグラフ!$K$4:$K$10</c:f>
              <c:strCache>
                <c:ptCount val="7"/>
                <c:pt idx="0">
                  <c:v>Pt A</c:v>
                </c:pt>
                <c:pt idx="1">
                  <c:v>Pt B</c:v>
                </c:pt>
                <c:pt idx="2">
                  <c:v>Pt C</c:v>
                </c:pt>
                <c:pt idx="3">
                  <c:v>Pt D</c:v>
                </c:pt>
                <c:pt idx="4">
                  <c:v>Pt E</c:v>
                </c:pt>
                <c:pt idx="5">
                  <c:v>Pt F</c:v>
                </c:pt>
                <c:pt idx="6">
                  <c:v>ALS average</c:v>
                </c:pt>
              </c:strCache>
            </c:strRef>
          </c:cat>
          <c:val>
            <c:numRef>
              <c:f>まとめとグラフ!$M$4:$M$10</c:f>
              <c:numCache>
                <c:formatCode>General</c:formatCode>
                <c:ptCount val="7"/>
                <c:pt idx="0">
                  <c:v>78.900000000000006</c:v>
                </c:pt>
                <c:pt idx="1">
                  <c:v>64.3</c:v>
                </c:pt>
                <c:pt idx="2">
                  <c:v>67.7</c:v>
                </c:pt>
                <c:pt idx="3">
                  <c:v>75</c:v>
                </c:pt>
                <c:pt idx="4">
                  <c:v>31.8</c:v>
                </c:pt>
                <c:pt idx="5">
                  <c:v>6.5</c:v>
                </c:pt>
                <c:pt idx="6">
                  <c:v>54</c:v>
                </c:pt>
              </c:numCache>
            </c:numRef>
          </c:val>
        </c:ser>
        <c:ser>
          <c:idx val="2"/>
          <c:order val="2"/>
          <c:tx>
            <c:strRef>
              <c:f>まとめとグラフ!$N$3</c:f>
              <c:strCache>
                <c:ptCount val="1"/>
                <c:pt idx="0">
                  <c:v>Stage II</c:v>
                </c:pt>
              </c:strCache>
            </c:strRef>
          </c:tx>
          <c:spPr>
            <a:solidFill>
              <a:srgbClr val="85DC76"/>
            </a:solidFill>
          </c:spPr>
          <c:invertIfNegative val="0"/>
          <c:cat>
            <c:strRef>
              <c:f>まとめとグラフ!$K$4:$K$10</c:f>
              <c:strCache>
                <c:ptCount val="7"/>
                <c:pt idx="0">
                  <c:v>Pt A</c:v>
                </c:pt>
                <c:pt idx="1">
                  <c:v>Pt B</c:v>
                </c:pt>
                <c:pt idx="2">
                  <c:v>Pt C</c:v>
                </c:pt>
                <c:pt idx="3">
                  <c:v>Pt D</c:v>
                </c:pt>
                <c:pt idx="4">
                  <c:v>Pt E</c:v>
                </c:pt>
                <c:pt idx="5">
                  <c:v>Pt F</c:v>
                </c:pt>
                <c:pt idx="6">
                  <c:v>ALS average</c:v>
                </c:pt>
              </c:strCache>
            </c:strRef>
          </c:cat>
          <c:val>
            <c:numRef>
              <c:f>まとめとグラフ!$N$4:$N$10</c:f>
              <c:numCache>
                <c:formatCode>General</c:formatCode>
                <c:ptCount val="7"/>
                <c:pt idx="0">
                  <c:v>21.9</c:v>
                </c:pt>
                <c:pt idx="1">
                  <c:v>20</c:v>
                </c:pt>
                <c:pt idx="2">
                  <c:v>16.3</c:v>
                </c:pt>
                <c:pt idx="3">
                  <c:v>13.2</c:v>
                </c:pt>
                <c:pt idx="4">
                  <c:v>14.3</c:v>
                </c:pt>
                <c:pt idx="5">
                  <c:v>4.5999999999999996</c:v>
                </c:pt>
                <c:pt idx="6">
                  <c:v>15.1</c:v>
                </c:pt>
              </c:numCache>
            </c:numRef>
          </c:val>
        </c:ser>
        <c:ser>
          <c:idx val="3"/>
          <c:order val="3"/>
          <c:tx>
            <c:strRef>
              <c:f>まとめとグラフ!$O$3</c:f>
              <c:strCache>
                <c:ptCount val="1"/>
                <c:pt idx="0">
                  <c:v>Stage III</c:v>
                </c:pt>
              </c:strCache>
            </c:strRef>
          </c:tx>
          <c:spPr>
            <a:solidFill>
              <a:srgbClr val="00BBFE"/>
            </a:solidFill>
          </c:spPr>
          <c:invertIfNegative val="0"/>
          <c:cat>
            <c:strRef>
              <c:f>まとめとグラフ!$K$4:$K$10</c:f>
              <c:strCache>
                <c:ptCount val="7"/>
                <c:pt idx="0">
                  <c:v>Pt A</c:v>
                </c:pt>
                <c:pt idx="1">
                  <c:v>Pt B</c:v>
                </c:pt>
                <c:pt idx="2">
                  <c:v>Pt C</c:v>
                </c:pt>
                <c:pt idx="3">
                  <c:v>Pt D</c:v>
                </c:pt>
                <c:pt idx="4">
                  <c:v>Pt E</c:v>
                </c:pt>
                <c:pt idx="5">
                  <c:v>Pt F</c:v>
                </c:pt>
                <c:pt idx="6">
                  <c:v>ALS average</c:v>
                </c:pt>
              </c:strCache>
            </c:strRef>
          </c:cat>
          <c:val>
            <c:numRef>
              <c:f>まとめとグラフ!$O$4:$O$10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まとめとグラフ!$P$3</c:f>
              <c:strCache>
                <c:ptCount val="1"/>
              </c:strCache>
            </c:strRef>
          </c:tx>
          <c:invertIfNegative val="0"/>
          <c:cat>
            <c:strRef>
              <c:f>まとめとグラフ!$K$4:$K$10</c:f>
              <c:strCache>
                <c:ptCount val="7"/>
                <c:pt idx="0">
                  <c:v>Pt A</c:v>
                </c:pt>
                <c:pt idx="1">
                  <c:v>Pt B</c:v>
                </c:pt>
                <c:pt idx="2">
                  <c:v>Pt C</c:v>
                </c:pt>
                <c:pt idx="3">
                  <c:v>Pt D</c:v>
                </c:pt>
                <c:pt idx="4">
                  <c:v>Pt E</c:v>
                </c:pt>
                <c:pt idx="5">
                  <c:v>Pt F</c:v>
                </c:pt>
                <c:pt idx="6">
                  <c:v>ALS average</c:v>
                </c:pt>
              </c:strCache>
            </c:strRef>
          </c:cat>
          <c:val>
            <c:numRef>
              <c:f>まとめとグラフ!$P$4:$P$10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axId val="186248696"/>
        <c:axId val="186249088"/>
      </c:barChart>
      <c:catAx>
        <c:axId val="186248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3000000"/>
          <a:lstStyle/>
          <a:p>
            <a:pPr>
              <a:defRPr sz="1600" b="1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186249088"/>
        <c:crosses val="autoZero"/>
        <c:auto val="1"/>
        <c:lblAlgn val="ctr"/>
        <c:lblOffset val="100"/>
        <c:noMultiLvlLbl val="0"/>
      </c:catAx>
      <c:valAx>
        <c:axId val="18624908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186248696"/>
        <c:crosses val="autoZero"/>
        <c:crossBetween val="between"/>
        <c:majorUnit val="20"/>
      </c:valAx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0.81532287858668273"/>
          <c:y val="1.866453035029941E-2"/>
          <c:w val="0.10209150041529776"/>
          <c:h val="0.19512102016078847"/>
        </c:manualLayout>
      </c:layout>
      <c:overlay val="0"/>
      <c:txPr>
        <a:bodyPr/>
        <a:lstStyle/>
        <a:p>
          <a:pPr>
            <a:defRPr sz="1400" b="1">
              <a:latin typeface="Arial Unicode MS" pitchFamily="50" charset="-128"/>
              <a:ea typeface="Arial Unicode MS" pitchFamily="50" charset="-128"/>
              <a:cs typeface="Arial Unicode MS" pitchFamily="50" charset="-128"/>
            </a:defRPr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A6502-1146-4E29-8CFE-07B6414C5404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D1D4A-A033-49BE-8F3C-BC79F821C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950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AAECE-A015-479A-A078-3B0A55AB29D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054C7-AAFF-4554-8D79-91919F796A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765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75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51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36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09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93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77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93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65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14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88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98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/>
          <p:cNvSpPr txBox="1"/>
          <p:nvPr/>
        </p:nvSpPr>
        <p:spPr>
          <a:xfrm>
            <a:off x="7618074" y="3645034"/>
            <a:ext cx="739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***</a:t>
            </a:r>
            <a:endParaRPr lang="ja-JP" altLang="ja-JP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aphicFrame>
        <p:nvGraphicFramePr>
          <p:cNvPr id="36" name="グラフ 35"/>
          <p:cNvGraphicFramePr>
            <a:graphicFrameLocks/>
          </p:cNvGraphicFramePr>
          <p:nvPr>
            <p:extLst/>
          </p:nvPr>
        </p:nvGraphicFramePr>
        <p:xfrm>
          <a:off x="772720" y="1121022"/>
          <a:ext cx="9073008" cy="5736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5496" y="646635"/>
            <a:ext cx="27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D</a:t>
            </a:r>
            <a:endParaRPr kumimoji="1" lang="ja-JP" altLang="en-US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1769019" y="2771955"/>
            <a:ext cx="4599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NEAT1_2-positive </a:t>
            </a:r>
            <a:r>
              <a:rPr lang="en-US" altLang="ja-JP" sz="16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rate </a:t>
            </a:r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in </a:t>
            </a:r>
            <a:r>
              <a:rPr lang="en-US" altLang="ja-JP" sz="16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motor neurons </a:t>
            </a:r>
            <a:endParaRPr lang="en-US" altLang="ja-JP" sz="1600" b="1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at each </a:t>
            </a:r>
            <a:r>
              <a:rPr lang="en-US" altLang="ja-JP" sz="16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stage </a:t>
            </a:r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in ALS cases                            </a:t>
            </a:r>
            <a:r>
              <a:rPr lang="en-US" altLang="ja-JP" sz="16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(%)</a:t>
            </a:r>
            <a:endParaRPr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9" name="直線コネクタ 8"/>
          <p:cNvCxnSpPr/>
          <p:nvPr/>
        </p:nvCxnSpPr>
        <p:spPr>
          <a:xfrm flipH="1">
            <a:off x="7348561" y="1110612"/>
            <a:ext cx="1169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>
            <a:off x="7341345" y="1101872"/>
            <a:ext cx="0" cy="2507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>
            <a:off x="7465126" y="1103553"/>
            <a:ext cx="0" cy="6831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7257265" y="822065"/>
            <a:ext cx="31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*</a:t>
            </a:r>
            <a:endParaRPr lang="ja-JP" altLang="ja-JP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7547580" y="1384468"/>
            <a:ext cx="0" cy="4038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flipH="1">
            <a:off x="7682754" y="1382911"/>
            <a:ext cx="24888" cy="27773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7430790" y="1076775"/>
            <a:ext cx="549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**</a:t>
            </a:r>
            <a:endParaRPr lang="ja-JP" altLang="ja-JP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17" name="直線コネクタ 16"/>
          <p:cNvCxnSpPr/>
          <p:nvPr/>
        </p:nvCxnSpPr>
        <p:spPr>
          <a:xfrm flipH="1">
            <a:off x="7540780" y="1389361"/>
            <a:ext cx="1720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flipH="1">
            <a:off x="7741562" y="3921962"/>
            <a:ext cx="1286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7740661" y="3910047"/>
            <a:ext cx="0" cy="2507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7876598" y="3911729"/>
            <a:ext cx="0" cy="9766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コネクタ 2"/>
          <p:cNvCxnSpPr/>
          <p:nvPr/>
        </p:nvCxnSpPr>
        <p:spPr>
          <a:xfrm>
            <a:off x="1905598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2904085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3887665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4877628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843044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6830778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7805819" y="5260391"/>
            <a:ext cx="163915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7431" y="0"/>
            <a:ext cx="1900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Figure 5.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30" name="直線コネクタ 29"/>
          <p:cNvCxnSpPr/>
          <p:nvPr/>
        </p:nvCxnSpPr>
        <p:spPr>
          <a:xfrm>
            <a:off x="7697861" y="4435219"/>
            <a:ext cx="0" cy="2275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 flipH="1">
            <a:off x="7637363" y="4430534"/>
            <a:ext cx="1292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7526825" y="1973450"/>
            <a:ext cx="0" cy="11501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 flipH="1">
            <a:off x="7460392" y="1963012"/>
            <a:ext cx="1292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7342818" y="1424670"/>
            <a:ext cx="0" cy="4434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 flipH="1">
            <a:off x="7272690" y="1432026"/>
            <a:ext cx="1292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2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13508</TotalTime>
  <Words>19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Yoshinori</cp:lastModifiedBy>
  <cp:revision>658</cp:revision>
  <cp:lastPrinted>2012-10-31T02:41:17Z</cp:lastPrinted>
  <dcterms:created xsi:type="dcterms:W3CDTF">2012-05-04T03:48:04Z</dcterms:created>
  <dcterms:modified xsi:type="dcterms:W3CDTF">2013-06-18T01:50:38Z</dcterms:modified>
</cp:coreProperties>
</file>