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9" r:id="rId2"/>
  </p:sldIdLst>
  <p:sldSz cx="9144000" cy="6858000" type="screen4x3"/>
  <p:notesSz cx="7099300" cy="102346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98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0A545302-2B77-4B27-879C-E2938CE1C4BE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00FF5A2A-FAA2-4263-826D-44E0F45096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058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45FA2-1116-4669-91BF-13CB2CB0F6AC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9EFFA-6A06-4005-84F5-82D402F184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0065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45FA2-1116-4669-91BF-13CB2CB0F6AC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9EFFA-6A06-4005-84F5-82D402F184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1279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45FA2-1116-4669-91BF-13CB2CB0F6AC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9EFFA-6A06-4005-84F5-82D402F184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6499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45FA2-1116-4669-91BF-13CB2CB0F6AC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9EFFA-6A06-4005-84F5-82D402F184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7850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45FA2-1116-4669-91BF-13CB2CB0F6AC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9EFFA-6A06-4005-84F5-82D402F184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2630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45FA2-1116-4669-91BF-13CB2CB0F6AC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9EFFA-6A06-4005-84F5-82D402F184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3412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45FA2-1116-4669-91BF-13CB2CB0F6AC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9EFFA-6A06-4005-84F5-82D402F184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6261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45FA2-1116-4669-91BF-13CB2CB0F6AC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9EFFA-6A06-4005-84F5-82D402F184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2229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45FA2-1116-4669-91BF-13CB2CB0F6AC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9EFFA-6A06-4005-84F5-82D402F184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4960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45FA2-1116-4669-91BF-13CB2CB0F6AC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9EFFA-6A06-4005-84F5-82D402F184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7319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45FA2-1116-4669-91BF-13CB2CB0F6AC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9EFFA-6A06-4005-84F5-82D402F184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4268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245FA2-1116-4669-91BF-13CB2CB0F6AC}" type="datetimeFigureOut">
              <a:rPr kumimoji="1" lang="ja-JP" altLang="en-US" smtClean="0"/>
              <a:t>2013/6/18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B9EFFA-6A06-4005-84F5-82D402F184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9116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直線コネクタ 17"/>
          <p:cNvCxnSpPr/>
          <p:nvPr/>
        </p:nvCxnSpPr>
        <p:spPr>
          <a:xfrm>
            <a:off x="1404571" y="2141470"/>
            <a:ext cx="648072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テキスト ボックス 18"/>
          <p:cNvSpPr txBox="1"/>
          <p:nvPr/>
        </p:nvSpPr>
        <p:spPr>
          <a:xfrm>
            <a:off x="7700115" y="2267687"/>
            <a:ext cx="13843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22,741 nucleotides</a:t>
            </a:r>
            <a:endParaRPr kumimoji="1" lang="ja-JP" altLang="en-US" sz="1600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cxnSp>
        <p:nvCxnSpPr>
          <p:cNvPr id="23" name="直線コネクタ 22"/>
          <p:cNvCxnSpPr/>
          <p:nvPr/>
        </p:nvCxnSpPr>
        <p:spPr>
          <a:xfrm>
            <a:off x="1404571" y="1372385"/>
            <a:ext cx="122413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テキスト ボックス 23"/>
          <p:cNvSpPr txBox="1"/>
          <p:nvPr/>
        </p:nvSpPr>
        <p:spPr>
          <a:xfrm>
            <a:off x="3299789" y="1447094"/>
            <a:ext cx="20882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3,729 nucleotides</a:t>
            </a:r>
            <a:endParaRPr kumimoji="1" lang="ja-JP" altLang="en-US" sz="1600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3" name="四角形吹き出し 2"/>
          <p:cNvSpPr/>
          <p:nvPr/>
        </p:nvSpPr>
        <p:spPr>
          <a:xfrm rot="10800000">
            <a:off x="251519" y="3338854"/>
            <a:ext cx="2835199" cy="1380694"/>
          </a:xfrm>
          <a:prstGeom prst="wedgeRectCallout">
            <a:avLst>
              <a:gd name="adj1" fmla="val -18856"/>
              <a:gd name="adj2" fmla="val 72259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grpSp>
        <p:nvGrpSpPr>
          <p:cNvPr id="73" name="グループ化 72"/>
          <p:cNvGrpSpPr/>
          <p:nvPr/>
        </p:nvGrpSpPr>
        <p:grpSpPr>
          <a:xfrm>
            <a:off x="755576" y="3720813"/>
            <a:ext cx="1812900" cy="612484"/>
            <a:chOff x="1164149" y="3501008"/>
            <a:chExt cx="1812900" cy="612484"/>
          </a:xfrm>
        </p:grpSpPr>
        <p:sp>
          <p:nvSpPr>
            <p:cNvPr id="87" name="テキスト ボックス 86"/>
            <p:cNvSpPr txBox="1"/>
            <p:nvPr/>
          </p:nvSpPr>
          <p:spPr>
            <a:xfrm>
              <a:off x="1176849" y="3501008"/>
              <a:ext cx="1800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solidFill>
                    <a:srgbClr val="00B050"/>
                  </a:solidFill>
                  <a:latin typeface="Arial Unicode MS" pitchFamily="50" charset="-128"/>
                  <a:ea typeface="Arial Unicode MS" pitchFamily="50" charset="-128"/>
                  <a:cs typeface="Arial Unicode MS" pitchFamily="50" charset="-128"/>
                </a:rPr>
                <a:t>A</a:t>
              </a:r>
              <a:r>
                <a:rPr lang="en-US" altLang="ja-JP" sz="1750" dirty="0" smtClean="0">
                  <a:solidFill>
                    <a:srgbClr val="00B050"/>
                  </a:solidFill>
                  <a:latin typeface="Arial Unicode MS" pitchFamily="50" charset="-128"/>
                  <a:ea typeface="Arial Unicode MS" pitchFamily="50" charset="-128"/>
                  <a:cs typeface="Arial Unicode MS" pitchFamily="50" charset="-128"/>
                </a:rPr>
                <a:t>UUUUU</a:t>
              </a:r>
              <a:endParaRPr kumimoji="1" lang="ja-JP" altLang="en-US" sz="1750" dirty="0">
                <a:solidFill>
                  <a:srgbClr val="00B050"/>
                </a:solidFill>
                <a:latin typeface="Arial Unicode MS" pitchFamily="50" charset="-128"/>
                <a:ea typeface="Arial Unicode MS" pitchFamily="50" charset="-128"/>
                <a:cs typeface="Arial Unicode MS" pitchFamily="50" charset="-128"/>
              </a:endParaRPr>
            </a:p>
          </p:txBody>
        </p:sp>
        <p:sp>
          <p:nvSpPr>
            <p:cNvPr id="88" name="テキスト ボックス 87"/>
            <p:cNvSpPr txBox="1"/>
            <p:nvPr/>
          </p:nvSpPr>
          <p:spPr>
            <a:xfrm>
              <a:off x="1164149" y="3728771"/>
              <a:ext cx="180020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solidFill>
                    <a:srgbClr val="00B050"/>
                  </a:solidFill>
                  <a:latin typeface="Arial Unicode MS" pitchFamily="50" charset="-128"/>
                  <a:ea typeface="Arial Unicode MS" pitchFamily="50" charset="-128"/>
                  <a:cs typeface="Arial Unicode MS" pitchFamily="50" charset="-128"/>
                </a:rPr>
                <a:t>U</a:t>
              </a:r>
              <a:r>
                <a:rPr lang="en-US" altLang="ja-JP" sz="1900" dirty="0" smtClean="0">
                  <a:solidFill>
                    <a:srgbClr val="00B050"/>
                  </a:solidFill>
                  <a:latin typeface="Arial Unicode MS" pitchFamily="50" charset="-128"/>
                  <a:ea typeface="Arial Unicode MS" pitchFamily="50" charset="-128"/>
                  <a:cs typeface="Arial Unicode MS" pitchFamily="50" charset="-128"/>
                </a:rPr>
                <a:t>AAAAA</a:t>
              </a:r>
              <a:endParaRPr kumimoji="1" lang="ja-JP" altLang="en-US" sz="1900" dirty="0">
                <a:solidFill>
                  <a:srgbClr val="00B050"/>
                </a:solidFill>
                <a:latin typeface="Arial Unicode MS" pitchFamily="50" charset="-128"/>
                <a:ea typeface="Arial Unicode MS" pitchFamily="50" charset="-128"/>
                <a:cs typeface="Arial Unicode MS" pitchFamily="50" charset="-128"/>
              </a:endParaRPr>
            </a:p>
          </p:txBody>
        </p:sp>
      </p:grpSp>
      <p:sp>
        <p:nvSpPr>
          <p:cNvPr id="74" name="テキスト ボックス 73"/>
          <p:cNvSpPr txBox="1"/>
          <p:nvPr/>
        </p:nvSpPr>
        <p:spPr>
          <a:xfrm>
            <a:off x="1739581" y="3547946"/>
            <a:ext cx="52369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900" dirty="0">
                <a:solidFill>
                  <a:srgbClr val="FF0000"/>
                </a:solidFill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U</a:t>
            </a:r>
            <a:endParaRPr kumimoji="1" lang="ja-JP" altLang="en-US" sz="1900" dirty="0">
              <a:solidFill>
                <a:srgbClr val="FF0000"/>
              </a:solidFill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75" name="テキスト ボックス 74"/>
          <p:cNvSpPr txBox="1"/>
          <p:nvPr/>
        </p:nvSpPr>
        <p:spPr>
          <a:xfrm>
            <a:off x="1931057" y="3354625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solidFill>
                  <a:srgbClr val="FF0000"/>
                </a:solidFill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A</a:t>
            </a:r>
            <a:endParaRPr kumimoji="1" lang="ja-JP" altLang="en-US" dirty="0">
              <a:solidFill>
                <a:srgbClr val="FF0000"/>
              </a:solidFill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76" name="テキスト ボックス 75"/>
          <p:cNvSpPr txBox="1"/>
          <p:nvPr/>
        </p:nvSpPr>
        <p:spPr>
          <a:xfrm>
            <a:off x="2209575" y="3317681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A</a:t>
            </a:r>
            <a:endParaRPr kumimoji="1" lang="ja-JP" altLang="en-US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77" name="テキスト ボックス 76"/>
          <p:cNvSpPr txBox="1"/>
          <p:nvPr/>
        </p:nvSpPr>
        <p:spPr>
          <a:xfrm>
            <a:off x="2467074" y="3495545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A</a:t>
            </a:r>
            <a:endParaRPr kumimoji="1" lang="ja-JP" altLang="en-US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78" name="テキスト ボックス 77"/>
          <p:cNvSpPr txBox="1"/>
          <p:nvPr/>
        </p:nvSpPr>
        <p:spPr>
          <a:xfrm>
            <a:off x="2621434" y="3768543"/>
            <a:ext cx="576064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9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U</a:t>
            </a:r>
            <a:endParaRPr kumimoji="1" lang="ja-JP" altLang="en-US" sz="1900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79" name="テキスト ボックス 78"/>
          <p:cNvSpPr txBox="1"/>
          <p:nvPr/>
        </p:nvSpPr>
        <p:spPr>
          <a:xfrm>
            <a:off x="2460724" y="4064045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G</a:t>
            </a:r>
            <a:endParaRPr kumimoji="1" lang="ja-JP" altLang="en-US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80" name="テキスト ボックス 79"/>
          <p:cNvSpPr txBox="1"/>
          <p:nvPr/>
        </p:nvSpPr>
        <p:spPr>
          <a:xfrm>
            <a:off x="2264537" y="4279880"/>
            <a:ext cx="576064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9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U</a:t>
            </a:r>
            <a:endParaRPr kumimoji="1" lang="ja-JP" altLang="en-US" sz="1900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81" name="テキスト ボックス 80"/>
          <p:cNvSpPr txBox="1"/>
          <p:nvPr/>
        </p:nvSpPr>
        <p:spPr>
          <a:xfrm>
            <a:off x="1983065" y="4288267"/>
            <a:ext cx="31668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9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U</a:t>
            </a:r>
            <a:endParaRPr kumimoji="1" lang="ja-JP" altLang="en-US" sz="1900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82" name="テキスト ボックス 81"/>
          <p:cNvSpPr txBox="1"/>
          <p:nvPr/>
        </p:nvSpPr>
        <p:spPr>
          <a:xfrm>
            <a:off x="1739374" y="4116056"/>
            <a:ext cx="352684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900" dirty="0" smtClean="0">
                <a:solidFill>
                  <a:srgbClr val="FF0000"/>
                </a:solidFill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U</a:t>
            </a:r>
            <a:endParaRPr kumimoji="1" lang="ja-JP" altLang="en-US" sz="1900" dirty="0">
              <a:solidFill>
                <a:srgbClr val="FF0000"/>
              </a:solidFill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cxnSp>
        <p:nvCxnSpPr>
          <p:cNvPr id="83" name="直線コネクタ 82"/>
          <p:cNvCxnSpPr/>
          <p:nvPr/>
        </p:nvCxnSpPr>
        <p:spPr>
          <a:xfrm>
            <a:off x="647312" y="3912403"/>
            <a:ext cx="14717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コネクタ 83"/>
          <p:cNvCxnSpPr/>
          <p:nvPr/>
        </p:nvCxnSpPr>
        <p:spPr>
          <a:xfrm>
            <a:off x="654193" y="4133242"/>
            <a:ext cx="14717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テキスト ボックス 84"/>
          <p:cNvSpPr txBox="1"/>
          <p:nvPr/>
        </p:nvSpPr>
        <p:spPr>
          <a:xfrm>
            <a:off x="323528" y="3696306"/>
            <a:ext cx="1044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5’</a:t>
            </a:r>
            <a:endParaRPr kumimoji="1" lang="ja-JP" altLang="en-US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86" name="テキスト ボックス 85"/>
          <p:cNvSpPr txBox="1"/>
          <p:nvPr/>
        </p:nvSpPr>
        <p:spPr>
          <a:xfrm>
            <a:off x="329212" y="3941066"/>
            <a:ext cx="949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3’</a:t>
            </a:r>
            <a:endParaRPr kumimoji="1" lang="ja-JP" altLang="en-US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106" name="四角形吹き出し 105"/>
          <p:cNvSpPr/>
          <p:nvPr/>
        </p:nvSpPr>
        <p:spPr>
          <a:xfrm rot="10800000">
            <a:off x="3197497" y="3336731"/>
            <a:ext cx="2617543" cy="1380694"/>
          </a:xfrm>
          <a:prstGeom prst="wedgeRectCallout">
            <a:avLst>
              <a:gd name="adj1" fmla="val 10799"/>
              <a:gd name="adj2" fmla="val 71563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grpSp>
        <p:nvGrpSpPr>
          <p:cNvPr id="58" name="グループ化 57"/>
          <p:cNvGrpSpPr/>
          <p:nvPr/>
        </p:nvGrpSpPr>
        <p:grpSpPr>
          <a:xfrm>
            <a:off x="3688854" y="3742014"/>
            <a:ext cx="1800200" cy="590322"/>
            <a:chOff x="2215595" y="5240398"/>
            <a:chExt cx="1800200" cy="590322"/>
          </a:xfrm>
        </p:grpSpPr>
        <p:sp>
          <p:nvSpPr>
            <p:cNvPr id="71" name="テキスト ボックス 70"/>
            <p:cNvSpPr txBox="1"/>
            <p:nvPr/>
          </p:nvSpPr>
          <p:spPr>
            <a:xfrm>
              <a:off x="2215595" y="5461388"/>
              <a:ext cx="1800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1750" dirty="0">
                  <a:solidFill>
                    <a:srgbClr val="00B050"/>
                  </a:solidFill>
                  <a:latin typeface="Arial Unicode MS" pitchFamily="50" charset="-128"/>
                  <a:ea typeface="Arial Unicode MS" pitchFamily="50" charset="-128"/>
                  <a:cs typeface="Arial Unicode MS" pitchFamily="50" charset="-128"/>
                </a:rPr>
                <a:t>U</a:t>
              </a:r>
              <a:r>
                <a:rPr lang="en-US" altLang="ja-JP" dirty="0" smtClean="0">
                  <a:solidFill>
                    <a:srgbClr val="00B050"/>
                  </a:solidFill>
                  <a:latin typeface="Arial Unicode MS" pitchFamily="50" charset="-128"/>
                  <a:ea typeface="Arial Unicode MS" pitchFamily="50" charset="-128"/>
                  <a:cs typeface="Arial Unicode MS" pitchFamily="50" charset="-128"/>
                </a:rPr>
                <a:t>A</a:t>
              </a:r>
              <a:r>
                <a:rPr lang="en-US" altLang="ja-JP" sz="1750" dirty="0" smtClean="0">
                  <a:solidFill>
                    <a:srgbClr val="00B050"/>
                  </a:solidFill>
                  <a:latin typeface="Arial Unicode MS" pitchFamily="50" charset="-128"/>
                  <a:ea typeface="Arial Unicode MS" pitchFamily="50" charset="-128"/>
                  <a:cs typeface="Arial Unicode MS" pitchFamily="50" charset="-128"/>
                </a:rPr>
                <a:t>UU</a:t>
              </a:r>
              <a:r>
                <a:rPr lang="en-US" altLang="ja-JP" dirty="0" smtClean="0">
                  <a:solidFill>
                    <a:srgbClr val="00B050"/>
                  </a:solidFill>
                  <a:latin typeface="Arial Unicode MS" pitchFamily="50" charset="-128"/>
                  <a:ea typeface="Arial Unicode MS" pitchFamily="50" charset="-128"/>
                  <a:cs typeface="Arial Unicode MS" pitchFamily="50" charset="-128"/>
                </a:rPr>
                <a:t>CA</a:t>
              </a:r>
              <a:endParaRPr kumimoji="1" lang="ja-JP" altLang="en-US" dirty="0">
                <a:solidFill>
                  <a:srgbClr val="00B050"/>
                </a:solidFill>
                <a:latin typeface="Arial Unicode MS" pitchFamily="50" charset="-128"/>
                <a:ea typeface="Arial Unicode MS" pitchFamily="50" charset="-128"/>
                <a:cs typeface="Arial Unicode MS" pitchFamily="50" charset="-128"/>
              </a:endParaRPr>
            </a:p>
          </p:txBody>
        </p:sp>
        <p:sp>
          <p:nvSpPr>
            <p:cNvPr id="72" name="テキスト ボックス 71"/>
            <p:cNvSpPr txBox="1"/>
            <p:nvPr/>
          </p:nvSpPr>
          <p:spPr>
            <a:xfrm>
              <a:off x="2218333" y="5240398"/>
              <a:ext cx="14877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solidFill>
                    <a:srgbClr val="00B050"/>
                  </a:solidFill>
                  <a:latin typeface="Arial Unicode MS" pitchFamily="50" charset="-128"/>
                  <a:ea typeface="Arial Unicode MS" pitchFamily="50" charset="-128"/>
                  <a:cs typeface="Arial Unicode MS" pitchFamily="50" charset="-128"/>
                </a:rPr>
                <a:t>A</a:t>
              </a:r>
              <a:r>
                <a:rPr lang="en-US" altLang="ja-JP" sz="1750" dirty="0" smtClean="0">
                  <a:solidFill>
                    <a:srgbClr val="00B050"/>
                  </a:solidFill>
                  <a:latin typeface="Arial Unicode MS" pitchFamily="50" charset="-128"/>
                  <a:ea typeface="Arial Unicode MS" pitchFamily="50" charset="-128"/>
                  <a:cs typeface="Arial Unicode MS" pitchFamily="50" charset="-128"/>
                </a:rPr>
                <a:t>U</a:t>
              </a:r>
              <a:r>
                <a:rPr lang="en-US" altLang="ja-JP" dirty="0" smtClean="0">
                  <a:solidFill>
                    <a:srgbClr val="00B050"/>
                  </a:solidFill>
                  <a:latin typeface="Arial Unicode MS" pitchFamily="50" charset="-128"/>
                  <a:ea typeface="Arial Unicode MS" pitchFamily="50" charset="-128"/>
                  <a:cs typeface="Arial Unicode MS" pitchFamily="50" charset="-128"/>
                </a:rPr>
                <a:t>AA</a:t>
              </a:r>
              <a:r>
                <a:rPr lang="en-US" altLang="ja-JP" sz="1750" dirty="0" smtClean="0">
                  <a:solidFill>
                    <a:srgbClr val="00B050"/>
                  </a:solidFill>
                  <a:latin typeface="Arial Unicode MS" pitchFamily="50" charset="-128"/>
                  <a:ea typeface="Arial Unicode MS" pitchFamily="50" charset="-128"/>
                  <a:cs typeface="Arial Unicode MS" pitchFamily="50" charset="-128"/>
                </a:rPr>
                <a:t>GU</a:t>
              </a:r>
              <a:endParaRPr kumimoji="1" lang="ja-JP" altLang="en-US" sz="1750" dirty="0">
                <a:solidFill>
                  <a:srgbClr val="00B050"/>
                </a:solidFill>
                <a:latin typeface="Arial Unicode MS" pitchFamily="50" charset="-128"/>
                <a:ea typeface="Arial Unicode MS" pitchFamily="50" charset="-128"/>
                <a:cs typeface="Arial Unicode MS" pitchFamily="50" charset="-128"/>
              </a:endParaRPr>
            </a:p>
          </p:txBody>
        </p:sp>
      </p:grpSp>
      <p:cxnSp>
        <p:nvCxnSpPr>
          <p:cNvPr id="59" name="直線コネクタ 58"/>
          <p:cNvCxnSpPr/>
          <p:nvPr/>
        </p:nvCxnSpPr>
        <p:spPr>
          <a:xfrm>
            <a:off x="3586940" y="3918058"/>
            <a:ext cx="14717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コネクタ 59"/>
          <p:cNvCxnSpPr/>
          <p:nvPr/>
        </p:nvCxnSpPr>
        <p:spPr>
          <a:xfrm>
            <a:off x="3593821" y="4138897"/>
            <a:ext cx="14717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テキスト ボックス 60"/>
          <p:cNvSpPr txBox="1"/>
          <p:nvPr/>
        </p:nvSpPr>
        <p:spPr>
          <a:xfrm>
            <a:off x="3275856" y="3701961"/>
            <a:ext cx="1044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5’</a:t>
            </a:r>
            <a:endParaRPr kumimoji="1" lang="ja-JP" altLang="en-US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62" name="テキスト ボックス 61"/>
          <p:cNvSpPr txBox="1"/>
          <p:nvPr/>
        </p:nvSpPr>
        <p:spPr>
          <a:xfrm>
            <a:off x="3281540" y="3946721"/>
            <a:ext cx="949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3’</a:t>
            </a:r>
            <a:endParaRPr kumimoji="1" lang="ja-JP" altLang="en-US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63" name="テキスト ボックス 62"/>
          <p:cNvSpPr txBox="1"/>
          <p:nvPr/>
        </p:nvSpPr>
        <p:spPr>
          <a:xfrm>
            <a:off x="4686115" y="3573629"/>
            <a:ext cx="576064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900" dirty="0" smtClean="0">
                <a:solidFill>
                  <a:srgbClr val="FF0000"/>
                </a:solidFill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U</a:t>
            </a:r>
            <a:endParaRPr kumimoji="1" lang="ja-JP" altLang="en-US" sz="1900" dirty="0">
              <a:solidFill>
                <a:srgbClr val="FF0000"/>
              </a:solidFill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64" name="テキスト ボックス 63"/>
          <p:cNvSpPr txBox="1"/>
          <p:nvPr/>
        </p:nvSpPr>
        <p:spPr>
          <a:xfrm>
            <a:off x="4884255" y="3380308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solidFill>
                  <a:srgbClr val="FF0000"/>
                </a:solidFill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A</a:t>
            </a:r>
            <a:endParaRPr kumimoji="1" lang="ja-JP" altLang="en-US" dirty="0">
              <a:solidFill>
                <a:srgbClr val="FF0000"/>
              </a:solidFill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65" name="テキスト ボックス 64"/>
          <p:cNvSpPr txBox="1"/>
          <p:nvPr/>
        </p:nvSpPr>
        <p:spPr>
          <a:xfrm>
            <a:off x="5162773" y="3435724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G</a:t>
            </a:r>
            <a:endParaRPr kumimoji="1" lang="ja-JP" altLang="en-US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66" name="テキスト ボックス 65"/>
          <p:cNvSpPr txBox="1"/>
          <p:nvPr/>
        </p:nvSpPr>
        <p:spPr>
          <a:xfrm>
            <a:off x="5423158" y="3632060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C</a:t>
            </a:r>
            <a:endParaRPr kumimoji="1" lang="ja-JP" altLang="en-US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67" name="テキスト ボックス 66"/>
          <p:cNvSpPr txBox="1"/>
          <p:nvPr/>
        </p:nvSpPr>
        <p:spPr>
          <a:xfrm>
            <a:off x="5457450" y="3997418"/>
            <a:ext cx="576064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9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U</a:t>
            </a:r>
            <a:endParaRPr kumimoji="1" lang="ja-JP" altLang="en-US" sz="1900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68" name="テキスト ボックス 67"/>
          <p:cNvSpPr txBox="1"/>
          <p:nvPr/>
        </p:nvSpPr>
        <p:spPr>
          <a:xfrm>
            <a:off x="5219966" y="4172852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C</a:t>
            </a:r>
            <a:endParaRPr kumimoji="1" lang="ja-JP" altLang="en-US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69" name="テキスト ボックス 68"/>
          <p:cNvSpPr txBox="1"/>
          <p:nvPr/>
        </p:nvSpPr>
        <p:spPr>
          <a:xfrm>
            <a:off x="4935668" y="4289977"/>
            <a:ext cx="52369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9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U</a:t>
            </a:r>
            <a:endParaRPr kumimoji="1" lang="ja-JP" altLang="en-US" sz="1900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70" name="テキスト ボックス 69"/>
          <p:cNvSpPr txBox="1"/>
          <p:nvPr/>
        </p:nvSpPr>
        <p:spPr>
          <a:xfrm>
            <a:off x="4699393" y="4116339"/>
            <a:ext cx="352684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900" dirty="0" smtClean="0">
                <a:solidFill>
                  <a:srgbClr val="FF0000"/>
                </a:solidFill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C</a:t>
            </a:r>
            <a:endParaRPr kumimoji="1" lang="ja-JP" altLang="en-US" sz="1900" dirty="0">
              <a:solidFill>
                <a:srgbClr val="FF0000"/>
              </a:solidFill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107" name="四角形吹き出し 106"/>
          <p:cNvSpPr/>
          <p:nvPr/>
        </p:nvSpPr>
        <p:spPr>
          <a:xfrm rot="10800000">
            <a:off x="5940150" y="3344450"/>
            <a:ext cx="2621200" cy="1380694"/>
          </a:xfrm>
          <a:prstGeom prst="wedgeRectCallout">
            <a:avLst>
              <a:gd name="adj1" fmla="val 33731"/>
              <a:gd name="adj2" fmla="val 69471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grpSp>
        <p:nvGrpSpPr>
          <p:cNvPr id="43" name="グループ化 42"/>
          <p:cNvGrpSpPr/>
          <p:nvPr/>
        </p:nvGrpSpPr>
        <p:grpSpPr>
          <a:xfrm>
            <a:off x="6405702" y="3764736"/>
            <a:ext cx="1806833" cy="610770"/>
            <a:chOff x="4085432" y="3608019"/>
            <a:chExt cx="1806833" cy="610770"/>
          </a:xfrm>
        </p:grpSpPr>
        <p:sp>
          <p:nvSpPr>
            <p:cNvPr id="56" name="テキスト ボックス 55"/>
            <p:cNvSpPr txBox="1"/>
            <p:nvPr/>
          </p:nvSpPr>
          <p:spPr>
            <a:xfrm>
              <a:off x="4085432" y="3608019"/>
              <a:ext cx="18002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1950" dirty="0" smtClean="0">
                  <a:solidFill>
                    <a:srgbClr val="00B050"/>
                  </a:solidFill>
                  <a:latin typeface="Arial Unicode MS" pitchFamily="50" charset="-128"/>
                  <a:ea typeface="Arial Unicode MS" pitchFamily="50" charset="-128"/>
                  <a:cs typeface="Arial Unicode MS" pitchFamily="50" charset="-128"/>
                </a:rPr>
                <a:t>CAAACC</a:t>
              </a:r>
              <a:endParaRPr kumimoji="1" lang="ja-JP" altLang="en-US" sz="1950" dirty="0">
                <a:solidFill>
                  <a:srgbClr val="00B050"/>
                </a:solidFill>
                <a:latin typeface="Arial Unicode MS" pitchFamily="50" charset="-128"/>
                <a:ea typeface="Arial Unicode MS" pitchFamily="50" charset="-128"/>
                <a:cs typeface="Arial Unicode MS" pitchFamily="50" charset="-128"/>
              </a:endParaRPr>
            </a:p>
          </p:txBody>
        </p:sp>
        <p:sp>
          <p:nvSpPr>
            <p:cNvPr id="57" name="テキスト ボックス 56"/>
            <p:cNvSpPr txBox="1"/>
            <p:nvPr/>
          </p:nvSpPr>
          <p:spPr>
            <a:xfrm>
              <a:off x="4092065" y="3849457"/>
              <a:ext cx="1800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1750" dirty="0" smtClean="0">
                  <a:solidFill>
                    <a:srgbClr val="00B050"/>
                  </a:solidFill>
                  <a:latin typeface="Arial Unicode MS" pitchFamily="50" charset="-128"/>
                  <a:ea typeface="Arial Unicode MS" pitchFamily="50" charset="-128"/>
                  <a:cs typeface="Arial Unicode MS" pitchFamily="50" charset="-128"/>
                </a:rPr>
                <a:t>GUUUGG</a:t>
              </a:r>
              <a:endParaRPr kumimoji="1" lang="ja-JP" altLang="en-US" sz="1750" dirty="0">
                <a:solidFill>
                  <a:srgbClr val="00B050"/>
                </a:solidFill>
                <a:latin typeface="Arial Unicode MS" pitchFamily="50" charset="-128"/>
                <a:ea typeface="Arial Unicode MS" pitchFamily="50" charset="-128"/>
                <a:cs typeface="Arial Unicode MS" pitchFamily="50" charset="-128"/>
              </a:endParaRPr>
            </a:p>
          </p:txBody>
        </p:sp>
      </p:grpSp>
      <p:cxnSp>
        <p:nvCxnSpPr>
          <p:cNvPr id="44" name="直線コネクタ 43"/>
          <p:cNvCxnSpPr/>
          <p:nvPr/>
        </p:nvCxnSpPr>
        <p:spPr>
          <a:xfrm>
            <a:off x="6331690" y="3970574"/>
            <a:ext cx="14717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/>
          <p:cNvCxnSpPr/>
          <p:nvPr/>
        </p:nvCxnSpPr>
        <p:spPr>
          <a:xfrm>
            <a:off x="6332221" y="4191413"/>
            <a:ext cx="14717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テキスト ボックス 45"/>
          <p:cNvSpPr txBox="1"/>
          <p:nvPr/>
        </p:nvSpPr>
        <p:spPr>
          <a:xfrm>
            <a:off x="6014256" y="3760827"/>
            <a:ext cx="1044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5’</a:t>
            </a:r>
            <a:endParaRPr kumimoji="1" lang="ja-JP" altLang="en-US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6019940" y="4005587"/>
            <a:ext cx="949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3’</a:t>
            </a:r>
            <a:endParaRPr kumimoji="1" lang="ja-JP" altLang="en-US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48" name="テキスト ボックス 47"/>
          <p:cNvSpPr txBox="1"/>
          <p:nvPr/>
        </p:nvSpPr>
        <p:spPr>
          <a:xfrm>
            <a:off x="7392171" y="3598864"/>
            <a:ext cx="576064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900" dirty="0" smtClean="0">
                <a:solidFill>
                  <a:srgbClr val="FF0000"/>
                </a:solidFill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U</a:t>
            </a:r>
            <a:endParaRPr kumimoji="1" lang="ja-JP" altLang="en-US" sz="1900" dirty="0">
              <a:solidFill>
                <a:srgbClr val="FF0000"/>
              </a:solidFill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49" name="テキスト ボックス 48"/>
          <p:cNvSpPr txBox="1"/>
          <p:nvPr/>
        </p:nvSpPr>
        <p:spPr>
          <a:xfrm>
            <a:off x="7634761" y="3405543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solidFill>
                  <a:srgbClr val="FF0000"/>
                </a:solidFill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A</a:t>
            </a:r>
            <a:endParaRPr kumimoji="1" lang="ja-JP" altLang="en-US" dirty="0">
              <a:solidFill>
                <a:srgbClr val="FF0000"/>
              </a:solidFill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50" name="テキスト ボックス 49"/>
          <p:cNvSpPr txBox="1"/>
          <p:nvPr/>
        </p:nvSpPr>
        <p:spPr>
          <a:xfrm>
            <a:off x="7913279" y="3460959"/>
            <a:ext cx="648072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9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U</a:t>
            </a:r>
            <a:endParaRPr kumimoji="1" lang="ja-JP" altLang="en-US" sz="1900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51" name="テキスト ボックス 50"/>
          <p:cNvSpPr txBox="1"/>
          <p:nvPr/>
        </p:nvSpPr>
        <p:spPr>
          <a:xfrm>
            <a:off x="8160964" y="3669995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C</a:t>
            </a:r>
            <a:endParaRPr kumimoji="1" lang="ja-JP" altLang="en-US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52" name="テキスト ボックス 51"/>
          <p:cNvSpPr txBox="1"/>
          <p:nvPr/>
        </p:nvSpPr>
        <p:spPr>
          <a:xfrm>
            <a:off x="8163506" y="4022653"/>
            <a:ext cx="576064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9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C</a:t>
            </a:r>
            <a:endParaRPr kumimoji="1" lang="ja-JP" altLang="en-US" sz="1900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7926022" y="4198087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G</a:t>
            </a:r>
            <a:endParaRPr kumimoji="1" lang="ja-JP" altLang="en-US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54" name="テキスト ボックス 53"/>
          <p:cNvSpPr txBox="1"/>
          <p:nvPr/>
        </p:nvSpPr>
        <p:spPr>
          <a:xfrm>
            <a:off x="7654424" y="4321562"/>
            <a:ext cx="52369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9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U</a:t>
            </a:r>
            <a:endParaRPr kumimoji="1" lang="ja-JP" altLang="en-US" sz="1900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55" name="テキスト ボックス 54"/>
          <p:cNvSpPr txBox="1"/>
          <p:nvPr/>
        </p:nvSpPr>
        <p:spPr>
          <a:xfrm>
            <a:off x="7443549" y="4166974"/>
            <a:ext cx="352684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900" dirty="0" smtClean="0">
                <a:solidFill>
                  <a:srgbClr val="FF0000"/>
                </a:solidFill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U</a:t>
            </a:r>
            <a:endParaRPr kumimoji="1" lang="ja-JP" altLang="en-US" sz="1900" dirty="0">
              <a:solidFill>
                <a:srgbClr val="FF0000"/>
              </a:solidFill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28" name="二等辺三角形 27"/>
          <p:cNvSpPr/>
          <p:nvPr/>
        </p:nvSpPr>
        <p:spPr>
          <a:xfrm>
            <a:off x="2259837" y="2175164"/>
            <a:ext cx="191422" cy="177111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29" name="二等辺三角形 28"/>
          <p:cNvSpPr/>
          <p:nvPr/>
        </p:nvSpPr>
        <p:spPr>
          <a:xfrm>
            <a:off x="4284891" y="2165872"/>
            <a:ext cx="191422" cy="177111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30" name="二等辺三角形 29"/>
          <p:cNvSpPr/>
          <p:nvPr/>
        </p:nvSpPr>
        <p:spPr>
          <a:xfrm>
            <a:off x="6181701" y="2165872"/>
            <a:ext cx="191422" cy="177111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1839598" y="2336699"/>
            <a:ext cx="153582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Position</a:t>
            </a:r>
          </a:p>
          <a:p>
            <a:r>
              <a:rPr kumimoji="1" lang="en-US" altLang="ja-JP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3,440-3,460</a:t>
            </a:r>
            <a:endParaRPr kumimoji="1" lang="ja-JP" altLang="en-US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3867918" y="2328619"/>
            <a:ext cx="165923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Position</a:t>
            </a:r>
          </a:p>
          <a:p>
            <a:r>
              <a:rPr kumimoji="1" lang="en-US" altLang="ja-JP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10,108-10,127</a:t>
            </a:r>
            <a:endParaRPr kumimoji="1" lang="ja-JP" altLang="en-US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5796136" y="2320735"/>
            <a:ext cx="169229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Position</a:t>
            </a:r>
          </a:p>
          <a:p>
            <a:r>
              <a:rPr kumimoji="1" lang="en-US" altLang="ja-JP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18,316-18,335</a:t>
            </a:r>
            <a:endParaRPr kumimoji="1" lang="ja-JP" altLang="en-US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139990" y="1050345"/>
            <a:ext cx="12965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NEAT1_1 </a:t>
            </a:r>
            <a:r>
              <a:rPr lang="en-US" altLang="ja-JP" sz="1600" dirty="0" err="1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ncRNA</a:t>
            </a:r>
            <a:endParaRPr kumimoji="1" lang="ja-JP" altLang="en-US" sz="1600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35" name="角丸四角形 34"/>
          <p:cNvSpPr/>
          <p:nvPr/>
        </p:nvSpPr>
        <p:spPr>
          <a:xfrm>
            <a:off x="3054630" y="2046518"/>
            <a:ext cx="198493" cy="189904"/>
          </a:xfrm>
          <a:prstGeom prst="roundRect">
            <a:avLst/>
          </a:prstGeom>
          <a:solidFill>
            <a:srgbClr val="FFFF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36" name="角丸四角形 35"/>
          <p:cNvSpPr/>
          <p:nvPr/>
        </p:nvSpPr>
        <p:spPr>
          <a:xfrm>
            <a:off x="7501622" y="2046518"/>
            <a:ext cx="198493" cy="189904"/>
          </a:xfrm>
          <a:prstGeom prst="roundRect">
            <a:avLst/>
          </a:prstGeom>
          <a:solidFill>
            <a:srgbClr val="FFFF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37" name="テキスト ボックス 36"/>
          <p:cNvSpPr txBox="1"/>
          <p:nvPr/>
        </p:nvSpPr>
        <p:spPr>
          <a:xfrm>
            <a:off x="172989" y="1832097"/>
            <a:ext cx="12965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NEAT1_2</a:t>
            </a:r>
          </a:p>
          <a:p>
            <a:r>
              <a:rPr kumimoji="1" lang="en-US" altLang="ja-JP" sz="1600" dirty="0" err="1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lncRNA</a:t>
            </a:r>
            <a:endParaRPr kumimoji="1" lang="ja-JP" altLang="en-US" sz="1600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2568461" y="1218496"/>
            <a:ext cx="13563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AAAAAA</a:t>
            </a:r>
            <a:endParaRPr kumimoji="1" lang="ja-JP" altLang="en-US" sz="1400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39" name="テキスト ボックス 38"/>
          <p:cNvSpPr txBox="1"/>
          <p:nvPr/>
        </p:nvSpPr>
        <p:spPr>
          <a:xfrm>
            <a:off x="7822519" y="1985393"/>
            <a:ext cx="5301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3’</a:t>
            </a:r>
            <a:endParaRPr kumimoji="1" lang="ja-JP" altLang="en-US" sz="1400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40" name="テキスト ボックス 39"/>
          <p:cNvSpPr txBox="1"/>
          <p:nvPr/>
        </p:nvSpPr>
        <p:spPr>
          <a:xfrm>
            <a:off x="1162327" y="1213435"/>
            <a:ext cx="5301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5’</a:t>
            </a:r>
            <a:endParaRPr kumimoji="1" lang="ja-JP" altLang="en-US" sz="1400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41" name="テキスト ボックス 40"/>
          <p:cNvSpPr txBox="1"/>
          <p:nvPr/>
        </p:nvSpPr>
        <p:spPr>
          <a:xfrm>
            <a:off x="1171124" y="1983401"/>
            <a:ext cx="5301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5’</a:t>
            </a:r>
            <a:endParaRPr kumimoji="1" lang="ja-JP" altLang="en-US" sz="1400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42" name="テキスト ボックス 41"/>
          <p:cNvSpPr txBox="1"/>
          <p:nvPr/>
        </p:nvSpPr>
        <p:spPr>
          <a:xfrm>
            <a:off x="3367232" y="1224420"/>
            <a:ext cx="5301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3’</a:t>
            </a:r>
            <a:endParaRPr kumimoji="1" lang="ja-JP" altLang="en-US" sz="1400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89" name="テキスト ボックス 14"/>
          <p:cNvSpPr txBox="1"/>
          <p:nvPr/>
        </p:nvSpPr>
        <p:spPr>
          <a:xfrm>
            <a:off x="0" y="6430"/>
            <a:ext cx="2980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Figure S7.</a:t>
            </a:r>
            <a:endParaRPr kumimoji="1" lang="ja-JP" altLang="en-US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8493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745</TotalTime>
  <Words>69</Words>
  <Application>Microsoft Office PowerPoint</Application>
  <PresentationFormat>画面に合わせる (4:3)</PresentationFormat>
  <Paragraphs>54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 Unicode MS</vt:lpstr>
      <vt:lpstr>ＭＳ Ｐゴシック</vt:lpstr>
      <vt:lpstr>Arial</vt:lpstr>
      <vt:lpstr>Calibri</vt:lpstr>
      <vt:lpstr>Office ​​テーマ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Yoshinori</dc:creator>
  <cp:lastModifiedBy>Yoshinori</cp:lastModifiedBy>
  <cp:revision>37</cp:revision>
  <cp:lastPrinted>2012-12-12T09:07:08Z</cp:lastPrinted>
  <dcterms:created xsi:type="dcterms:W3CDTF">2012-11-08T08:31:02Z</dcterms:created>
  <dcterms:modified xsi:type="dcterms:W3CDTF">2013-06-18T01:55:17Z</dcterms:modified>
</cp:coreProperties>
</file>