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86" r:id="rId4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470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994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93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146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ADBC8D1-FF7F-4CC1-9D34-70818F6212A4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9072AAB-5FFD-4834-B474-6342935989D2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56484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2B3C059-6DFA-480E-935C-2EAC87146F48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34B626D-CC9C-4F5E-A79A-DD9E3960E8ED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85688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4E03B44-4B33-42D7-99F6-0933EE0F1B50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7DA1AA1-383B-44C7-BA91-D8D038F9C8E9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0093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7A2DF94-D200-46C0-9534-9B4228D490E2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9344330-9CAE-4E14-8DC6-63370AF6D48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94237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5CE65E7-F4D2-4917-AE69-7AEFFAFC407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D1BD8B7-AFF3-44C2-BA32-3C66283110C6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98502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5E11DA-E467-4390-8C01-2C87C122D0C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BA6375A-3C53-48FD-B9E2-F570F74CE7DD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94641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70CA271-BF17-476B-8738-62E8F1259F95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7A2FABA-D40D-448E-BADB-8A972B322954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66128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3CEFBCE-4B33-4D05-B30B-23BA705F7CF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6E78D0F-4D5E-410E-A8F3-33E76496B8FB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096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923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2D89424-8EE2-4EEB-8B90-9269E9A5844D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481A469-8324-442F-8931-F3EA6CC72C0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03555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A1D5578-AC29-4079-8C67-07D6BF038D81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C6B21C-0F1F-47B2-84F6-A79EE0D3DC5A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83064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5125" y="87313"/>
            <a:ext cx="2143125" cy="603885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85750" y="87313"/>
            <a:ext cx="6276975" cy="603885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55783F2-B2E0-49A3-B0A0-B4995D8B2DCD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F8A404-D0DD-4EF8-B1DF-5C4FBE092734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54376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D3D3B15-4212-490D-BBD5-4471676D2057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0B3C09-6808-4779-A05D-6621906903A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40879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4C28F21-6B3C-4636-9519-979DB72005EE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CEF8443-C964-4A89-86E1-95E876AEE5F3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68501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50BA8AA-54C8-48E6-B716-1BD7D4AF0A01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2A18BE-D935-4C60-AA7D-15C6BDF3AAAE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988451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4A589CB-F21A-4515-B491-F16389F360CB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2B6E5D-F259-4ED1-BEBD-228E92A0A3C3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2046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405E54B-DFB6-4B91-8CF4-411E23C73D3A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390B53B-36AD-43BE-B152-607017F79702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638083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CD4EDFC-A680-42AE-96D6-F70807A319AE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C629AA0-118A-47B0-A22B-2BC2F09B404C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82366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E1DCC6C-7CA0-40C9-B031-7F6F792A7998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E354605-8D43-40B0-9020-EFB52FE121EC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1734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9276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B84FB6B-A0E3-4BD6-B15E-852075B57D49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5C2DA6-6470-42B2-A858-EFD7A08536F5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084082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AB823A3-A1C5-42AD-9281-BD010331B8E6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D542CA-B588-4494-8AF6-5182050D713C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25307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D952582-5852-476B-B011-057B53B0A452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403D8C1-3B6F-4D3D-A65D-18B8A68C654E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04175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5125" y="87313"/>
            <a:ext cx="2143125" cy="603885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85750" y="87313"/>
            <a:ext cx="6276975" cy="603885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B9CD51B-7FAA-4DCC-96EB-F00065262DA3}" type="datetimeFigureOut">
              <a:rPr lang="ja-JP" altLang="en-US"/>
              <a:pPr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B4F2235-0665-4305-BFD1-7E869F52E46D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096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93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15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5871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061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097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490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EDE8C-B33C-40DD-863D-08E10643B012}" type="datetimeFigureOut">
              <a:rPr kumimoji="1" lang="ja-JP" altLang="en-US" smtClean="0"/>
              <a:pPr/>
              <a:t>2013/11/20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6EF03-2448-4E5C-B443-3107B2907B7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080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87313"/>
            <a:ext cx="8572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FE7414-C8BE-4FB1-BB8D-DF50AF8B9FFC}" type="datetimeFigureOut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dirty="0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9EFB24-86CD-4049-A3AB-496B53FDFC11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8310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87313"/>
            <a:ext cx="85725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49575D-E6FA-42AA-90F1-4D406109C56B}" type="datetimeFigureOut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2013/11/20</a:t>
            </a:fld>
            <a:endParaRPr lang="en-US" altLang="ja-JP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dirty="0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000000"/>
                </a:solidFill>
                <a:latin typeface="Arial" charset="0"/>
                <a:ea typeface="HGPｺﾞｼｯｸE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0DE2E8-9A30-4BB8-9D59-DBD518F8A5E1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6445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タイトル 1"/>
          <p:cNvSpPr>
            <a:spLocks noGrp="1"/>
          </p:cNvSpPr>
          <p:nvPr>
            <p:ph type="title"/>
          </p:nvPr>
        </p:nvSpPr>
        <p:spPr>
          <a:xfrm>
            <a:off x="107504" y="44624"/>
            <a:ext cx="1728192" cy="7920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sz="2400" b="1" dirty="0" smtClean="0">
                <a:latin typeface="+mj-ea"/>
              </a:rPr>
              <a:t>Table 2.</a:t>
            </a:r>
            <a:endParaRPr lang="ja-JP" altLang="en-US" sz="2400" b="1" dirty="0" smtClean="0">
              <a:latin typeface="+mj-ea"/>
            </a:endParaRPr>
          </a:p>
        </p:txBody>
      </p:sp>
      <p:graphicFrame>
        <p:nvGraphicFramePr>
          <p:cNvPr id="15403" name="Group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497611"/>
              </p:ext>
            </p:extLst>
          </p:nvPr>
        </p:nvGraphicFramePr>
        <p:xfrm>
          <a:off x="360363" y="1220896"/>
          <a:ext cx="8423275" cy="3980880"/>
        </p:xfrm>
        <a:graphic>
          <a:graphicData uri="http://schemas.openxmlformats.org/drawingml/2006/table">
            <a:tbl>
              <a:tblPr/>
              <a:tblGrid>
                <a:gridCol w="2660650"/>
                <a:gridCol w="1920875"/>
                <a:gridCol w="1920875"/>
                <a:gridCol w="192087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0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Before administration</a:t>
                      </a:r>
                      <a:endParaRPr kumimoji="1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After 6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months of administration</a:t>
                      </a:r>
                      <a:endParaRPr kumimoji="1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After 12 months of administration</a:t>
                      </a:r>
                      <a:endParaRPr kumimoji="1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AST (IU/L)</a:t>
                      </a:r>
                      <a:endParaRPr kumimoji="0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27.8±13.5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26.5±12.7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24.8±11.1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ALT (IU/L)</a:t>
                      </a:r>
                      <a:r>
                        <a:rPr kumimoji="0" lang="ja-JP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0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31.8±23.6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30.8±18.2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26.5±14.0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  <a:sym typeface="Symbol" pitchFamily="18" charset="2"/>
                        </a:rPr>
                        <a:t></a:t>
                      </a: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-GTP (IU/L)</a:t>
                      </a:r>
                      <a:r>
                        <a:rPr kumimoji="0" lang="ja-JP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0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44.7±42.0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48.0±49.6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45.7±51.8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CPK (IU/L)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</a:t>
                      </a:r>
                      <a:r>
                        <a:rPr kumimoji="0" lang="ja-JP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0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109.6±57.3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109.8±53.0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109.2±69.3</a:t>
                      </a:r>
                      <a:endParaRPr kumimoji="0" lang="en-US" altLang="ja-JP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hs</a:t>
                      </a: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-CRP (mg/</a:t>
                      </a:r>
                      <a:r>
                        <a:rPr kumimoji="0" lang="en-US" altLang="ja-JP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dL</a:t>
                      </a: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)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</a:t>
                      </a:r>
                      <a:r>
                        <a:rPr kumimoji="0" lang="ja-JP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0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0.13±0.18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0.11±0.15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0.10±0.13</a:t>
                      </a:r>
                      <a:endParaRPr kumimoji="0" lang="en-US" altLang="ja-JP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HbA1c (</a:t>
                      </a:r>
                      <a:r>
                        <a:rPr kumimoji="0" lang="ja-JP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％</a:t>
                      </a:r>
                      <a:r>
                        <a:rPr kumimoji="0" lang="en-GB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)</a:t>
                      </a:r>
                      <a:r>
                        <a:rPr kumimoji="0" lang="ja-JP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　</a:t>
                      </a:r>
                      <a:endParaRPr kumimoji="0" lang="ja-JP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8.3±1.6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8.5±1.5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Arial" charset="0"/>
                        </a:rPr>
                        <a:t>  8.3±1.6</a:t>
                      </a:r>
                      <a:endParaRPr kumimoji="0" lang="en-US" altLang="ja-JP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Arial" charset="0"/>
                      </a:endParaRPr>
                    </a:p>
                  </a:txBody>
                  <a:tcPr marL="108000" marR="108000" marT="108000" marB="10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3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 Black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 Black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ｺﾞｼｯｸE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74</Words>
  <Application>Microsoft Office PowerPoint</Application>
  <PresentationFormat>画面に合わせる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3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Office ​​テーマ</vt:lpstr>
      <vt:lpstr>デザインの設定</vt:lpstr>
      <vt:lpstr>1_デザインの設定</vt:lpstr>
      <vt:lpstr>Table 2.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tanakamasami</dc:creator>
  <cp:lastModifiedBy>tanakamasami</cp:lastModifiedBy>
  <cp:revision>88</cp:revision>
  <cp:lastPrinted>2013-08-02T08:27:03Z</cp:lastPrinted>
  <dcterms:created xsi:type="dcterms:W3CDTF">2012-10-17T10:56:38Z</dcterms:created>
  <dcterms:modified xsi:type="dcterms:W3CDTF">2013-11-20T03:45:41Z</dcterms:modified>
</cp:coreProperties>
</file>