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6" y="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5546916010498741E-2"/>
          <c:y val="3.1594840343463416E-2"/>
          <c:w val="0.91723950131233556"/>
          <c:h val="0.86413558070866137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PREVMA = YES</c:v>
                </c:pt>
              </c:strCache>
            </c:strRef>
          </c:tx>
          <c:spPr>
            <a:ln w="25400">
              <a:solidFill>
                <a:schemeClr val="tx1"/>
              </a:solidFill>
            </a:ln>
          </c:spPr>
          <c:marker>
            <c:symbol val="square"/>
            <c:size val="5"/>
            <c:spPr>
              <a:solidFill>
                <a:schemeClr val="tx1"/>
              </a:solidFill>
            </c:spPr>
          </c:marker>
          <c:dPt>
            <c:idx val="0"/>
            <c:marker>
              <c:symbol val="none"/>
            </c:marker>
            <c:bubble3D val="0"/>
          </c:dPt>
          <c:dPt>
            <c:idx val="2"/>
            <c:marker>
              <c:symbol val="none"/>
            </c:marker>
            <c:bubble3D val="0"/>
          </c:dPt>
          <c:xVal>
            <c:numRef>
              <c:f>Sheet1!$A$2:$A$37</c:f>
              <c:numCache>
                <c:formatCode>General</c:formatCode>
                <c:ptCount val="36"/>
                <c:pt idx="0">
                  <c:v>1.22</c:v>
                </c:pt>
                <c:pt idx="1">
                  <c:v>1.67</c:v>
                </c:pt>
                <c:pt idx="2">
                  <c:v>2.2799999999999998</c:v>
                </c:pt>
                <c:pt idx="3">
                  <c:v>1.01</c:v>
                </c:pt>
                <c:pt idx="4">
                  <c:v>1.39</c:v>
                </c:pt>
                <c:pt idx="5">
                  <c:v>1.92</c:v>
                </c:pt>
                <c:pt idx="6">
                  <c:v>1.24</c:v>
                </c:pt>
                <c:pt idx="7">
                  <c:v>1.87</c:v>
                </c:pt>
                <c:pt idx="8">
                  <c:v>2.82</c:v>
                </c:pt>
                <c:pt idx="9">
                  <c:v>1.07</c:v>
                </c:pt>
                <c:pt idx="10">
                  <c:v>1.4</c:v>
                </c:pt>
                <c:pt idx="11">
                  <c:v>1.84</c:v>
                </c:pt>
                <c:pt idx="12">
                  <c:v>1.3</c:v>
                </c:pt>
                <c:pt idx="13">
                  <c:v>1.69</c:v>
                </c:pt>
                <c:pt idx="14">
                  <c:v>2.21</c:v>
                </c:pt>
                <c:pt idx="15">
                  <c:v>0.76</c:v>
                </c:pt>
                <c:pt idx="16">
                  <c:v>1.2</c:v>
                </c:pt>
                <c:pt idx="17">
                  <c:v>1.89</c:v>
                </c:pt>
                <c:pt idx="18">
                  <c:v>1.38</c:v>
                </c:pt>
                <c:pt idx="19">
                  <c:v>2</c:v>
                </c:pt>
                <c:pt idx="20">
                  <c:v>2.88</c:v>
                </c:pt>
                <c:pt idx="21">
                  <c:v>0.98</c:v>
                </c:pt>
                <c:pt idx="22">
                  <c:v>1.3</c:v>
                </c:pt>
                <c:pt idx="23">
                  <c:v>1.73</c:v>
                </c:pt>
                <c:pt idx="24">
                  <c:v>1.0900000000000001</c:v>
                </c:pt>
                <c:pt idx="25">
                  <c:v>1.54</c:v>
                </c:pt>
                <c:pt idx="26">
                  <c:v>2.19</c:v>
                </c:pt>
                <c:pt idx="27">
                  <c:v>1.1299999999999999</c:v>
                </c:pt>
                <c:pt idx="28">
                  <c:v>1.52</c:v>
                </c:pt>
                <c:pt idx="29">
                  <c:v>2.04</c:v>
                </c:pt>
                <c:pt idx="30">
                  <c:v>1.05</c:v>
                </c:pt>
                <c:pt idx="31">
                  <c:v>1.57</c:v>
                </c:pt>
                <c:pt idx="32">
                  <c:v>2.36</c:v>
                </c:pt>
                <c:pt idx="33">
                  <c:v>1.1399999999999999</c:v>
                </c:pt>
                <c:pt idx="34">
                  <c:v>1.51</c:v>
                </c:pt>
                <c:pt idx="35">
                  <c:v>2</c:v>
                </c:pt>
              </c:numCache>
            </c:numRef>
          </c:xVal>
          <c:yVal>
            <c:numRef>
              <c:f>Sheet1!$B$2:$B$37</c:f>
              <c:numCache>
                <c:formatCode>General</c:formatCode>
                <c:ptCount val="36"/>
                <c:pt idx="0">
                  <c:v>17</c:v>
                </c:pt>
                <c:pt idx="1">
                  <c:v>17</c:v>
                </c:pt>
                <c:pt idx="2">
                  <c:v>17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PREVMA = NO</c:v>
                </c:pt>
              </c:strCache>
            </c:strRef>
          </c:tx>
          <c:spPr>
            <a:ln w="25400">
              <a:solidFill>
                <a:prstClr val="black"/>
              </a:solidFill>
            </a:ln>
          </c:spPr>
          <c:marker>
            <c:symbol val="square"/>
            <c:size val="5"/>
            <c:spPr>
              <a:solidFill>
                <a:prstClr val="black"/>
              </a:solidFill>
            </c:spPr>
          </c:marker>
          <c:dPt>
            <c:idx val="3"/>
            <c:marker>
              <c:symbol val="none"/>
            </c:marker>
            <c:bubble3D val="0"/>
          </c:dPt>
          <c:dPt>
            <c:idx val="5"/>
            <c:marker>
              <c:symbol val="none"/>
            </c:marker>
            <c:bubble3D val="0"/>
          </c:dPt>
          <c:xVal>
            <c:numRef>
              <c:f>Sheet1!$A$2:$A$37</c:f>
              <c:numCache>
                <c:formatCode>General</c:formatCode>
                <c:ptCount val="36"/>
                <c:pt idx="0">
                  <c:v>1.22</c:v>
                </c:pt>
                <c:pt idx="1">
                  <c:v>1.67</c:v>
                </c:pt>
                <c:pt idx="2">
                  <c:v>2.2799999999999998</c:v>
                </c:pt>
                <c:pt idx="3">
                  <c:v>1.01</c:v>
                </c:pt>
                <c:pt idx="4">
                  <c:v>1.39</c:v>
                </c:pt>
                <c:pt idx="5">
                  <c:v>1.92</c:v>
                </c:pt>
                <c:pt idx="6">
                  <c:v>1.24</c:v>
                </c:pt>
                <c:pt idx="7">
                  <c:v>1.87</c:v>
                </c:pt>
                <c:pt idx="8">
                  <c:v>2.82</c:v>
                </c:pt>
                <c:pt idx="9">
                  <c:v>1.07</c:v>
                </c:pt>
                <c:pt idx="10">
                  <c:v>1.4</c:v>
                </c:pt>
                <c:pt idx="11">
                  <c:v>1.84</c:v>
                </c:pt>
                <c:pt idx="12">
                  <c:v>1.3</c:v>
                </c:pt>
                <c:pt idx="13">
                  <c:v>1.69</c:v>
                </c:pt>
                <c:pt idx="14">
                  <c:v>2.21</c:v>
                </c:pt>
                <c:pt idx="15">
                  <c:v>0.76</c:v>
                </c:pt>
                <c:pt idx="16">
                  <c:v>1.2</c:v>
                </c:pt>
                <c:pt idx="17">
                  <c:v>1.89</c:v>
                </c:pt>
                <c:pt idx="18">
                  <c:v>1.38</c:v>
                </c:pt>
                <c:pt idx="19">
                  <c:v>2</c:v>
                </c:pt>
                <c:pt idx="20">
                  <c:v>2.88</c:v>
                </c:pt>
                <c:pt idx="21">
                  <c:v>0.98</c:v>
                </c:pt>
                <c:pt idx="22">
                  <c:v>1.3</c:v>
                </c:pt>
                <c:pt idx="23">
                  <c:v>1.73</c:v>
                </c:pt>
                <c:pt idx="24">
                  <c:v>1.0900000000000001</c:v>
                </c:pt>
                <c:pt idx="25">
                  <c:v>1.54</c:v>
                </c:pt>
                <c:pt idx="26">
                  <c:v>2.19</c:v>
                </c:pt>
                <c:pt idx="27">
                  <c:v>1.1299999999999999</c:v>
                </c:pt>
                <c:pt idx="28">
                  <c:v>1.52</c:v>
                </c:pt>
                <c:pt idx="29">
                  <c:v>2.04</c:v>
                </c:pt>
                <c:pt idx="30">
                  <c:v>1.05</c:v>
                </c:pt>
                <c:pt idx="31">
                  <c:v>1.57</c:v>
                </c:pt>
                <c:pt idx="32">
                  <c:v>2.36</c:v>
                </c:pt>
                <c:pt idx="33">
                  <c:v>1.1399999999999999</c:v>
                </c:pt>
                <c:pt idx="34">
                  <c:v>1.51</c:v>
                </c:pt>
                <c:pt idx="35">
                  <c:v>2</c:v>
                </c:pt>
              </c:numCache>
            </c:numRef>
          </c:xVal>
          <c:yVal>
            <c:numRef>
              <c:f>Sheet1!$C$2:$C$37</c:f>
              <c:numCache>
                <c:formatCode>General</c:formatCode>
                <c:ptCount val="36"/>
                <c:pt idx="3">
                  <c:v>16</c:v>
                </c:pt>
                <c:pt idx="4">
                  <c:v>16</c:v>
                </c:pt>
                <c:pt idx="5">
                  <c:v>16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PILOT = YES</c:v>
                </c:pt>
              </c:strCache>
            </c:strRef>
          </c:tx>
          <c:spPr>
            <a:ln w="25400">
              <a:solidFill>
                <a:prstClr val="black"/>
              </a:solidFill>
            </a:ln>
          </c:spPr>
          <c:marker>
            <c:symbol val="square"/>
            <c:size val="5"/>
            <c:spPr>
              <a:solidFill>
                <a:prstClr val="black"/>
              </a:solidFill>
            </c:spPr>
          </c:marker>
          <c:dPt>
            <c:idx val="6"/>
            <c:marker>
              <c:symbol val="none"/>
            </c:marker>
            <c:bubble3D val="0"/>
          </c:dPt>
          <c:dPt>
            <c:idx val="8"/>
            <c:marker>
              <c:symbol val="none"/>
            </c:marker>
            <c:bubble3D val="0"/>
          </c:dPt>
          <c:xVal>
            <c:numRef>
              <c:f>Sheet1!$A$2:$A$37</c:f>
              <c:numCache>
                <c:formatCode>General</c:formatCode>
                <c:ptCount val="36"/>
                <c:pt idx="0">
                  <c:v>1.22</c:v>
                </c:pt>
                <c:pt idx="1">
                  <c:v>1.67</c:v>
                </c:pt>
                <c:pt idx="2">
                  <c:v>2.2799999999999998</c:v>
                </c:pt>
                <c:pt idx="3">
                  <c:v>1.01</c:v>
                </c:pt>
                <c:pt idx="4">
                  <c:v>1.39</c:v>
                </c:pt>
                <c:pt idx="5">
                  <c:v>1.92</c:v>
                </c:pt>
                <c:pt idx="6">
                  <c:v>1.24</c:v>
                </c:pt>
                <c:pt idx="7">
                  <c:v>1.87</c:v>
                </c:pt>
                <c:pt idx="8">
                  <c:v>2.82</c:v>
                </c:pt>
                <c:pt idx="9">
                  <c:v>1.07</c:v>
                </c:pt>
                <c:pt idx="10">
                  <c:v>1.4</c:v>
                </c:pt>
                <c:pt idx="11">
                  <c:v>1.84</c:v>
                </c:pt>
                <c:pt idx="12">
                  <c:v>1.3</c:v>
                </c:pt>
                <c:pt idx="13">
                  <c:v>1.69</c:v>
                </c:pt>
                <c:pt idx="14">
                  <c:v>2.21</c:v>
                </c:pt>
                <c:pt idx="15">
                  <c:v>0.76</c:v>
                </c:pt>
                <c:pt idx="16">
                  <c:v>1.2</c:v>
                </c:pt>
                <c:pt idx="17">
                  <c:v>1.89</c:v>
                </c:pt>
                <c:pt idx="18">
                  <c:v>1.38</c:v>
                </c:pt>
                <c:pt idx="19">
                  <c:v>2</c:v>
                </c:pt>
                <c:pt idx="20">
                  <c:v>2.88</c:v>
                </c:pt>
                <c:pt idx="21">
                  <c:v>0.98</c:v>
                </c:pt>
                <c:pt idx="22">
                  <c:v>1.3</c:v>
                </c:pt>
                <c:pt idx="23">
                  <c:v>1.73</c:v>
                </c:pt>
                <c:pt idx="24">
                  <c:v>1.0900000000000001</c:v>
                </c:pt>
                <c:pt idx="25">
                  <c:v>1.54</c:v>
                </c:pt>
                <c:pt idx="26">
                  <c:v>2.19</c:v>
                </c:pt>
                <c:pt idx="27">
                  <c:v>1.1299999999999999</c:v>
                </c:pt>
                <c:pt idx="28">
                  <c:v>1.52</c:v>
                </c:pt>
                <c:pt idx="29">
                  <c:v>2.04</c:v>
                </c:pt>
                <c:pt idx="30">
                  <c:v>1.05</c:v>
                </c:pt>
                <c:pt idx="31">
                  <c:v>1.57</c:v>
                </c:pt>
                <c:pt idx="32">
                  <c:v>2.36</c:v>
                </c:pt>
                <c:pt idx="33">
                  <c:v>1.1399999999999999</c:v>
                </c:pt>
                <c:pt idx="34">
                  <c:v>1.51</c:v>
                </c:pt>
                <c:pt idx="35">
                  <c:v>2</c:v>
                </c:pt>
              </c:numCache>
            </c:numRef>
          </c:xVal>
          <c:yVal>
            <c:numRef>
              <c:f>Sheet1!$D$2:$D$37</c:f>
              <c:numCache>
                <c:formatCode>General</c:formatCode>
                <c:ptCount val="36"/>
                <c:pt idx="6">
                  <c:v>14</c:v>
                </c:pt>
                <c:pt idx="7">
                  <c:v>14</c:v>
                </c:pt>
                <c:pt idx="8">
                  <c:v>14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PILOT = NO</c:v>
                </c:pt>
              </c:strCache>
            </c:strRef>
          </c:tx>
          <c:spPr>
            <a:ln w="25400">
              <a:solidFill>
                <a:prstClr val="black"/>
              </a:solidFill>
            </a:ln>
          </c:spPr>
          <c:marker>
            <c:symbol val="square"/>
            <c:size val="5"/>
            <c:spPr>
              <a:solidFill>
                <a:prstClr val="black"/>
              </a:solidFill>
            </c:spPr>
          </c:marker>
          <c:dPt>
            <c:idx val="9"/>
            <c:marker>
              <c:symbol val="none"/>
            </c:marker>
            <c:bubble3D val="0"/>
          </c:dPt>
          <c:dPt>
            <c:idx val="11"/>
            <c:marker>
              <c:symbol val="none"/>
            </c:marker>
            <c:bubble3D val="0"/>
          </c:dPt>
          <c:xVal>
            <c:numRef>
              <c:f>Sheet1!$A$2:$A$37</c:f>
              <c:numCache>
                <c:formatCode>General</c:formatCode>
                <c:ptCount val="36"/>
                <c:pt idx="0">
                  <c:v>1.22</c:v>
                </c:pt>
                <c:pt idx="1">
                  <c:v>1.67</c:v>
                </c:pt>
                <c:pt idx="2">
                  <c:v>2.2799999999999998</c:v>
                </c:pt>
                <c:pt idx="3">
                  <c:v>1.01</c:v>
                </c:pt>
                <c:pt idx="4">
                  <c:v>1.39</c:v>
                </c:pt>
                <c:pt idx="5">
                  <c:v>1.92</c:v>
                </c:pt>
                <c:pt idx="6">
                  <c:v>1.24</c:v>
                </c:pt>
                <c:pt idx="7">
                  <c:v>1.87</c:v>
                </c:pt>
                <c:pt idx="8">
                  <c:v>2.82</c:v>
                </c:pt>
                <c:pt idx="9">
                  <c:v>1.07</c:v>
                </c:pt>
                <c:pt idx="10">
                  <c:v>1.4</c:v>
                </c:pt>
                <c:pt idx="11">
                  <c:v>1.84</c:v>
                </c:pt>
                <c:pt idx="12">
                  <c:v>1.3</c:v>
                </c:pt>
                <c:pt idx="13">
                  <c:v>1.69</c:v>
                </c:pt>
                <c:pt idx="14">
                  <c:v>2.21</c:v>
                </c:pt>
                <c:pt idx="15">
                  <c:v>0.76</c:v>
                </c:pt>
                <c:pt idx="16">
                  <c:v>1.2</c:v>
                </c:pt>
                <c:pt idx="17">
                  <c:v>1.89</c:v>
                </c:pt>
                <c:pt idx="18">
                  <c:v>1.38</c:v>
                </c:pt>
                <c:pt idx="19">
                  <c:v>2</c:v>
                </c:pt>
                <c:pt idx="20">
                  <c:v>2.88</c:v>
                </c:pt>
                <c:pt idx="21">
                  <c:v>0.98</c:v>
                </c:pt>
                <c:pt idx="22">
                  <c:v>1.3</c:v>
                </c:pt>
                <c:pt idx="23">
                  <c:v>1.73</c:v>
                </c:pt>
                <c:pt idx="24">
                  <c:v>1.0900000000000001</c:v>
                </c:pt>
                <c:pt idx="25">
                  <c:v>1.54</c:v>
                </c:pt>
                <c:pt idx="26">
                  <c:v>2.19</c:v>
                </c:pt>
                <c:pt idx="27">
                  <c:v>1.1299999999999999</c:v>
                </c:pt>
                <c:pt idx="28">
                  <c:v>1.52</c:v>
                </c:pt>
                <c:pt idx="29">
                  <c:v>2.04</c:v>
                </c:pt>
                <c:pt idx="30">
                  <c:v>1.05</c:v>
                </c:pt>
                <c:pt idx="31">
                  <c:v>1.57</c:v>
                </c:pt>
                <c:pt idx="32">
                  <c:v>2.36</c:v>
                </c:pt>
                <c:pt idx="33">
                  <c:v>1.1399999999999999</c:v>
                </c:pt>
                <c:pt idx="34">
                  <c:v>1.51</c:v>
                </c:pt>
                <c:pt idx="35">
                  <c:v>2</c:v>
                </c:pt>
              </c:numCache>
            </c:numRef>
          </c:xVal>
          <c:yVal>
            <c:numRef>
              <c:f>Sheet1!$E$2:$E$37</c:f>
              <c:numCache>
                <c:formatCode>General</c:formatCode>
                <c:ptCount val="36"/>
                <c:pt idx="9">
                  <c:v>13</c:v>
                </c:pt>
                <c:pt idx="10">
                  <c:v>13</c:v>
                </c:pt>
                <c:pt idx="11">
                  <c:v>13</c:v>
                </c:pt>
              </c:numCache>
            </c:numRef>
          </c:yVal>
          <c:smooth val="0"/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SS &gt; MEDIAN = YES</c:v>
                </c:pt>
              </c:strCache>
            </c:strRef>
          </c:tx>
          <c:spPr>
            <a:ln w="25400">
              <a:solidFill>
                <a:prstClr val="black"/>
              </a:solidFill>
            </a:ln>
          </c:spPr>
          <c:marker>
            <c:symbol val="square"/>
            <c:size val="5"/>
            <c:spPr>
              <a:solidFill>
                <a:prstClr val="black"/>
              </a:solidFill>
            </c:spPr>
          </c:marker>
          <c:dPt>
            <c:idx val="12"/>
            <c:marker>
              <c:symbol val="none"/>
            </c:marker>
            <c:bubble3D val="0"/>
          </c:dPt>
          <c:dPt>
            <c:idx val="14"/>
            <c:marker>
              <c:symbol val="none"/>
            </c:marker>
            <c:bubble3D val="0"/>
          </c:dPt>
          <c:xVal>
            <c:numRef>
              <c:f>Sheet1!$A$2:$A$37</c:f>
              <c:numCache>
                <c:formatCode>General</c:formatCode>
                <c:ptCount val="36"/>
                <c:pt idx="0">
                  <c:v>1.22</c:v>
                </c:pt>
                <c:pt idx="1">
                  <c:v>1.67</c:v>
                </c:pt>
                <c:pt idx="2">
                  <c:v>2.2799999999999998</c:v>
                </c:pt>
                <c:pt idx="3">
                  <c:v>1.01</c:v>
                </c:pt>
                <c:pt idx="4">
                  <c:v>1.39</c:v>
                </c:pt>
                <c:pt idx="5">
                  <c:v>1.92</c:v>
                </c:pt>
                <c:pt idx="6">
                  <c:v>1.24</c:v>
                </c:pt>
                <c:pt idx="7">
                  <c:v>1.87</c:v>
                </c:pt>
                <c:pt idx="8">
                  <c:v>2.82</c:v>
                </c:pt>
                <c:pt idx="9">
                  <c:v>1.07</c:v>
                </c:pt>
                <c:pt idx="10">
                  <c:v>1.4</c:v>
                </c:pt>
                <c:pt idx="11">
                  <c:v>1.84</c:v>
                </c:pt>
                <c:pt idx="12">
                  <c:v>1.3</c:v>
                </c:pt>
                <c:pt idx="13">
                  <c:v>1.69</c:v>
                </c:pt>
                <c:pt idx="14">
                  <c:v>2.21</c:v>
                </c:pt>
                <c:pt idx="15">
                  <c:v>0.76</c:v>
                </c:pt>
                <c:pt idx="16">
                  <c:v>1.2</c:v>
                </c:pt>
                <c:pt idx="17">
                  <c:v>1.89</c:v>
                </c:pt>
                <c:pt idx="18">
                  <c:v>1.38</c:v>
                </c:pt>
                <c:pt idx="19">
                  <c:v>2</c:v>
                </c:pt>
                <c:pt idx="20">
                  <c:v>2.88</c:v>
                </c:pt>
                <c:pt idx="21">
                  <c:v>0.98</c:v>
                </c:pt>
                <c:pt idx="22">
                  <c:v>1.3</c:v>
                </c:pt>
                <c:pt idx="23">
                  <c:v>1.73</c:v>
                </c:pt>
                <c:pt idx="24">
                  <c:v>1.0900000000000001</c:v>
                </c:pt>
                <c:pt idx="25">
                  <c:v>1.54</c:v>
                </c:pt>
                <c:pt idx="26">
                  <c:v>2.19</c:v>
                </c:pt>
                <c:pt idx="27">
                  <c:v>1.1299999999999999</c:v>
                </c:pt>
                <c:pt idx="28">
                  <c:v>1.52</c:v>
                </c:pt>
                <c:pt idx="29">
                  <c:v>2.04</c:v>
                </c:pt>
                <c:pt idx="30">
                  <c:v>1.05</c:v>
                </c:pt>
                <c:pt idx="31">
                  <c:v>1.57</c:v>
                </c:pt>
                <c:pt idx="32">
                  <c:v>2.36</c:v>
                </c:pt>
                <c:pt idx="33">
                  <c:v>1.1399999999999999</c:v>
                </c:pt>
                <c:pt idx="34">
                  <c:v>1.51</c:v>
                </c:pt>
                <c:pt idx="35">
                  <c:v>2</c:v>
                </c:pt>
              </c:numCache>
            </c:numRef>
          </c:xVal>
          <c:yVal>
            <c:numRef>
              <c:f>Sheet1!$F$2:$F$37</c:f>
              <c:numCache>
                <c:formatCode>General</c:formatCode>
                <c:ptCount val="36"/>
                <c:pt idx="12">
                  <c:v>11</c:v>
                </c:pt>
                <c:pt idx="13">
                  <c:v>11</c:v>
                </c:pt>
                <c:pt idx="14">
                  <c:v>11</c:v>
                </c:pt>
              </c:numCache>
            </c:numRef>
          </c:yVal>
          <c:smooth val="0"/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SS &gt; MEDIAN = NO</c:v>
                </c:pt>
              </c:strCache>
            </c:strRef>
          </c:tx>
          <c:spPr>
            <a:ln w="25400">
              <a:solidFill>
                <a:prstClr val="black"/>
              </a:solidFill>
            </a:ln>
          </c:spPr>
          <c:marker>
            <c:symbol val="square"/>
            <c:size val="5"/>
            <c:spPr>
              <a:solidFill>
                <a:prstClr val="black"/>
              </a:solidFill>
            </c:spPr>
          </c:marker>
          <c:dPt>
            <c:idx val="15"/>
            <c:marker>
              <c:symbol val="none"/>
            </c:marker>
            <c:bubble3D val="0"/>
          </c:dPt>
          <c:dPt>
            <c:idx val="17"/>
            <c:marker>
              <c:symbol val="none"/>
            </c:marker>
            <c:bubble3D val="0"/>
          </c:dPt>
          <c:xVal>
            <c:numRef>
              <c:f>Sheet1!$A$2:$A$37</c:f>
              <c:numCache>
                <c:formatCode>General</c:formatCode>
                <c:ptCount val="36"/>
                <c:pt idx="0">
                  <c:v>1.22</c:v>
                </c:pt>
                <c:pt idx="1">
                  <c:v>1.67</c:v>
                </c:pt>
                <c:pt idx="2">
                  <c:v>2.2799999999999998</c:v>
                </c:pt>
                <c:pt idx="3">
                  <c:v>1.01</c:v>
                </c:pt>
                <c:pt idx="4">
                  <c:v>1.39</c:v>
                </c:pt>
                <c:pt idx="5">
                  <c:v>1.92</c:v>
                </c:pt>
                <c:pt idx="6">
                  <c:v>1.24</c:v>
                </c:pt>
                <c:pt idx="7">
                  <c:v>1.87</c:v>
                </c:pt>
                <c:pt idx="8">
                  <c:v>2.82</c:v>
                </c:pt>
                <c:pt idx="9">
                  <c:v>1.07</c:v>
                </c:pt>
                <c:pt idx="10">
                  <c:v>1.4</c:v>
                </c:pt>
                <c:pt idx="11">
                  <c:v>1.84</c:v>
                </c:pt>
                <c:pt idx="12">
                  <c:v>1.3</c:v>
                </c:pt>
                <c:pt idx="13">
                  <c:v>1.69</c:v>
                </c:pt>
                <c:pt idx="14">
                  <c:v>2.21</c:v>
                </c:pt>
                <c:pt idx="15">
                  <c:v>0.76</c:v>
                </c:pt>
                <c:pt idx="16">
                  <c:v>1.2</c:v>
                </c:pt>
                <c:pt idx="17">
                  <c:v>1.89</c:v>
                </c:pt>
                <c:pt idx="18">
                  <c:v>1.38</c:v>
                </c:pt>
                <c:pt idx="19">
                  <c:v>2</c:v>
                </c:pt>
                <c:pt idx="20">
                  <c:v>2.88</c:v>
                </c:pt>
                <c:pt idx="21">
                  <c:v>0.98</c:v>
                </c:pt>
                <c:pt idx="22">
                  <c:v>1.3</c:v>
                </c:pt>
                <c:pt idx="23">
                  <c:v>1.73</c:v>
                </c:pt>
                <c:pt idx="24">
                  <c:v>1.0900000000000001</c:v>
                </c:pt>
                <c:pt idx="25">
                  <c:v>1.54</c:v>
                </c:pt>
                <c:pt idx="26">
                  <c:v>2.19</c:v>
                </c:pt>
                <c:pt idx="27">
                  <c:v>1.1299999999999999</c:v>
                </c:pt>
                <c:pt idx="28">
                  <c:v>1.52</c:v>
                </c:pt>
                <c:pt idx="29">
                  <c:v>2.04</c:v>
                </c:pt>
                <c:pt idx="30">
                  <c:v>1.05</c:v>
                </c:pt>
                <c:pt idx="31">
                  <c:v>1.57</c:v>
                </c:pt>
                <c:pt idx="32">
                  <c:v>2.36</c:v>
                </c:pt>
                <c:pt idx="33">
                  <c:v>1.1399999999999999</c:v>
                </c:pt>
                <c:pt idx="34">
                  <c:v>1.51</c:v>
                </c:pt>
                <c:pt idx="35">
                  <c:v>2</c:v>
                </c:pt>
              </c:numCache>
            </c:numRef>
          </c:xVal>
          <c:yVal>
            <c:numRef>
              <c:f>Sheet1!$G$2:$G$37</c:f>
              <c:numCache>
                <c:formatCode>General</c:formatCode>
                <c:ptCount val="36"/>
                <c:pt idx="15">
                  <c:v>10</c:v>
                </c:pt>
                <c:pt idx="16">
                  <c:v>10</c:v>
                </c:pt>
                <c:pt idx="17">
                  <c:v>10</c:v>
                </c:pt>
              </c:numCache>
            </c:numRef>
          </c:yVal>
          <c:smooth val="0"/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POTENCY &gt;= 12C = YES</c:v>
                </c:pt>
              </c:strCache>
            </c:strRef>
          </c:tx>
          <c:spPr>
            <a:ln w="25400">
              <a:solidFill>
                <a:prstClr val="black"/>
              </a:solidFill>
            </a:ln>
          </c:spPr>
          <c:marker>
            <c:symbol val="square"/>
            <c:size val="5"/>
            <c:spPr>
              <a:solidFill>
                <a:prstClr val="black"/>
              </a:solidFill>
            </c:spPr>
          </c:marker>
          <c:dPt>
            <c:idx val="18"/>
            <c:marker>
              <c:symbol val="none"/>
            </c:marker>
            <c:bubble3D val="0"/>
          </c:dPt>
          <c:dPt>
            <c:idx val="20"/>
            <c:marker>
              <c:symbol val="none"/>
            </c:marker>
            <c:bubble3D val="0"/>
          </c:dPt>
          <c:xVal>
            <c:numRef>
              <c:f>Sheet1!$A$2:$A$37</c:f>
              <c:numCache>
                <c:formatCode>General</c:formatCode>
                <c:ptCount val="36"/>
                <c:pt idx="0">
                  <c:v>1.22</c:v>
                </c:pt>
                <c:pt idx="1">
                  <c:v>1.67</c:v>
                </c:pt>
                <c:pt idx="2">
                  <c:v>2.2799999999999998</c:v>
                </c:pt>
                <c:pt idx="3">
                  <c:v>1.01</c:v>
                </c:pt>
                <c:pt idx="4">
                  <c:v>1.39</c:v>
                </c:pt>
                <c:pt idx="5">
                  <c:v>1.92</c:v>
                </c:pt>
                <c:pt idx="6">
                  <c:v>1.24</c:v>
                </c:pt>
                <c:pt idx="7">
                  <c:v>1.87</c:v>
                </c:pt>
                <c:pt idx="8">
                  <c:v>2.82</c:v>
                </c:pt>
                <c:pt idx="9">
                  <c:v>1.07</c:v>
                </c:pt>
                <c:pt idx="10">
                  <c:v>1.4</c:v>
                </c:pt>
                <c:pt idx="11">
                  <c:v>1.84</c:v>
                </c:pt>
                <c:pt idx="12">
                  <c:v>1.3</c:v>
                </c:pt>
                <c:pt idx="13">
                  <c:v>1.69</c:v>
                </c:pt>
                <c:pt idx="14">
                  <c:v>2.21</c:v>
                </c:pt>
                <c:pt idx="15">
                  <c:v>0.76</c:v>
                </c:pt>
                <c:pt idx="16">
                  <c:v>1.2</c:v>
                </c:pt>
                <c:pt idx="17">
                  <c:v>1.89</c:v>
                </c:pt>
                <c:pt idx="18">
                  <c:v>1.38</c:v>
                </c:pt>
                <c:pt idx="19">
                  <c:v>2</c:v>
                </c:pt>
                <c:pt idx="20">
                  <c:v>2.88</c:v>
                </c:pt>
                <c:pt idx="21">
                  <c:v>0.98</c:v>
                </c:pt>
                <c:pt idx="22">
                  <c:v>1.3</c:v>
                </c:pt>
                <c:pt idx="23">
                  <c:v>1.73</c:v>
                </c:pt>
                <c:pt idx="24">
                  <c:v>1.0900000000000001</c:v>
                </c:pt>
                <c:pt idx="25">
                  <c:v>1.54</c:v>
                </c:pt>
                <c:pt idx="26">
                  <c:v>2.19</c:v>
                </c:pt>
                <c:pt idx="27">
                  <c:v>1.1299999999999999</c:v>
                </c:pt>
                <c:pt idx="28">
                  <c:v>1.52</c:v>
                </c:pt>
                <c:pt idx="29">
                  <c:v>2.04</c:v>
                </c:pt>
                <c:pt idx="30">
                  <c:v>1.05</c:v>
                </c:pt>
                <c:pt idx="31">
                  <c:v>1.57</c:v>
                </c:pt>
                <c:pt idx="32">
                  <c:v>2.36</c:v>
                </c:pt>
                <c:pt idx="33">
                  <c:v>1.1399999999999999</c:v>
                </c:pt>
                <c:pt idx="34">
                  <c:v>1.51</c:v>
                </c:pt>
                <c:pt idx="35">
                  <c:v>2</c:v>
                </c:pt>
              </c:numCache>
            </c:numRef>
          </c:xVal>
          <c:yVal>
            <c:numRef>
              <c:f>Sheet1!$H$2:$H$37</c:f>
              <c:numCache>
                <c:formatCode>General</c:formatCode>
                <c:ptCount val="36"/>
                <c:pt idx="18">
                  <c:v>8</c:v>
                </c:pt>
                <c:pt idx="19">
                  <c:v>8</c:v>
                </c:pt>
                <c:pt idx="20">
                  <c:v>8</c:v>
                </c:pt>
              </c:numCache>
            </c:numRef>
          </c:yVal>
          <c:smooth val="0"/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POTENCY &gt;= 12C = NO</c:v>
                </c:pt>
              </c:strCache>
            </c:strRef>
          </c:tx>
          <c:spPr>
            <a:ln w="25400">
              <a:solidFill>
                <a:prstClr val="black"/>
              </a:solidFill>
            </a:ln>
          </c:spPr>
          <c:marker>
            <c:symbol val="square"/>
            <c:size val="5"/>
            <c:spPr>
              <a:solidFill>
                <a:prstClr val="black"/>
              </a:solidFill>
            </c:spPr>
          </c:marker>
          <c:dPt>
            <c:idx val="21"/>
            <c:marker>
              <c:symbol val="none"/>
            </c:marker>
            <c:bubble3D val="0"/>
          </c:dPt>
          <c:dPt>
            <c:idx val="23"/>
            <c:marker>
              <c:symbol val="none"/>
            </c:marker>
            <c:bubble3D val="0"/>
          </c:dPt>
          <c:xVal>
            <c:numRef>
              <c:f>Sheet1!$A$2:$A$37</c:f>
              <c:numCache>
                <c:formatCode>General</c:formatCode>
                <c:ptCount val="36"/>
                <c:pt idx="0">
                  <c:v>1.22</c:v>
                </c:pt>
                <c:pt idx="1">
                  <c:v>1.67</c:v>
                </c:pt>
                <c:pt idx="2">
                  <c:v>2.2799999999999998</c:v>
                </c:pt>
                <c:pt idx="3">
                  <c:v>1.01</c:v>
                </c:pt>
                <c:pt idx="4">
                  <c:v>1.39</c:v>
                </c:pt>
                <c:pt idx="5">
                  <c:v>1.92</c:v>
                </c:pt>
                <c:pt idx="6">
                  <c:v>1.24</c:v>
                </c:pt>
                <c:pt idx="7">
                  <c:v>1.87</c:v>
                </c:pt>
                <c:pt idx="8">
                  <c:v>2.82</c:v>
                </c:pt>
                <c:pt idx="9">
                  <c:v>1.07</c:v>
                </c:pt>
                <c:pt idx="10">
                  <c:v>1.4</c:v>
                </c:pt>
                <c:pt idx="11">
                  <c:v>1.84</c:v>
                </c:pt>
                <c:pt idx="12">
                  <c:v>1.3</c:v>
                </c:pt>
                <c:pt idx="13">
                  <c:v>1.69</c:v>
                </c:pt>
                <c:pt idx="14">
                  <c:v>2.21</c:v>
                </c:pt>
                <c:pt idx="15">
                  <c:v>0.76</c:v>
                </c:pt>
                <c:pt idx="16">
                  <c:v>1.2</c:v>
                </c:pt>
                <c:pt idx="17">
                  <c:v>1.89</c:v>
                </c:pt>
                <c:pt idx="18">
                  <c:v>1.38</c:v>
                </c:pt>
                <c:pt idx="19">
                  <c:v>2</c:v>
                </c:pt>
                <c:pt idx="20">
                  <c:v>2.88</c:v>
                </c:pt>
                <c:pt idx="21">
                  <c:v>0.98</c:v>
                </c:pt>
                <c:pt idx="22">
                  <c:v>1.3</c:v>
                </c:pt>
                <c:pt idx="23">
                  <c:v>1.73</c:v>
                </c:pt>
                <c:pt idx="24">
                  <c:v>1.0900000000000001</c:v>
                </c:pt>
                <c:pt idx="25">
                  <c:v>1.54</c:v>
                </c:pt>
                <c:pt idx="26">
                  <c:v>2.19</c:v>
                </c:pt>
                <c:pt idx="27">
                  <c:v>1.1299999999999999</c:v>
                </c:pt>
                <c:pt idx="28">
                  <c:v>1.52</c:v>
                </c:pt>
                <c:pt idx="29">
                  <c:v>2.04</c:v>
                </c:pt>
                <c:pt idx="30">
                  <c:v>1.05</c:v>
                </c:pt>
                <c:pt idx="31">
                  <c:v>1.57</c:v>
                </c:pt>
                <c:pt idx="32">
                  <c:v>2.36</c:v>
                </c:pt>
                <c:pt idx="33">
                  <c:v>1.1399999999999999</c:v>
                </c:pt>
                <c:pt idx="34">
                  <c:v>1.51</c:v>
                </c:pt>
                <c:pt idx="35">
                  <c:v>2</c:v>
                </c:pt>
              </c:numCache>
            </c:numRef>
          </c:xVal>
          <c:yVal>
            <c:numRef>
              <c:f>Sheet1!$I$2:$I$37</c:f>
              <c:numCache>
                <c:formatCode>General</c:formatCode>
                <c:ptCount val="36"/>
                <c:pt idx="21">
                  <c:v>7</c:v>
                </c:pt>
                <c:pt idx="22">
                  <c:v>7</c:v>
                </c:pt>
                <c:pt idx="23">
                  <c:v>7</c:v>
                </c:pt>
              </c:numCache>
            </c:numRef>
          </c:yVal>
          <c:smooth val="0"/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IMPUTED = YES</c:v>
                </c:pt>
              </c:strCache>
            </c:strRef>
          </c:tx>
          <c:spPr>
            <a:ln w="25400">
              <a:solidFill>
                <a:prstClr val="black"/>
              </a:solidFill>
            </a:ln>
          </c:spPr>
          <c:marker>
            <c:symbol val="square"/>
            <c:size val="5"/>
            <c:spPr>
              <a:solidFill>
                <a:prstClr val="black"/>
              </a:solidFill>
            </c:spPr>
          </c:marker>
          <c:dPt>
            <c:idx val="24"/>
            <c:marker>
              <c:symbol val="none"/>
            </c:marker>
            <c:bubble3D val="0"/>
          </c:dPt>
          <c:dPt>
            <c:idx val="26"/>
            <c:marker>
              <c:symbol val="none"/>
            </c:marker>
            <c:bubble3D val="0"/>
          </c:dPt>
          <c:xVal>
            <c:numRef>
              <c:f>Sheet1!$A$2:$A$37</c:f>
              <c:numCache>
                <c:formatCode>General</c:formatCode>
                <c:ptCount val="36"/>
                <c:pt idx="0">
                  <c:v>1.22</c:v>
                </c:pt>
                <c:pt idx="1">
                  <c:v>1.67</c:v>
                </c:pt>
                <c:pt idx="2">
                  <c:v>2.2799999999999998</c:v>
                </c:pt>
                <c:pt idx="3">
                  <c:v>1.01</c:v>
                </c:pt>
                <c:pt idx="4">
                  <c:v>1.39</c:v>
                </c:pt>
                <c:pt idx="5">
                  <c:v>1.92</c:v>
                </c:pt>
                <c:pt idx="6">
                  <c:v>1.24</c:v>
                </c:pt>
                <c:pt idx="7">
                  <c:v>1.87</c:v>
                </c:pt>
                <c:pt idx="8">
                  <c:v>2.82</c:v>
                </c:pt>
                <c:pt idx="9">
                  <c:v>1.07</c:v>
                </c:pt>
                <c:pt idx="10">
                  <c:v>1.4</c:v>
                </c:pt>
                <c:pt idx="11">
                  <c:v>1.84</c:v>
                </c:pt>
                <c:pt idx="12">
                  <c:v>1.3</c:v>
                </c:pt>
                <c:pt idx="13">
                  <c:v>1.69</c:v>
                </c:pt>
                <c:pt idx="14">
                  <c:v>2.21</c:v>
                </c:pt>
                <c:pt idx="15">
                  <c:v>0.76</c:v>
                </c:pt>
                <c:pt idx="16">
                  <c:v>1.2</c:v>
                </c:pt>
                <c:pt idx="17">
                  <c:v>1.89</c:v>
                </c:pt>
                <c:pt idx="18">
                  <c:v>1.38</c:v>
                </c:pt>
                <c:pt idx="19">
                  <c:v>2</c:v>
                </c:pt>
                <c:pt idx="20">
                  <c:v>2.88</c:v>
                </c:pt>
                <c:pt idx="21">
                  <c:v>0.98</c:v>
                </c:pt>
                <c:pt idx="22">
                  <c:v>1.3</c:v>
                </c:pt>
                <c:pt idx="23">
                  <c:v>1.73</c:v>
                </c:pt>
                <c:pt idx="24">
                  <c:v>1.0900000000000001</c:v>
                </c:pt>
                <c:pt idx="25">
                  <c:v>1.54</c:v>
                </c:pt>
                <c:pt idx="26">
                  <c:v>2.19</c:v>
                </c:pt>
                <c:pt idx="27">
                  <c:v>1.1299999999999999</c:v>
                </c:pt>
                <c:pt idx="28">
                  <c:v>1.52</c:v>
                </c:pt>
                <c:pt idx="29">
                  <c:v>2.04</c:v>
                </c:pt>
                <c:pt idx="30">
                  <c:v>1.05</c:v>
                </c:pt>
                <c:pt idx="31">
                  <c:v>1.57</c:v>
                </c:pt>
                <c:pt idx="32">
                  <c:v>2.36</c:v>
                </c:pt>
                <c:pt idx="33">
                  <c:v>1.1399999999999999</c:v>
                </c:pt>
                <c:pt idx="34">
                  <c:v>1.51</c:v>
                </c:pt>
                <c:pt idx="35">
                  <c:v>2</c:v>
                </c:pt>
              </c:numCache>
            </c:numRef>
          </c:xVal>
          <c:yVal>
            <c:numRef>
              <c:f>Sheet1!$J$2:$J$37</c:f>
              <c:numCache>
                <c:formatCode>General</c:formatCode>
                <c:ptCount val="36"/>
                <c:pt idx="24">
                  <c:v>5</c:v>
                </c:pt>
                <c:pt idx="25">
                  <c:v>5</c:v>
                </c:pt>
                <c:pt idx="26">
                  <c:v>5</c:v>
                </c:pt>
              </c:numCache>
            </c:numRef>
          </c:yVal>
          <c:smooth val="0"/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IMPUTED = NO</c:v>
                </c:pt>
              </c:strCache>
            </c:strRef>
          </c:tx>
          <c:spPr>
            <a:ln w="25400">
              <a:solidFill>
                <a:prstClr val="black"/>
              </a:solidFill>
            </a:ln>
          </c:spPr>
          <c:marker>
            <c:symbol val="square"/>
            <c:size val="5"/>
            <c:spPr>
              <a:solidFill>
                <a:prstClr val="black"/>
              </a:solidFill>
            </c:spPr>
          </c:marker>
          <c:dPt>
            <c:idx val="27"/>
            <c:marker>
              <c:symbol val="none"/>
            </c:marker>
            <c:bubble3D val="0"/>
          </c:dPt>
          <c:dPt>
            <c:idx val="29"/>
            <c:marker>
              <c:symbol val="none"/>
            </c:marker>
            <c:bubble3D val="0"/>
          </c:dPt>
          <c:xVal>
            <c:numRef>
              <c:f>Sheet1!$A$2:$A$37</c:f>
              <c:numCache>
                <c:formatCode>General</c:formatCode>
                <c:ptCount val="36"/>
                <c:pt idx="0">
                  <c:v>1.22</c:v>
                </c:pt>
                <c:pt idx="1">
                  <c:v>1.67</c:v>
                </c:pt>
                <c:pt idx="2">
                  <c:v>2.2799999999999998</c:v>
                </c:pt>
                <c:pt idx="3">
                  <c:v>1.01</c:v>
                </c:pt>
                <c:pt idx="4">
                  <c:v>1.39</c:v>
                </c:pt>
                <c:pt idx="5">
                  <c:v>1.92</c:v>
                </c:pt>
                <c:pt idx="6">
                  <c:v>1.24</c:v>
                </c:pt>
                <c:pt idx="7">
                  <c:v>1.87</c:v>
                </c:pt>
                <c:pt idx="8">
                  <c:v>2.82</c:v>
                </c:pt>
                <c:pt idx="9">
                  <c:v>1.07</c:v>
                </c:pt>
                <c:pt idx="10">
                  <c:v>1.4</c:v>
                </c:pt>
                <c:pt idx="11">
                  <c:v>1.84</c:v>
                </c:pt>
                <c:pt idx="12">
                  <c:v>1.3</c:v>
                </c:pt>
                <c:pt idx="13">
                  <c:v>1.69</c:v>
                </c:pt>
                <c:pt idx="14">
                  <c:v>2.21</c:v>
                </c:pt>
                <c:pt idx="15">
                  <c:v>0.76</c:v>
                </c:pt>
                <c:pt idx="16">
                  <c:v>1.2</c:v>
                </c:pt>
                <c:pt idx="17">
                  <c:v>1.89</c:v>
                </c:pt>
                <c:pt idx="18">
                  <c:v>1.38</c:v>
                </c:pt>
                <c:pt idx="19">
                  <c:v>2</c:v>
                </c:pt>
                <c:pt idx="20">
                  <c:v>2.88</c:v>
                </c:pt>
                <c:pt idx="21">
                  <c:v>0.98</c:v>
                </c:pt>
                <c:pt idx="22">
                  <c:v>1.3</c:v>
                </c:pt>
                <c:pt idx="23">
                  <c:v>1.73</c:v>
                </c:pt>
                <c:pt idx="24">
                  <c:v>1.0900000000000001</c:v>
                </c:pt>
                <c:pt idx="25">
                  <c:v>1.54</c:v>
                </c:pt>
                <c:pt idx="26">
                  <c:v>2.19</c:v>
                </c:pt>
                <c:pt idx="27">
                  <c:v>1.1299999999999999</c:v>
                </c:pt>
                <c:pt idx="28">
                  <c:v>1.52</c:v>
                </c:pt>
                <c:pt idx="29">
                  <c:v>2.04</c:v>
                </c:pt>
                <c:pt idx="30">
                  <c:v>1.05</c:v>
                </c:pt>
                <c:pt idx="31">
                  <c:v>1.57</c:v>
                </c:pt>
                <c:pt idx="32">
                  <c:v>2.36</c:v>
                </c:pt>
                <c:pt idx="33">
                  <c:v>1.1399999999999999</c:v>
                </c:pt>
                <c:pt idx="34">
                  <c:v>1.51</c:v>
                </c:pt>
                <c:pt idx="35">
                  <c:v>2</c:v>
                </c:pt>
              </c:numCache>
            </c:numRef>
          </c:xVal>
          <c:yVal>
            <c:numRef>
              <c:f>Sheet1!$K$2:$K$37</c:f>
              <c:numCache>
                <c:formatCode>General</c:formatCode>
                <c:ptCount val="36"/>
                <c:pt idx="27">
                  <c:v>4</c:v>
                </c:pt>
                <c:pt idx="28">
                  <c:v>4</c:v>
                </c:pt>
                <c:pt idx="29">
                  <c:v>4</c:v>
                </c:pt>
              </c:numCache>
            </c:numRef>
          </c:yVal>
          <c:smooth val="0"/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VESTED INTEREST = YES</c:v>
                </c:pt>
              </c:strCache>
            </c:strRef>
          </c:tx>
          <c:spPr>
            <a:ln w="25400">
              <a:solidFill>
                <a:prstClr val="black"/>
              </a:solidFill>
            </a:ln>
          </c:spPr>
          <c:marker>
            <c:symbol val="square"/>
            <c:size val="5"/>
            <c:spPr>
              <a:solidFill>
                <a:prstClr val="black"/>
              </a:solidFill>
            </c:spPr>
          </c:marker>
          <c:dPt>
            <c:idx val="30"/>
            <c:marker>
              <c:symbol val="none"/>
            </c:marker>
            <c:bubble3D val="0"/>
          </c:dPt>
          <c:dPt>
            <c:idx val="32"/>
            <c:marker>
              <c:symbol val="none"/>
            </c:marker>
            <c:bubble3D val="0"/>
          </c:dPt>
          <c:xVal>
            <c:numRef>
              <c:f>Sheet1!$A$2:$A$37</c:f>
              <c:numCache>
                <c:formatCode>General</c:formatCode>
                <c:ptCount val="36"/>
                <c:pt idx="0">
                  <c:v>1.22</c:v>
                </c:pt>
                <c:pt idx="1">
                  <c:v>1.67</c:v>
                </c:pt>
                <c:pt idx="2">
                  <c:v>2.2799999999999998</c:v>
                </c:pt>
                <c:pt idx="3">
                  <c:v>1.01</c:v>
                </c:pt>
                <c:pt idx="4">
                  <c:v>1.39</c:v>
                </c:pt>
                <c:pt idx="5">
                  <c:v>1.92</c:v>
                </c:pt>
                <c:pt idx="6">
                  <c:v>1.24</c:v>
                </c:pt>
                <c:pt idx="7">
                  <c:v>1.87</c:v>
                </c:pt>
                <c:pt idx="8">
                  <c:v>2.82</c:v>
                </c:pt>
                <c:pt idx="9">
                  <c:v>1.07</c:v>
                </c:pt>
                <c:pt idx="10">
                  <c:v>1.4</c:v>
                </c:pt>
                <c:pt idx="11">
                  <c:v>1.84</c:v>
                </c:pt>
                <c:pt idx="12">
                  <c:v>1.3</c:v>
                </c:pt>
                <c:pt idx="13">
                  <c:v>1.69</c:v>
                </c:pt>
                <c:pt idx="14">
                  <c:v>2.21</c:v>
                </c:pt>
                <c:pt idx="15">
                  <c:v>0.76</c:v>
                </c:pt>
                <c:pt idx="16">
                  <c:v>1.2</c:v>
                </c:pt>
                <c:pt idx="17">
                  <c:v>1.89</c:v>
                </c:pt>
                <c:pt idx="18">
                  <c:v>1.38</c:v>
                </c:pt>
                <c:pt idx="19">
                  <c:v>2</c:v>
                </c:pt>
                <c:pt idx="20">
                  <c:v>2.88</c:v>
                </c:pt>
                <c:pt idx="21">
                  <c:v>0.98</c:v>
                </c:pt>
                <c:pt idx="22">
                  <c:v>1.3</c:v>
                </c:pt>
                <c:pt idx="23">
                  <c:v>1.73</c:v>
                </c:pt>
                <c:pt idx="24">
                  <c:v>1.0900000000000001</c:v>
                </c:pt>
                <c:pt idx="25">
                  <c:v>1.54</c:v>
                </c:pt>
                <c:pt idx="26">
                  <c:v>2.19</c:v>
                </c:pt>
                <c:pt idx="27">
                  <c:v>1.1299999999999999</c:v>
                </c:pt>
                <c:pt idx="28">
                  <c:v>1.52</c:v>
                </c:pt>
                <c:pt idx="29">
                  <c:v>2.04</c:v>
                </c:pt>
                <c:pt idx="30">
                  <c:v>1.05</c:v>
                </c:pt>
                <c:pt idx="31">
                  <c:v>1.57</c:v>
                </c:pt>
                <c:pt idx="32">
                  <c:v>2.36</c:v>
                </c:pt>
                <c:pt idx="33">
                  <c:v>1.1399999999999999</c:v>
                </c:pt>
                <c:pt idx="34">
                  <c:v>1.51</c:v>
                </c:pt>
                <c:pt idx="35">
                  <c:v>2</c:v>
                </c:pt>
              </c:numCache>
            </c:numRef>
          </c:xVal>
          <c:yVal>
            <c:numRef>
              <c:f>Sheet1!$L$2:$L$37</c:f>
              <c:numCache>
                <c:formatCode>General</c:formatCode>
                <c:ptCount val="36"/>
                <c:pt idx="30">
                  <c:v>2</c:v>
                </c:pt>
                <c:pt idx="31">
                  <c:v>2</c:v>
                </c:pt>
                <c:pt idx="32">
                  <c:v>2</c:v>
                </c:pt>
              </c:numCache>
            </c:numRef>
          </c:yVal>
          <c:smooth val="0"/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VESTED INTEREST = NO</c:v>
                </c:pt>
              </c:strCache>
            </c:strRef>
          </c:tx>
          <c:spPr>
            <a:ln w="25400">
              <a:solidFill>
                <a:prstClr val="black"/>
              </a:solidFill>
            </a:ln>
          </c:spPr>
          <c:marker>
            <c:symbol val="square"/>
            <c:size val="5"/>
            <c:spPr>
              <a:solidFill>
                <a:prstClr val="black"/>
              </a:solidFill>
            </c:spPr>
          </c:marker>
          <c:dPt>
            <c:idx val="33"/>
            <c:marker>
              <c:symbol val="none"/>
            </c:marker>
            <c:bubble3D val="0"/>
          </c:dPt>
          <c:dPt>
            <c:idx val="35"/>
            <c:marker>
              <c:symbol val="none"/>
            </c:marker>
            <c:bubble3D val="0"/>
          </c:dPt>
          <c:xVal>
            <c:numRef>
              <c:f>Sheet1!$A$2:$A$37</c:f>
              <c:numCache>
                <c:formatCode>General</c:formatCode>
                <c:ptCount val="36"/>
                <c:pt idx="0">
                  <c:v>1.22</c:v>
                </c:pt>
                <c:pt idx="1">
                  <c:v>1.67</c:v>
                </c:pt>
                <c:pt idx="2">
                  <c:v>2.2799999999999998</c:v>
                </c:pt>
                <c:pt idx="3">
                  <c:v>1.01</c:v>
                </c:pt>
                <c:pt idx="4">
                  <c:v>1.39</c:v>
                </c:pt>
                <c:pt idx="5">
                  <c:v>1.92</c:v>
                </c:pt>
                <c:pt idx="6">
                  <c:v>1.24</c:v>
                </c:pt>
                <c:pt idx="7">
                  <c:v>1.87</c:v>
                </c:pt>
                <c:pt idx="8">
                  <c:v>2.82</c:v>
                </c:pt>
                <c:pt idx="9">
                  <c:v>1.07</c:v>
                </c:pt>
                <c:pt idx="10">
                  <c:v>1.4</c:v>
                </c:pt>
                <c:pt idx="11">
                  <c:v>1.84</c:v>
                </c:pt>
                <c:pt idx="12">
                  <c:v>1.3</c:v>
                </c:pt>
                <c:pt idx="13">
                  <c:v>1.69</c:v>
                </c:pt>
                <c:pt idx="14">
                  <c:v>2.21</c:v>
                </c:pt>
                <c:pt idx="15">
                  <c:v>0.76</c:v>
                </c:pt>
                <c:pt idx="16">
                  <c:v>1.2</c:v>
                </c:pt>
                <c:pt idx="17">
                  <c:v>1.89</c:v>
                </c:pt>
                <c:pt idx="18">
                  <c:v>1.38</c:v>
                </c:pt>
                <c:pt idx="19">
                  <c:v>2</c:v>
                </c:pt>
                <c:pt idx="20">
                  <c:v>2.88</c:v>
                </c:pt>
                <c:pt idx="21">
                  <c:v>0.98</c:v>
                </c:pt>
                <c:pt idx="22">
                  <c:v>1.3</c:v>
                </c:pt>
                <c:pt idx="23">
                  <c:v>1.73</c:v>
                </c:pt>
                <c:pt idx="24">
                  <c:v>1.0900000000000001</c:v>
                </c:pt>
                <c:pt idx="25">
                  <c:v>1.54</c:v>
                </c:pt>
                <c:pt idx="26">
                  <c:v>2.19</c:v>
                </c:pt>
                <c:pt idx="27">
                  <c:v>1.1299999999999999</c:v>
                </c:pt>
                <c:pt idx="28">
                  <c:v>1.52</c:v>
                </c:pt>
                <c:pt idx="29">
                  <c:v>2.04</c:v>
                </c:pt>
                <c:pt idx="30">
                  <c:v>1.05</c:v>
                </c:pt>
                <c:pt idx="31">
                  <c:v>1.57</c:v>
                </c:pt>
                <c:pt idx="32">
                  <c:v>2.36</c:v>
                </c:pt>
                <c:pt idx="33">
                  <c:v>1.1399999999999999</c:v>
                </c:pt>
                <c:pt idx="34">
                  <c:v>1.51</c:v>
                </c:pt>
                <c:pt idx="35">
                  <c:v>2</c:v>
                </c:pt>
              </c:numCache>
            </c:numRef>
          </c:xVal>
          <c:yVal>
            <c:numRef>
              <c:f>Sheet1!$M$2:$M$37</c:f>
              <c:numCache>
                <c:formatCode>General</c:formatCode>
                <c:ptCount val="36"/>
                <c:pt idx="33">
                  <c:v>1</c:v>
                </c:pt>
                <c:pt idx="34">
                  <c:v>1</c:v>
                </c:pt>
                <c:pt idx="35">
                  <c:v>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2122112"/>
        <c:axId val="92140288"/>
      </c:scatterChart>
      <c:valAx>
        <c:axId val="92122112"/>
        <c:scaling>
          <c:orientation val="minMax"/>
          <c:max val="3.5"/>
          <c:min val="0.5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19050">
            <a:solidFill>
              <a:schemeClr val="tx1">
                <a:lumMod val="50000"/>
                <a:lumOff val="50000"/>
              </a:schemeClr>
            </a:solidFill>
          </a:ln>
        </c:spPr>
        <c:txPr>
          <a:bodyPr/>
          <a:lstStyle/>
          <a:p>
            <a:pPr>
              <a:defRPr sz="1400" baseline="0"/>
            </a:pPr>
            <a:endParaRPr lang="en-US"/>
          </a:p>
        </c:txPr>
        <c:crossAx val="92140288"/>
        <c:crosses val="autoZero"/>
        <c:crossBetween val="midCat"/>
      </c:valAx>
      <c:valAx>
        <c:axId val="92140288"/>
        <c:scaling>
          <c:orientation val="minMax"/>
          <c:max val="19"/>
          <c:min val="0"/>
        </c:scaling>
        <c:delete val="0"/>
        <c:axPos val="l"/>
        <c:majorGridlines>
          <c:spPr>
            <a:ln w="22225">
              <a:solidFill>
                <a:schemeClr val="tx1">
                  <a:lumMod val="50000"/>
                  <a:lumOff val="50000"/>
                </a:schemeClr>
              </a:solidFill>
            </a:ln>
          </c:spPr>
        </c:majorGridlines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92122112"/>
        <c:crosses val="autoZero"/>
        <c:crossBetween val="midCat"/>
        <c:majorUnit val="3"/>
        <c:minorUnit val="1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0.20081</cdr:x>
      <cdr:y>0.03544</cdr:y>
    </cdr:from>
    <cdr:to>
      <cdr:x>0.20081</cdr:x>
      <cdr:y>0.90364</cdr:y>
    </cdr:to>
    <cdr:sp macro="" textlink="">
      <cdr:nvSpPr>
        <cdr:cNvPr id="5" name="Straight Connector 4"/>
        <cdr:cNvSpPr/>
      </cdr:nvSpPr>
      <cdr:spPr>
        <a:xfrm xmlns:a="http://schemas.openxmlformats.org/drawingml/2006/main" flipV="1">
          <a:off x="1224136" y="144016"/>
          <a:ext cx="0" cy="3528392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D6721B-E427-4892-8E60-54BF7978EF42}" type="datetimeFigureOut">
              <a:rPr lang="en-GB" smtClean="0"/>
              <a:pPr/>
              <a:t>15/05/2014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0271D1-E2B1-43AB-AC97-628E75F1D96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9859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0271D1-E2B1-43AB-AC97-628E75F1D96D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6417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7D32D-2EFB-4FAB-A58A-35F3042D5536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B849-B5A2-49F5-9149-5F13BB31CC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7D32D-2EFB-4FAB-A58A-35F3042D5536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B849-B5A2-49F5-9149-5F13BB31CC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7D32D-2EFB-4FAB-A58A-35F3042D5536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B849-B5A2-49F5-9149-5F13BB31CC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7D32D-2EFB-4FAB-A58A-35F3042D5536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B849-B5A2-49F5-9149-5F13BB31CC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7D32D-2EFB-4FAB-A58A-35F3042D5536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B849-B5A2-49F5-9149-5F13BB31CC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7D32D-2EFB-4FAB-A58A-35F3042D5536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B849-B5A2-49F5-9149-5F13BB31CC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7D32D-2EFB-4FAB-A58A-35F3042D5536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B849-B5A2-49F5-9149-5F13BB31CC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7D32D-2EFB-4FAB-A58A-35F3042D5536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B849-B5A2-49F5-9149-5F13BB31CC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7D32D-2EFB-4FAB-A58A-35F3042D5536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B849-B5A2-49F5-9149-5F13BB31CC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7D32D-2EFB-4FAB-A58A-35F3042D5536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B849-B5A2-49F5-9149-5F13BB31CC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7D32D-2EFB-4FAB-A58A-35F3042D5536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B849-B5A2-49F5-9149-5F13BB31CC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7D32D-2EFB-4FAB-A58A-35F3042D5536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CFB849-B5A2-49F5-9149-5F13BB31CCD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2339752" y="836712"/>
          <a:ext cx="6096000" cy="4568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3568" y="1196748"/>
          <a:ext cx="1944216" cy="37444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72388"/>
                <a:gridCol w="571828"/>
              </a:tblGrid>
              <a:tr h="312035">
                <a:tc rowSpan="2">
                  <a:txBody>
                    <a:bodyPr/>
                    <a:lstStyle/>
                    <a:p>
                      <a:pPr algn="l"/>
                      <a:r>
                        <a:rPr lang="en-GB" sz="800" b="0" dirty="0" smtClean="0">
                          <a:solidFill>
                            <a:schemeClr val="tx1"/>
                          </a:solidFill>
                        </a:rPr>
                        <a:t>Included</a:t>
                      </a:r>
                      <a:r>
                        <a:rPr lang="en-GB" sz="800" b="0" baseline="0" dirty="0" smtClean="0">
                          <a:solidFill>
                            <a:schemeClr val="tx1"/>
                          </a:solidFill>
                        </a:rPr>
                        <a:t> in previous ‘global’ </a:t>
                      </a:r>
                    </a:p>
                    <a:p>
                      <a:pPr algn="l"/>
                      <a:r>
                        <a:rPr lang="en-GB" sz="800" b="0" baseline="0" dirty="0" smtClean="0">
                          <a:solidFill>
                            <a:schemeClr val="tx1"/>
                          </a:solidFill>
                        </a:rPr>
                        <a:t>meta-analysis?</a:t>
                      </a:r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b="0" dirty="0" smtClean="0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035">
                <a:tc vMerge="1">
                  <a:txBody>
                    <a:bodyPr/>
                    <a:lstStyle/>
                    <a:p>
                      <a:pPr algn="l"/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b="0" dirty="0" smtClean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035">
                <a:tc rowSpan="2">
                  <a:txBody>
                    <a:bodyPr/>
                    <a:lstStyle/>
                    <a:p>
                      <a:r>
                        <a:rPr lang="en-GB" sz="800" b="0" dirty="0" smtClean="0">
                          <a:solidFill>
                            <a:schemeClr val="tx1"/>
                          </a:solidFill>
                        </a:rPr>
                        <a:t>Pilot (feasibility)</a:t>
                      </a:r>
                      <a:r>
                        <a:rPr lang="en-GB" sz="800" b="0" baseline="0" dirty="0" smtClean="0">
                          <a:solidFill>
                            <a:schemeClr val="tx1"/>
                          </a:solidFill>
                        </a:rPr>
                        <a:t> study?</a:t>
                      </a:r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b="0" dirty="0" smtClean="0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035">
                <a:tc vMerge="1"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b="0" dirty="0" smtClean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035">
                <a:tc rowSpan="2">
                  <a:txBody>
                    <a:bodyPr/>
                    <a:lstStyle/>
                    <a:p>
                      <a:r>
                        <a:rPr lang="en-GB" sz="800" b="0" dirty="0" smtClean="0">
                          <a:solidFill>
                            <a:schemeClr val="tx1"/>
                          </a:solidFill>
                        </a:rPr>
                        <a:t>Sample size &gt; median for N= 22 trials?</a:t>
                      </a:r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b="0" dirty="0" smtClean="0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035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b="0" dirty="0" smtClean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035">
                <a:tc rowSpan="2">
                  <a:txBody>
                    <a:bodyPr/>
                    <a:lstStyle/>
                    <a:p>
                      <a:r>
                        <a:rPr lang="en-GB" sz="800" b="0" dirty="0" smtClean="0">
                          <a:solidFill>
                            <a:schemeClr val="tx1"/>
                          </a:solidFill>
                        </a:rPr>
                        <a:t>Potency/potencies</a:t>
                      </a:r>
                      <a:r>
                        <a:rPr lang="en-GB" sz="800" b="0" baseline="0" dirty="0" smtClean="0">
                          <a:solidFill>
                            <a:schemeClr val="tx1"/>
                          </a:solidFill>
                        </a:rPr>
                        <a:t> of homeopathic medicines ≥ 12C?</a:t>
                      </a:r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b="0" dirty="0" smtClean="0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035">
                <a:tc vMerge="1"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b="0" dirty="0" smtClean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035">
                <a:tc rowSpan="2">
                  <a:txBody>
                    <a:bodyPr/>
                    <a:lstStyle/>
                    <a:p>
                      <a:r>
                        <a:rPr lang="en-GB" sz="800" b="0" dirty="0" smtClean="0">
                          <a:solidFill>
                            <a:schemeClr val="tx1"/>
                          </a:solidFill>
                        </a:rPr>
                        <a:t>Data for meta-analysis were imputed?</a:t>
                      </a:r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b="0" dirty="0" smtClean="0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035">
                <a:tc vMerge="1"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b="0" dirty="0" smtClean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035">
                <a:tc rowSpan="2">
                  <a:txBody>
                    <a:bodyPr/>
                    <a:lstStyle/>
                    <a:p>
                      <a:r>
                        <a:rPr lang="en-GB" sz="800" b="0" dirty="0" smtClean="0">
                          <a:solidFill>
                            <a:schemeClr val="tx1"/>
                          </a:solidFill>
                        </a:rPr>
                        <a:t>Free</a:t>
                      </a:r>
                      <a:r>
                        <a:rPr lang="en-GB" sz="800" b="0" baseline="0" dirty="0" smtClean="0">
                          <a:solidFill>
                            <a:schemeClr val="tx1"/>
                          </a:solidFill>
                        </a:rPr>
                        <a:t> of vested interest?</a:t>
                      </a:r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b="0" dirty="0" smtClean="0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035">
                <a:tc vMerge="1"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b="0" dirty="0" smtClean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380312" y="1340768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 smtClean="0"/>
              <a:t>P</a:t>
            </a:r>
            <a:r>
              <a:rPr lang="en-GB" sz="1000" dirty="0" smtClean="0"/>
              <a:t> = 0.42</a:t>
            </a:r>
            <a:endParaRPr lang="en-US" sz="1000" dirty="0"/>
          </a:p>
        </p:txBody>
      </p:sp>
      <p:sp>
        <p:nvSpPr>
          <p:cNvPr id="10" name="TextBox 9"/>
          <p:cNvSpPr txBox="1"/>
          <p:nvPr/>
        </p:nvSpPr>
        <p:spPr>
          <a:xfrm>
            <a:off x="7380312" y="198884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/>
              <a:t>P</a:t>
            </a:r>
            <a:r>
              <a:rPr lang="en-GB" sz="1000" dirty="0" smtClean="0"/>
              <a:t> = 0.25</a:t>
            </a:r>
            <a:endParaRPr lang="en-US" sz="1000" dirty="0"/>
          </a:p>
        </p:txBody>
      </p:sp>
      <p:sp>
        <p:nvSpPr>
          <p:cNvPr id="12" name="TextBox 11"/>
          <p:cNvSpPr txBox="1"/>
          <p:nvPr/>
        </p:nvSpPr>
        <p:spPr>
          <a:xfrm>
            <a:off x="7380312" y="2636912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/>
              <a:t>P</a:t>
            </a:r>
            <a:r>
              <a:rPr lang="en-GB" sz="1000" dirty="0" smtClean="0"/>
              <a:t> = 0.20</a:t>
            </a:r>
            <a:endParaRPr lang="en-US" sz="1000" dirty="0"/>
          </a:p>
        </p:txBody>
      </p:sp>
      <p:sp>
        <p:nvSpPr>
          <p:cNvPr id="13" name="TextBox 12"/>
          <p:cNvSpPr txBox="1"/>
          <p:nvPr/>
        </p:nvSpPr>
        <p:spPr>
          <a:xfrm>
            <a:off x="7380312" y="3284984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/>
              <a:t>P</a:t>
            </a:r>
            <a:r>
              <a:rPr lang="en-GB" sz="1000" dirty="0" smtClean="0"/>
              <a:t> = 0.071</a:t>
            </a:r>
            <a:endParaRPr lang="en-US" sz="1000" dirty="0"/>
          </a:p>
        </p:txBody>
      </p:sp>
      <p:sp>
        <p:nvSpPr>
          <p:cNvPr id="15" name="TextBox 14"/>
          <p:cNvSpPr txBox="1"/>
          <p:nvPr/>
        </p:nvSpPr>
        <p:spPr>
          <a:xfrm>
            <a:off x="7380312" y="3861048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/>
              <a:t>P</a:t>
            </a:r>
            <a:r>
              <a:rPr lang="en-GB" sz="1000" dirty="0" smtClean="0"/>
              <a:t> = 0.95</a:t>
            </a:r>
            <a:endParaRPr lang="en-US" sz="1000" dirty="0"/>
          </a:p>
        </p:txBody>
      </p:sp>
      <p:sp>
        <p:nvSpPr>
          <p:cNvPr id="16" name="TextBox 15"/>
          <p:cNvSpPr txBox="1"/>
          <p:nvPr/>
        </p:nvSpPr>
        <p:spPr>
          <a:xfrm>
            <a:off x="7380312" y="4437112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/>
              <a:t>P</a:t>
            </a:r>
            <a:r>
              <a:rPr lang="en-GB" sz="1000" dirty="0" smtClean="0"/>
              <a:t> = 0.87</a:t>
            </a:r>
            <a:endParaRPr lang="en-US" sz="1000" dirty="0"/>
          </a:p>
        </p:txBody>
      </p:sp>
      <p:sp>
        <p:nvSpPr>
          <p:cNvPr id="17" name="TextBox 16"/>
          <p:cNvSpPr txBox="1"/>
          <p:nvPr/>
        </p:nvSpPr>
        <p:spPr>
          <a:xfrm>
            <a:off x="3347864" y="5589240"/>
            <a:ext cx="47530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Odds Ratio: Homeopathy vs. Placebo (95% Confidence Interval)</a:t>
            </a:r>
            <a:endParaRPr lang="en-US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6876256" y="5229200"/>
            <a:ext cx="15081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Favours Homeopathy</a:t>
            </a:r>
            <a:endParaRPr lang="en-US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2411760" y="5229200"/>
            <a:ext cx="1191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Favours Placebo</a:t>
            </a:r>
            <a:endParaRPr lang="en-US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251520" y="260649"/>
            <a:ext cx="42484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Figure 6 </a:t>
            </a:r>
            <a:r>
              <a:rPr lang="en-GB" sz="1400" b="1" dirty="0" smtClean="0"/>
              <a:t>(a)</a:t>
            </a:r>
            <a:endParaRPr lang="en-US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95</Words>
  <Application>Microsoft Office PowerPoint</Application>
  <PresentationFormat>On-screen Show (4:3)</PresentationFormat>
  <Paragraphs>30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Robertson Centre for Biostatistics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Suzanne Lloyd</dc:creator>
  <cp:lastModifiedBy>RMathie</cp:lastModifiedBy>
  <cp:revision>17</cp:revision>
  <dcterms:created xsi:type="dcterms:W3CDTF">2012-02-16T14:25:32Z</dcterms:created>
  <dcterms:modified xsi:type="dcterms:W3CDTF">2014-05-15T16:34:40Z</dcterms:modified>
</cp:coreProperties>
</file>