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dha.nshealth.ca\userhome\userhome\DEPT-OF-MEDICINE\dombak\My%20Documents\ATC%20Nephrectomy%20abstract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3200" b="1" i="0" u="none" strike="noStrike" baseline="0">
                <a:solidFill>
                  <a:srgbClr val="000000"/>
                </a:solidFill>
                <a:latin typeface="+mj-lt"/>
                <a:ea typeface="Arial"/>
                <a:cs typeface="Arial"/>
              </a:defRPr>
            </a:pPr>
            <a:r>
              <a:rPr lang="en-US" sz="3200" b="1" i="0" baseline="0" dirty="0">
                <a:latin typeface="+mj-lt"/>
              </a:rPr>
              <a:t>Cumulative ESRD </a:t>
            </a:r>
          </a:p>
        </c:rich>
      </c:tx>
      <c:layout>
        <c:manualLayout>
          <c:xMode val="edge"/>
          <c:yMode val="edge"/>
          <c:x val="0.28920081518311747"/>
          <c:y val="6.136878539627706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651783407889128"/>
          <c:y val="0.19685089826038138"/>
          <c:w val="0.73706202740001203"/>
          <c:h val="0.61343464687977689"/>
        </c:manualLayout>
      </c:layout>
      <c:lineChart>
        <c:grouping val="standard"/>
        <c:ser>
          <c:idx val="0"/>
          <c:order val="0"/>
          <c:tx>
            <c:strRef>
              <c:f>Sheet1!$X$1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57150">
              <a:solidFill>
                <a:srgbClr val="003366"/>
              </a:solidFill>
              <a:prstDash val="solid"/>
            </a:ln>
          </c:spPr>
          <c:marker>
            <c:symbol val="none"/>
          </c:marker>
          <c:cat>
            <c:numRef>
              <c:f>Sheet1!$W$2:$W$22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Sheet1!$X$2:$X$22</c:f>
              <c:numCache>
                <c:formatCode>General</c:formatCode>
                <c:ptCount val="21"/>
                <c:pt idx="0">
                  <c:v>0</c:v>
                </c:pt>
                <c:pt idx="1">
                  <c:v>2.1059662320000019E-4</c:v>
                </c:pt>
                <c:pt idx="2">
                  <c:v>4.2077370006000025E-4</c:v>
                </c:pt>
                <c:pt idx="3">
                  <c:v>6.3047698272000014E-4</c:v>
                </c:pt>
                <c:pt idx="4">
                  <c:v>8.3966773932000083E-4</c:v>
                </c:pt>
                <c:pt idx="5">
                  <c:v>1.0482824797200013E-3</c:v>
                </c:pt>
                <c:pt idx="6">
                  <c:v>1.3059758266600011E-3</c:v>
                </c:pt>
                <c:pt idx="7">
                  <c:v>1.5626664207400009E-3</c:v>
                </c:pt>
                <c:pt idx="8">
                  <c:v>1.8182436516400013E-3</c:v>
                </c:pt>
                <c:pt idx="9">
                  <c:v>2.0726052905599992E-3</c:v>
                </c:pt>
                <c:pt idx="10">
                  <c:v>2.4201224815800014E-3</c:v>
                </c:pt>
                <c:pt idx="11">
                  <c:v>2.8504658547000004E-3</c:v>
                </c:pt>
                <c:pt idx="12">
                  <c:v>3.2785717021500045E-3</c:v>
                </c:pt>
                <c:pt idx="13">
                  <c:v>3.7042686223200012E-3</c:v>
                </c:pt>
                <c:pt idx="14">
                  <c:v>4.127368643910001E-3</c:v>
                </c:pt>
                <c:pt idx="15">
                  <c:v>4.5477040690900007E-3</c:v>
                </c:pt>
                <c:pt idx="16">
                  <c:v>5.0617811900300052E-3</c:v>
                </c:pt>
                <c:pt idx="17">
                  <c:v>5.5712199192300043E-3</c:v>
                </c:pt>
                <c:pt idx="18">
                  <c:v>6.0756077964200074E-3</c:v>
                </c:pt>
                <c:pt idx="19">
                  <c:v>6.5745817465000002E-3</c:v>
                </c:pt>
                <c:pt idx="20">
                  <c:v>7.1806867070500022E-3</c:v>
                </c:pt>
              </c:numCache>
            </c:numRef>
          </c:val>
        </c:ser>
        <c:ser>
          <c:idx val="1"/>
          <c:order val="1"/>
          <c:tx>
            <c:strRef>
              <c:f>Sheet1!$Y$1</c:f>
              <c:strCache>
                <c:ptCount val="1"/>
                <c:pt idx="0">
                  <c:v>Healthy</c:v>
                </c:pt>
              </c:strCache>
            </c:strRef>
          </c:tx>
          <c:spPr>
            <a:ln w="57150">
              <a:solidFill>
                <a:srgbClr val="333333"/>
              </a:solidFill>
              <a:prstDash val="lgDash"/>
            </a:ln>
          </c:spPr>
          <c:marker>
            <c:symbol val="none"/>
          </c:marker>
          <c:cat>
            <c:numRef>
              <c:f>Sheet1!$W$2:$W$22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Sheet1!$Y$2:$Y$22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1.0440395000000009E-5</c:v>
                </c:pt>
                <c:pt idx="3">
                  <c:v>3.2965781805684021E-5</c:v>
                </c:pt>
                <c:pt idx="4">
                  <c:v>6.9167791355762505E-5</c:v>
                </c:pt>
                <c:pt idx="5">
                  <c:v>1.209298828911349E-4</c:v>
                </c:pt>
                <c:pt idx="6">
                  <c:v>1.8985566800805098E-4</c:v>
                </c:pt>
                <c:pt idx="7">
                  <c:v>2.7782637366193099E-4</c:v>
                </c:pt>
                <c:pt idx="8">
                  <c:v>3.8746525881680689E-4</c:v>
                </c:pt>
                <c:pt idx="9">
                  <c:v>5.2057924261680725E-4</c:v>
                </c:pt>
                <c:pt idx="10">
                  <c:v>6.8034501941680752E-4</c:v>
                </c:pt>
                <c:pt idx="11">
                  <c:v>7.8414370741680727E-4</c:v>
                </c:pt>
                <c:pt idx="12">
                  <c:v>9.0574389241680786E-4</c:v>
                </c:pt>
                <c:pt idx="13">
                  <c:v>1.0469722734168078E-3</c:v>
                </c:pt>
                <c:pt idx="14">
                  <c:v>1.2100568244168086E-3</c:v>
                </c:pt>
                <c:pt idx="15">
                  <c:v>1.396845174416809E-3</c:v>
                </c:pt>
                <c:pt idx="16">
                  <c:v>1.6101451704168088E-3</c:v>
                </c:pt>
                <c:pt idx="17">
                  <c:v>1.8522162794168085E-3</c:v>
                </c:pt>
                <c:pt idx="18">
                  <c:v>2.1254757134168069E-3</c:v>
                </c:pt>
                <c:pt idx="19">
                  <c:v>2.4329204314168067E-3</c:v>
                </c:pt>
                <c:pt idx="20">
                  <c:v>2.7248723512568085E-3</c:v>
                </c:pt>
              </c:numCache>
            </c:numRef>
          </c:val>
        </c:ser>
        <c:ser>
          <c:idx val="2"/>
          <c:order val="2"/>
          <c:tx>
            <c:strRef>
              <c:f>Sheet1!$Z$1</c:f>
              <c:strCache>
                <c:ptCount val="1"/>
                <c:pt idx="0">
                  <c:v>HealthyDonor</c:v>
                </c:pt>
              </c:strCache>
            </c:strRef>
          </c:tx>
          <c:spPr>
            <a:ln w="57150">
              <a:solidFill>
                <a:srgbClr val="333333"/>
              </a:solidFill>
              <a:prstDash val="sysDash"/>
            </a:ln>
          </c:spPr>
          <c:marker>
            <c:symbol val="none"/>
          </c:marker>
          <c:cat>
            <c:numRef>
              <c:f>Sheet1!$W$2:$W$22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Sheet1!$Z$2:$Z$22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2.4148529999999993E-5</c:v>
                </c:pt>
                <c:pt idx="3">
                  <c:v>7.4933606149004087E-5</c:v>
                </c:pt>
                <c:pt idx="4">
                  <c:v>1.5529924261304409E-4</c:v>
                </c:pt>
                <c:pt idx="5">
                  <c:v>2.6844068183216435E-4</c:v>
                </c:pt>
                <c:pt idx="6">
                  <c:v>4.1729004299320411E-4</c:v>
                </c:pt>
                <c:pt idx="7">
                  <c:v>6.0574386099320431E-4</c:v>
                </c:pt>
                <c:pt idx="8">
                  <c:v>8.3812008099320501E-4</c:v>
                </c:pt>
                <c:pt idx="9">
                  <c:v>1.1187460769932053E-3</c:v>
                </c:pt>
                <c:pt idx="10">
                  <c:v>1.4525530389932052E-3</c:v>
                </c:pt>
                <c:pt idx="11">
                  <c:v>1.6768966489932049E-3</c:v>
                </c:pt>
                <c:pt idx="12">
                  <c:v>1.937257888993206E-3</c:v>
                </c:pt>
                <c:pt idx="13">
                  <c:v>2.2371548689932067E-3</c:v>
                </c:pt>
                <c:pt idx="14">
                  <c:v>2.5802880989932052E-3</c:v>
                </c:pt>
                <c:pt idx="15">
                  <c:v>2.9709271689932052E-3</c:v>
                </c:pt>
                <c:pt idx="16">
                  <c:v>3.4130327389932059E-3</c:v>
                </c:pt>
                <c:pt idx="17">
                  <c:v>3.9107644589932052E-3</c:v>
                </c:pt>
                <c:pt idx="18">
                  <c:v>4.4689367489932075E-3</c:v>
                </c:pt>
                <c:pt idx="19">
                  <c:v>5.0919168189932059E-3</c:v>
                </c:pt>
                <c:pt idx="20">
                  <c:v>5.6619666137932081E-3</c:v>
                </c:pt>
              </c:numCache>
            </c:numRef>
          </c:val>
        </c:ser>
        <c:marker val="1"/>
        <c:axId val="73331072"/>
        <c:axId val="69640960"/>
      </c:lineChart>
      <c:catAx>
        <c:axId val="73331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dirty="0"/>
                  <a:t>Years</a:t>
                </a:r>
                <a:r>
                  <a:rPr lang="en-US" dirty="0"/>
                  <a:t> </a:t>
                </a:r>
                <a:r>
                  <a:rPr lang="en-US" sz="1400" dirty="0"/>
                  <a:t>Follow</a:t>
                </a:r>
                <a:r>
                  <a:rPr lang="en-US" dirty="0"/>
                  <a:t> UP</a:t>
                </a:r>
              </a:p>
            </c:rich>
          </c:tx>
          <c:layout>
            <c:manualLayout>
              <c:xMode val="edge"/>
              <c:yMode val="edge"/>
              <c:x val="0.41405365419599666"/>
              <c:y val="0.8983930829991201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9640960"/>
        <c:crosses val="autoZero"/>
        <c:auto val="1"/>
        <c:lblAlgn val="ctr"/>
        <c:lblOffset val="100"/>
        <c:tickLblSkip val="2"/>
        <c:tickMarkSkip val="1"/>
      </c:catAx>
      <c:valAx>
        <c:axId val="69640960"/>
        <c:scaling>
          <c:orientation val="minMax"/>
          <c:max val="1.6000000000000018E-2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/>
                  <a:t>Cum Events</a:t>
                </a:r>
              </a:p>
            </c:rich>
          </c:tx>
          <c:layout>
            <c:manualLayout>
              <c:xMode val="edge"/>
              <c:yMode val="edge"/>
              <c:x val="3.0549898167006144E-2"/>
              <c:y val="0.3569562955121586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331072"/>
        <c:crosses val="autoZero"/>
        <c:crossBetween val="between"/>
        <c:majorUnit val="4.0000000000000044E-3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7687075202980443"/>
          <c:y val="0.24267444798552421"/>
          <c:w val="0.46042679067394066"/>
          <c:h val="0.25032718465972631"/>
        </c:manualLayout>
      </c:layout>
      <c:spPr>
        <a:solidFill>
          <a:srgbClr val="FFFFFF"/>
        </a:solidFill>
        <a:ln w="6350">
          <a:solidFill>
            <a:sysClr val="windowText" lastClr="000000"/>
          </a:solidFill>
          <a:prstDash val="dash"/>
        </a:ln>
      </c:spPr>
      <c:txPr>
        <a:bodyPr/>
        <a:lstStyle/>
        <a:p>
          <a:pPr>
            <a:defRPr sz="1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B5188-6F2E-474A-BE1B-F809A1D92B5C}" type="datetimeFigureOut">
              <a:rPr lang="en-US" smtClean="0"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8D0C9-65D2-457E-B366-B75CD3F57A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785786" y="642918"/>
          <a:ext cx="6929486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CDHA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DOMBAK</dc:creator>
  <cp:lastModifiedBy>DOMBAK</cp:lastModifiedBy>
  <cp:revision>1</cp:revision>
  <dcterms:created xsi:type="dcterms:W3CDTF">2012-08-31T18:57:35Z</dcterms:created>
  <dcterms:modified xsi:type="dcterms:W3CDTF">2012-08-31T18:58:41Z</dcterms:modified>
</cp:coreProperties>
</file>