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263" r:id="rId2"/>
    <p:sldId id="295" r:id="rId3"/>
    <p:sldId id="273" r:id="rId4"/>
    <p:sldId id="290" r:id="rId5"/>
    <p:sldId id="286" r:id="rId6"/>
    <p:sldId id="291" r:id="rId7"/>
    <p:sldId id="297" r:id="rId8"/>
    <p:sldId id="298" r:id="rId9"/>
    <p:sldId id="294" r:id="rId10"/>
    <p:sldId id="288" r:id="rId11"/>
    <p:sldId id="299" r:id="rId12"/>
    <p:sldId id="270" r:id="rId13"/>
    <p:sldId id="292" r:id="rId14"/>
    <p:sldId id="296" r:id="rId15"/>
  </p:sldIdLst>
  <p:sldSz cx="9144000" cy="6858000" type="screen4x3"/>
  <p:notesSz cx="6985000" cy="9271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645" autoAdjust="0"/>
    <p:restoredTop sz="81501" autoAdjust="0"/>
  </p:normalViewPr>
  <p:slideViewPr>
    <p:cSldViewPr>
      <p:cViewPr>
        <p:scale>
          <a:sx n="100" d="100"/>
          <a:sy n="100" d="100"/>
        </p:scale>
        <p:origin x="-2202" y="-28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027466" cy="463867"/>
          </a:xfrm>
          <a:prstGeom prst="rect">
            <a:avLst/>
          </a:prstGeom>
        </p:spPr>
        <p:txBody>
          <a:bodyPr vert="horz" lIns="91137" tIns="45569" rIns="91137" bIns="45569" rtlCol="0"/>
          <a:lstStyle>
            <a:lvl1pPr algn="l">
              <a:defRPr sz="1200"/>
            </a:lvl1pPr>
          </a:lstStyle>
          <a:p>
            <a:endParaRPr lang="en-US"/>
          </a:p>
        </p:txBody>
      </p:sp>
      <p:sp>
        <p:nvSpPr>
          <p:cNvPr id="3" name="Date Placeholder 2"/>
          <p:cNvSpPr>
            <a:spLocks noGrp="1"/>
          </p:cNvSpPr>
          <p:nvPr>
            <p:ph type="dt" sz="quarter" idx="1"/>
          </p:nvPr>
        </p:nvSpPr>
        <p:spPr>
          <a:xfrm>
            <a:off x="3955953" y="0"/>
            <a:ext cx="3027466" cy="463867"/>
          </a:xfrm>
          <a:prstGeom prst="rect">
            <a:avLst/>
          </a:prstGeom>
        </p:spPr>
        <p:txBody>
          <a:bodyPr vert="horz" lIns="91137" tIns="45569" rIns="91137" bIns="45569" rtlCol="0"/>
          <a:lstStyle>
            <a:lvl1pPr algn="r">
              <a:defRPr sz="1200"/>
            </a:lvl1pPr>
          </a:lstStyle>
          <a:p>
            <a:fld id="{9D77572F-EC7A-4403-9522-C0AC877B6957}" type="datetimeFigureOut">
              <a:rPr lang="en-US" smtClean="0"/>
              <a:t>10/10/2014</a:t>
            </a:fld>
            <a:endParaRPr lang="en-US"/>
          </a:p>
        </p:txBody>
      </p:sp>
      <p:sp>
        <p:nvSpPr>
          <p:cNvPr id="4" name="Footer Placeholder 3"/>
          <p:cNvSpPr>
            <a:spLocks noGrp="1"/>
          </p:cNvSpPr>
          <p:nvPr>
            <p:ph type="ftr" sz="quarter" idx="2"/>
          </p:nvPr>
        </p:nvSpPr>
        <p:spPr>
          <a:xfrm>
            <a:off x="2" y="8805550"/>
            <a:ext cx="3027466" cy="463867"/>
          </a:xfrm>
          <a:prstGeom prst="rect">
            <a:avLst/>
          </a:prstGeom>
        </p:spPr>
        <p:txBody>
          <a:bodyPr vert="horz" lIns="91137" tIns="45569" rIns="91137" bIns="45569" rtlCol="0" anchor="b"/>
          <a:lstStyle>
            <a:lvl1pPr algn="l">
              <a:defRPr sz="1200"/>
            </a:lvl1pPr>
          </a:lstStyle>
          <a:p>
            <a:endParaRPr lang="en-US"/>
          </a:p>
        </p:txBody>
      </p:sp>
      <p:sp>
        <p:nvSpPr>
          <p:cNvPr id="5" name="Slide Number Placeholder 4"/>
          <p:cNvSpPr>
            <a:spLocks noGrp="1"/>
          </p:cNvSpPr>
          <p:nvPr>
            <p:ph type="sldNum" sz="quarter" idx="3"/>
          </p:nvPr>
        </p:nvSpPr>
        <p:spPr>
          <a:xfrm>
            <a:off x="3955953" y="8805550"/>
            <a:ext cx="3027466" cy="463867"/>
          </a:xfrm>
          <a:prstGeom prst="rect">
            <a:avLst/>
          </a:prstGeom>
        </p:spPr>
        <p:txBody>
          <a:bodyPr vert="horz" lIns="91137" tIns="45569" rIns="91137" bIns="45569" rtlCol="0" anchor="b"/>
          <a:lstStyle>
            <a:lvl1pPr algn="r">
              <a:defRPr sz="1200"/>
            </a:lvl1pPr>
          </a:lstStyle>
          <a:p>
            <a:fld id="{67A772BD-80E1-41FA-8BF7-D435ECAF6309}" type="slidenum">
              <a:rPr lang="en-US" smtClean="0"/>
              <a:t>‹#›</a:t>
            </a:fld>
            <a:endParaRPr lang="en-US"/>
          </a:p>
        </p:txBody>
      </p:sp>
    </p:spTree>
    <p:extLst>
      <p:ext uri="{BB962C8B-B14F-4D97-AF65-F5344CB8AC3E}">
        <p14:creationId xmlns:p14="http://schemas.microsoft.com/office/powerpoint/2010/main" val="4183497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6833" cy="463550"/>
          </a:xfrm>
          <a:prstGeom prst="rect">
            <a:avLst/>
          </a:prstGeom>
        </p:spPr>
        <p:txBody>
          <a:bodyPr vert="horz" lIns="92865" tIns="46432" rIns="92865" bIns="46432" rtlCol="0"/>
          <a:lstStyle>
            <a:lvl1pPr algn="l">
              <a:defRPr sz="1200"/>
            </a:lvl1pPr>
          </a:lstStyle>
          <a:p>
            <a:endParaRPr lang="en-US"/>
          </a:p>
        </p:txBody>
      </p:sp>
      <p:sp>
        <p:nvSpPr>
          <p:cNvPr id="3" name="Date Placeholder 2"/>
          <p:cNvSpPr>
            <a:spLocks noGrp="1"/>
          </p:cNvSpPr>
          <p:nvPr>
            <p:ph type="dt" idx="1"/>
          </p:nvPr>
        </p:nvSpPr>
        <p:spPr>
          <a:xfrm>
            <a:off x="3956552" y="0"/>
            <a:ext cx="3026833" cy="463550"/>
          </a:xfrm>
          <a:prstGeom prst="rect">
            <a:avLst/>
          </a:prstGeom>
        </p:spPr>
        <p:txBody>
          <a:bodyPr vert="horz" lIns="92865" tIns="46432" rIns="92865" bIns="46432" rtlCol="0"/>
          <a:lstStyle>
            <a:lvl1pPr algn="r">
              <a:defRPr sz="1200"/>
            </a:lvl1pPr>
          </a:lstStyle>
          <a:p>
            <a:fld id="{1C875BF0-B1BF-497F-A870-52DA650376B3}" type="datetimeFigureOut">
              <a:rPr lang="en-US" smtClean="0"/>
              <a:t>10/10/2014</a:t>
            </a:fld>
            <a:endParaRPr lang="en-US"/>
          </a:p>
        </p:txBody>
      </p:sp>
      <p:sp>
        <p:nvSpPr>
          <p:cNvPr id="4" name="Slide Image Placeholder 3"/>
          <p:cNvSpPr>
            <a:spLocks noGrp="1" noRot="1" noChangeAspect="1"/>
          </p:cNvSpPr>
          <p:nvPr>
            <p:ph type="sldImg" idx="2"/>
          </p:nvPr>
        </p:nvSpPr>
        <p:spPr>
          <a:xfrm>
            <a:off x="1174750" y="695325"/>
            <a:ext cx="4635500" cy="3476625"/>
          </a:xfrm>
          <a:prstGeom prst="rect">
            <a:avLst/>
          </a:prstGeom>
          <a:noFill/>
          <a:ln w="12700">
            <a:solidFill>
              <a:prstClr val="black"/>
            </a:solidFill>
          </a:ln>
        </p:spPr>
        <p:txBody>
          <a:bodyPr vert="horz" lIns="92865" tIns="46432" rIns="92865" bIns="46432" rtlCol="0" anchor="ctr"/>
          <a:lstStyle/>
          <a:p>
            <a:endParaRPr lang="en-US"/>
          </a:p>
        </p:txBody>
      </p:sp>
      <p:sp>
        <p:nvSpPr>
          <p:cNvPr id="5" name="Notes Placeholder 4"/>
          <p:cNvSpPr>
            <a:spLocks noGrp="1"/>
          </p:cNvSpPr>
          <p:nvPr>
            <p:ph type="body" sz="quarter" idx="3"/>
          </p:nvPr>
        </p:nvSpPr>
        <p:spPr>
          <a:xfrm>
            <a:off x="698500" y="4403725"/>
            <a:ext cx="5588000" cy="4171950"/>
          </a:xfrm>
          <a:prstGeom prst="rect">
            <a:avLst/>
          </a:prstGeom>
        </p:spPr>
        <p:txBody>
          <a:bodyPr vert="horz" lIns="92865" tIns="46432" rIns="92865" bIns="46432"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05841"/>
            <a:ext cx="3026833" cy="463550"/>
          </a:xfrm>
          <a:prstGeom prst="rect">
            <a:avLst/>
          </a:prstGeom>
        </p:spPr>
        <p:txBody>
          <a:bodyPr vert="horz" lIns="92865" tIns="46432" rIns="92865" bIns="46432" rtlCol="0" anchor="b"/>
          <a:lstStyle>
            <a:lvl1pPr algn="l">
              <a:defRPr sz="1200"/>
            </a:lvl1pPr>
          </a:lstStyle>
          <a:p>
            <a:endParaRPr lang="en-US"/>
          </a:p>
        </p:txBody>
      </p:sp>
      <p:sp>
        <p:nvSpPr>
          <p:cNvPr id="7" name="Slide Number Placeholder 6"/>
          <p:cNvSpPr>
            <a:spLocks noGrp="1"/>
          </p:cNvSpPr>
          <p:nvPr>
            <p:ph type="sldNum" sz="quarter" idx="5"/>
          </p:nvPr>
        </p:nvSpPr>
        <p:spPr>
          <a:xfrm>
            <a:off x="3956552" y="8805841"/>
            <a:ext cx="3026833" cy="463550"/>
          </a:xfrm>
          <a:prstGeom prst="rect">
            <a:avLst/>
          </a:prstGeom>
        </p:spPr>
        <p:txBody>
          <a:bodyPr vert="horz" lIns="92865" tIns="46432" rIns="92865" bIns="46432" rtlCol="0" anchor="b"/>
          <a:lstStyle>
            <a:lvl1pPr algn="r">
              <a:defRPr sz="1200"/>
            </a:lvl1pPr>
          </a:lstStyle>
          <a:p>
            <a:fld id="{BA182E79-4BB5-469A-8F33-2D584C1CE23D}" type="slidenum">
              <a:rPr lang="en-US" smtClean="0"/>
              <a:t>‹#›</a:t>
            </a:fld>
            <a:endParaRPr lang="en-US"/>
          </a:p>
        </p:txBody>
      </p:sp>
    </p:spTree>
    <p:extLst>
      <p:ext uri="{BB962C8B-B14F-4D97-AF65-F5344CB8AC3E}">
        <p14:creationId xmlns:p14="http://schemas.microsoft.com/office/powerpoint/2010/main" val="13962186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A182E79-4BB5-469A-8F33-2D584C1CE23D}" type="slidenum">
              <a:rPr lang="en-US" smtClean="0"/>
              <a:t>1</a:t>
            </a:fld>
            <a:endParaRPr lang="en-US"/>
          </a:p>
        </p:txBody>
      </p:sp>
    </p:spTree>
    <p:extLst>
      <p:ext uri="{BB962C8B-B14F-4D97-AF65-F5344CB8AC3E}">
        <p14:creationId xmlns:p14="http://schemas.microsoft.com/office/powerpoint/2010/main" val="11008087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1474">
              <a:defRPr/>
            </a:pPr>
            <a:r>
              <a:rPr lang="en-US" b="1" dirty="0">
                <a:solidFill>
                  <a:schemeClr val="bg1"/>
                </a:solidFill>
              </a:rPr>
              <a:t>Supplemental Table 1. </a:t>
            </a:r>
            <a:r>
              <a:rPr lang="en-US" dirty="0">
                <a:solidFill>
                  <a:schemeClr val="bg1"/>
                </a:solidFill>
              </a:rPr>
              <a:t>Binning of OTU’s by behavior during treatment (columns) sorted by subject (rows). Columns represent possible per-OTU behaviors with presence greater than ten reads or absence at zero reads at all of the four given </a:t>
            </a:r>
            <a:r>
              <a:rPr lang="en-US" dirty="0" err="1">
                <a:solidFill>
                  <a:schemeClr val="bg1"/>
                </a:solidFill>
              </a:rPr>
              <a:t>timepoints</a:t>
            </a:r>
            <a:r>
              <a:rPr lang="en-US" dirty="0">
                <a:solidFill>
                  <a:schemeClr val="bg1"/>
                </a:solidFill>
              </a:rPr>
              <a:t>, corresponding to baseline, short- and long-term PPI usage or the recovery phase. Rows represent individual subjects. The predominant trend is survival of OTU’s throughout PPI treatment (rightmost column, in bold).</a:t>
            </a:r>
          </a:p>
        </p:txBody>
      </p:sp>
      <p:sp>
        <p:nvSpPr>
          <p:cNvPr id="4" name="Slide Number Placeholder 3"/>
          <p:cNvSpPr>
            <a:spLocks noGrp="1"/>
          </p:cNvSpPr>
          <p:nvPr>
            <p:ph type="sldNum" sz="quarter" idx="10"/>
          </p:nvPr>
        </p:nvSpPr>
        <p:spPr/>
        <p:txBody>
          <a:bodyPr/>
          <a:lstStyle/>
          <a:p>
            <a:fld id="{BA182E79-4BB5-469A-8F33-2D584C1CE23D}" type="slidenum">
              <a:rPr lang="en-US" smtClean="0"/>
              <a:t>10</a:t>
            </a:fld>
            <a:endParaRPr lang="en-US"/>
          </a:p>
        </p:txBody>
      </p:sp>
    </p:spTree>
    <p:extLst>
      <p:ext uri="{BB962C8B-B14F-4D97-AF65-F5344CB8AC3E}">
        <p14:creationId xmlns:p14="http://schemas.microsoft.com/office/powerpoint/2010/main" val="20616432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A182E79-4BB5-469A-8F33-2D584C1CE23D}" type="slidenum">
              <a:rPr lang="en-US" smtClean="0"/>
              <a:t>11</a:t>
            </a:fld>
            <a:endParaRPr lang="en-US"/>
          </a:p>
        </p:txBody>
      </p:sp>
    </p:spTree>
    <p:extLst>
      <p:ext uri="{BB962C8B-B14F-4D97-AF65-F5344CB8AC3E}">
        <p14:creationId xmlns:p14="http://schemas.microsoft.com/office/powerpoint/2010/main" val="15735343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C3DB66-952E-47BF-AE0E-677E9ECC245F}" type="slidenum">
              <a:rPr lang="en-US" smtClean="0"/>
              <a:t>12</a:t>
            </a:fld>
            <a:endParaRPr lang="en-US"/>
          </a:p>
        </p:txBody>
      </p:sp>
    </p:spTree>
    <p:extLst>
      <p:ext uri="{BB962C8B-B14F-4D97-AF65-F5344CB8AC3E}">
        <p14:creationId xmlns:p14="http://schemas.microsoft.com/office/powerpoint/2010/main" val="16041829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A182E79-4BB5-469A-8F33-2D584C1CE23D}" type="slidenum">
              <a:rPr lang="en-US" smtClean="0"/>
              <a:t>13</a:t>
            </a:fld>
            <a:endParaRPr lang="en-US"/>
          </a:p>
        </p:txBody>
      </p:sp>
    </p:spTree>
    <p:extLst>
      <p:ext uri="{BB962C8B-B14F-4D97-AF65-F5344CB8AC3E}">
        <p14:creationId xmlns:p14="http://schemas.microsoft.com/office/powerpoint/2010/main" val="19916953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Supplemental Table 5. </a:t>
            </a:r>
            <a:endParaRPr lang="en-US" dirty="0"/>
          </a:p>
          <a:p>
            <a:r>
              <a:rPr lang="en-US" dirty="0"/>
              <a:t>Pairwise probability matrix for significant differences in Shannon and Chao1 diversity within matched pair groups and between healthy subjects and CDI subjects. Testing between matched-pair samples using Wilcoxon signed rank. *Non-matched pair probabilities for groups with CD were calculated using Wilcoxon Rank Sum with Continuity Correction. </a:t>
            </a:r>
          </a:p>
        </p:txBody>
      </p:sp>
      <p:sp>
        <p:nvSpPr>
          <p:cNvPr id="4" name="Slide Number Placeholder 3"/>
          <p:cNvSpPr>
            <a:spLocks noGrp="1"/>
          </p:cNvSpPr>
          <p:nvPr>
            <p:ph type="sldNum" sz="quarter" idx="10"/>
          </p:nvPr>
        </p:nvSpPr>
        <p:spPr/>
        <p:txBody>
          <a:bodyPr/>
          <a:lstStyle/>
          <a:p>
            <a:fld id="{BA182E79-4BB5-469A-8F33-2D584C1CE23D}" type="slidenum">
              <a:rPr lang="en-US" smtClean="0"/>
              <a:t>14</a:t>
            </a:fld>
            <a:endParaRPr lang="en-US"/>
          </a:p>
        </p:txBody>
      </p:sp>
    </p:spTree>
    <p:extLst>
      <p:ext uri="{BB962C8B-B14F-4D97-AF65-F5344CB8AC3E}">
        <p14:creationId xmlns:p14="http://schemas.microsoft.com/office/powerpoint/2010/main" val="15735343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A182E79-4BB5-469A-8F33-2D584C1CE23D}" type="slidenum">
              <a:rPr lang="en-US" smtClean="0"/>
              <a:t>2</a:t>
            </a:fld>
            <a:endParaRPr lang="en-US"/>
          </a:p>
        </p:txBody>
      </p:sp>
    </p:spTree>
    <p:extLst>
      <p:ext uri="{BB962C8B-B14F-4D97-AF65-F5344CB8AC3E}">
        <p14:creationId xmlns:p14="http://schemas.microsoft.com/office/powerpoint/2010/main" val="38055422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By Gender. Male=black squares, female=red circles. Horizontal Line=row mean.</a:t>
            </a:r>
            <a:endParaRPr lang="en-US" dirty="0"/>
          </a:p>
        </p:txBody>
      </p:sp>
      <p:sp>
        <p:nvSpPr>
          <p:cNvPr id="4" name="Slide Number Placeholder 3"/>
          <p:cNvSpPr>
            <a:spLocks noGrp="1"/>
          </p:cNvSpPr>
          <p:nvPr>
            <p:ph type="sldNum" sz="quarter" idx="10"/>
          </p:nvPr>
        </p:nvSpPr>
        <p:spPr/>
        <p:txBody>
          <a:bodyPr/>
          <a:lstStyle/>
          <a:p>
            <a:fld id="{F5C3DB66-952E-47BF-AE0E-677E9ECC245F}" type="slidenum">
              <a:rPr lang="en-US" smtClean="0"/>
              <a:t>3</a:t>
            </a:fld>
            <a:endParaRPr lang="en-US"/>
          </a:p>
        </p:txBody>
      </p:sp>
    </p:spTree>
    <p:extLst>
      <p:ext uri="{BB962C8B-B14F-4D97-AF65-F5344CB8AC3E}">
        <p14:creationId xmlns:p14="http://schemas.microsoft.com/office/powerpoint/2010/main" val="15498102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By Dosage. Black Squares=once/day,</a:t>
            </a:r>
            <a:r>
              <a:rPr lang="en-US" baseline="0" dirty="0" smtClean="0"/>
              <a:t> red circles=twice/day</a:t>
            </a:r>
            <a:endParaRPr lang="en-US" dirty="0"/>
          </a:p>
        </p:txBody>
      </p:sp>
      <p:sp>
        <p:nvSpPr>
          <p:cNvPr id="4" name="Slide Number Placeholder 3"/>
          <p:cNvSpPr>
            <a:spLocks noGrp="1"/>
          </p:cNvSpPr>
          <p:nvPr>
            <p:ph type="sldNum" sz="quarter" idx="10"/>
          </p:nvPr>
        </p:nvSpPr>
        <p:spPr/>
        <p:txBody>
          <a:bodyPr/>
          <a:lstStyle/>
          <a:p>
            <a:fld id="{BA182E79-4BB5-469A-8F33-2D584C1CE23D}" type="slidenum">
              <a:rPr lang="en-US" smtClean="0"/>
              <a:t>4</a:t>
            </a:fld>
            <a:endParaRPr lang="en-US"/>
          </a:p>
        </p:txBody>
      </p:sp>
    </p:spTree>
    <p:extLst>
      <p:ext uri="{BB962C8B-B14F-4D97-AF65-F5344CB8AC3E}">
        <p14:creationId xmlns:p14="http://schemas.microsoft.com/office/powerpoint/2010/main" val="3565598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A182E79-4BB5-469A-8F33-2D584C1CE23D}" type="slidenum">
              <a:rPr lang="en-US" smtClean="0"/>
              <a:t>5</a:t>
            </a:fld>
            <a:endParaRPr lang="en-US"/>
          </a:p>
        </p:txBody>
      </p:sp>
    </p:spTree>
    <p:extLst>
      <p:ext uri="{BB962C8B-B14F-4D97-AF65-F5344CB8AC3E}">
        <p14:creationId xmlns:p14="http://schemas.microsoft.com/office/powerpoint/2010/main" val="8705763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4133EB-605F-4613-802A-68C43CD26640}" type="slidenum">
              <a:rPr lang="en-US" smtClean="0"/>
              <a:t>6</a:t>
            </a:fld>
            <a:endParaRPr lang="en-US"/>
          </a:p>
        </p:txBody>
      </p:sp>
    </p:spTree>
    <p:extLst>
      <p:ext uri="{BB962C8B-B14F-4D97-AF65-F5344CB8AC3E}">
        <p14:creationId xmlns:p14="http://schemas.microsoft.com/office/powerpoint/2010/main" val="29125376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Supplemental Figure 7. Chao Diversity shows differences between PPI and Baseline.</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Significant differences were measured between baseline and on-PPI </a:t>
            </a:r>
            <a:r>
              <a:rPr lang="en-US" sz="1200" kern="1200" dirty="0" err="1" smtClean="0">
                <a:solidFill>
                  <a:schemeClr val="tx1"/>
                </a:solidFill>
                <a:effectLst/>
                <a:latin typeface="+mn-lt"/>
                <a:ea typeface="+mn-ea"/>
                <a:cs typeface="+mn-cs"/>
              </a:rPr>
              <a:t>timepoints</a:t>
            </a:r>
            <a:r>
              <a:rPr lang="en-US" sz="1200" kern="1200" dirty="0" smtClean="0">
                <a:solidFill>
                  <a:schemeClr val="tx1"/>
                </a:solidFill>
                <a:effectLst/>
                <a:latin typeface="+mn-lt"/>
                <a:ea typeface="+mn-ea"/>
                <a:cs typeface="+mn-cs"/>
              </a:rPr>
              <a:t> (p</a:t>
            </a:r>
            <a:r>
              <a:rPr lang="en-US" sz="1200" kern="1200" dirty="0" smtClean="0">
                <a:solidFill>
                  <a:schemeClr val="tx1"/>
                </a:solidFill>
                <a:effectLst/>
                <a:latin typeface="+mn-lt"/>
                <a:ea typeface="+mn-ea"/>
                <a:cs typeface="+mn-cs"/>
                <a:sym typeface="Symbol"/>
              </a:rPr>
              <a:t></a:t>
            </a:r>
            <a:r>
              <a:rPr lang="en-US" sz="1200" kern="1200" dirty="0" smtClean="0">
                <a:solidFill>
                  <a:schemeClr val="tx1"/>
                </a:solidFill>
                <a:effectLst/>
                <a:latin typeface="+mn-lt"/>
                <a:ea typeface="+mn-ea"/>
                <a:cs typeface="+mn-cs"/>
              </a:rPr>
              <a:t>0.037, p</a:t>
            </a:r>
            <a:r>
              <a:rPr lang="en-US" sz="1200" kern="1200" dirty="0" smtClean="0">
                <a:solidFill>
                  <a:schemeClr val="tx1"/>
                </a:solidFill>
                <a:effectLst/>
                <a:latin typeface="+mn-lt"/>
                <a:ea typeface="+mn-ea"/>
                <a:cs typeface="+mn-cs"/>
                <a:sym typeface="Symbol"/>
              </a:rPr>
              <a:t></a:t>
            </a:r>
            <a:r>
              <a:rPr lang="en-US" sz="1200" kern="1200" dirty="0" smtClean="0">
                <a:solidFill>
                  <a:schemeClr val="tx1"/>
                </a:solidFill>
                <a:effectLst/>
                <a:latin typeface="+mn-lt"/>
                <a:ea typeface="+mn-ea"/>
                <a:cs typeface="+mn-cs"/>
              </a:rPr>
              <a:t>0.006), and baseline and </a:t>
            </a:r>
            <a:r>
              <a:rPr lang="en-US" sz="1200" i="1" kern="1200" dirty="0" smtClean="0">
                <a:solidFill>
                  <a:schemeClr val="tx1"/>
                </a:solidFill>
                <a:effectLst/>
                <a:latin typeface="+mn-lt"/>
                <a:ea typeface="+mn-ea"/>
                <a:cs typeface="+mn-cs"/>
              </a:rPr>
              <a:t>C. difficile </a:t>
            </a:r>
            <a:r>
              <a:rPr lang="en-US" sz="1200" kern="1200" dirty="0" smtClean="0">
                <a:solidFill>
                  <a:schemeClr val="tx1"/>
                </a:solidFill>
                <a:effectLst/>
                <a:latin typeface="+mn-lt"/>
                <a:ea typeface="+mn-ea"/>
                <a:cs typeface="+mn-cs"/>
              </a:rPr>
              <a:t>(p</a:t>
            </a:r>
            <a:r>
              <a:rPr lang="en-US" sz="1200" kern="1200" dirty="0" smtClean="0">
                <a:solidFill>
                  <a:schemeClr val="tx1"/>
                </a:solidFill>
                <a:effectLst/>
                <a:latin typeface="+mn-lt"/>
                <a:ea typeface="+mn-ea"/>
                <a:cs typeface="+mn-cs"/>
                <a:sym typeface="Symbol"/>
              </a:rPr>
              <a:t></a:t>
            </a:r>
            <a:r>
              <a:rPr lang="en-US" sz="1200" kern="1200" dirty="0" smtClean="0">
                <a:solidFill>
                  <a:schemeClr val="tx1"/>
                </a:solidFill>
                <a:effectLst/>
                <a:latin typeface="+mn-lt"/>
                <a:ea typeface="+mn-ea"/>
                <a:cs typeface="+mn-cs"/>
              </a:rPr>
              <a:t>0.001). </a:t>
            </a:r>
            <a:r>
              <a:rPr lang="en-US" sz="1200" i="1" kern="1200" dirty="0" smtClean="0">
                <a:solidFill>
                  <a:schemeClr val="tx1"/>
                </a:solidFill>
                <a:effectLst/>
                <a:latin typeface="+mn-lt"/>
                <a:ea typeface="+mn-ea"/>
                <a:cs typeface="+mn-cs"/>
              </a:rPr>
              <a:t>C</a:t>
            </a:r>
            <a:r>
              <a:rPr lang="en-US" sz="1200" kern="1200" dirty="0" smtClean="0">
                <a:solidFill>
                  <a:schemeClr val="tx1"/>
                </a:solidFill>
                <a:effectLst/>
                <a:latin typeface="+mn-lt"/>
                <a:ea typeface="+mn-ea"/>
                <a:cs typeface="+mn-cs"/>
              </a:rPr>
              <a:t>. difficile Chao diversity was significantly different from all baseline and one-week on PPI (p</a:t>
            </a:r>
            <a:r>
              <a:rPr lang="en-US" sz="1200" kern="1200" dirty="0" smtClean="0">
                <a:solidFill>
                  <a:schemeClr val="tx1"/>
                </a:solidFill>
                <a:effectLst/>
                <a:latin typeface="+mn-lt"/>
                <a:ea typeface="+mn-ea"/>
                <a:cs typeface="+mn-cs"/>
                <a:sym typeface="Symbol"/>
              </a:rPr>
              <a:t></a:t>
            </a:r>
            <a:r>
              <a:rPr lang="en-US" sz="1200" kern="1200" dirty="0" smtClean="0">
                <a:solidFill>
                  <a:schemeClr val="tx1"/>
                </a:solidFill>
                <a:effectLst/>
                <a:latin typeface="+mn-lt"/>
                <a:ea typeface="+mn-ea"/>
                <a:cs typeface="+mn-cs"/>
              </a:rPr>
              <a:t>0.004, p</a:t>
            </a:r>
            <a:r>
              <a:rPr lang="en-US" sz="1200" kern="1200" dirty="0" smtClean="0">
                <a:solidFill>
                  <a:schemeClr val="tx1"/>
                </a:solidFill>
                <a:effectLst/>
                <a:latin typeface="+mn-lt"/>
                <a:ea typeface="+mn-ea"/>
                <a:cs typeface="+mn-cs"/>
                <a:sym typeface="Symbol"/>
              </a:rPr>
              <a:t></a:t>
            </a:r>
            <a:r>
              <a:rPr lang="en-US" sz="1200" kern="1200" dirty="0" smtClean="0">
                <a:solidFill>
                  <a:schemeClr val="tx1"/>
                </a:solidFill>
                <a:effectLst/>
                <a:latin typeface="+mn-lt"/>
                <a:ea typeface="+mn-ea"/>
                <a:cs typeface="+mn-cs"/>
              </a:rPr>
              <a:t>0.004) (Supplemental Table 6). All statistical tests using matched-pair healthy volunteers used Wilcoxon signed rank; statistical tests between healthy volunteer groups (*p &lt; 0.05, **p &lt; 0.005) and </a:t>
            </a:r>
            <a:r>
              <a:rPr lang="en-US" sz="1200" i="1" kern="1200" dirty="0" smtClean="0">
                <a:solidFill>
                  <a:schemeClr val="tx1"/>
                </a:solidFill>
                <a:effectLst/>
                <a:latin typeface="+mn-lt"/>
                <a:ea typeface="+mn-ea"/>
                <a:cs typeface="+mn-cs"/>
              </a:rPr>
              <a:t>C. Difficile</a:t>
            </a:r>
            <a:r>
              <a:rPr lang="en-US" sz="1200" kern="1200" dirty="0" smtClean="0">
                <a:solidFill>
                  <a:schemeClr val="tx1"/>
                </a:solidFill>
                <a:effectLst/>
                <a:latin typeface="+mn-lt"/>
                <a:ea typeface="+mn-ea"/>
                <a:cs typeface="+mn-cs"/>
              </a:rPr>
              <a:t> group used Wilcoxon Rank Sum (§p&lt;0.01, §§p&lt;0.005).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A182E79-4BB5-469A-8F33-2D584C1CE23D}" type="slidenum">
              <a:rPr lang="en-US" smtClean="0"/>
              <a:t>7</a:t>
            </a:fld>
            <a:endParaRPr lang="en-US"/>
          </a:p>
        </p:txBody>
      </p:sp>
    </p:spTree>
    <p:extLst>
      <p:ext uri="{BB962C8B-B14F-4D97-AF65-F5344CB8AC3E}">
        <p14:creationId xmlns:p14="http://schemas.microsoft.com/office/powerpoint/2010/main" val="12364986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Supplemental Figure 8. Shannon Diversity not significantly affected by PPI. </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Shannon diversity does not fluctuate significantly while on PPI, and CD is not significantly different, with p&gt;0.05. (Supplemental Table 6)</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5C3DB66-952E-47BF-AE0E-677E9ECC245F}" type="slidenum">
              <a:rPr lang="en-US" smtClean="0"/>
              <a:t>8</a:t>
            </a:fld>
            <a:endParaRPr lang="en-US"/>
          </a:p>
        </p:txBody>
      </p:sp>
    </p:spTree>
    <p:extLst>
      <p:ext uri="{BB962C8B-B14F-4D97-AF65-F5344CB8AC3E}">
        <p14:creationId xmlns:p14="http://schemas.microsoft.com/office/powerpoint/2010/main" val="19488680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Supplemental Table. Analysis of Sensitivity</a:t>
            </a:r>
            <a:r>
              <a:rPr lang="en-US" baseline="0" dirty="0" smtClean="0"/>
              <a:t> of Statistical Testing to Rarefaction. Samples were rarefied to 75,000 reads/sample, 50,000 reads/sample, 25,000 reads/sample. A subset of the full series of paired Wilcoxon tests were performed at each rarefaction, showing that the significant observed species changes detected between baseline (T0) and one month of PPI treatment (T28) remained significant at all three rarefaction depths. </a:t>
            </a:r>
            <a:endParaRPr lang="en-US" dirty="0"/>
          </a:p>
        </p:txBody>
      </p:sp>
      <p:sp>
        <p:nvSpPr>
          <p:cNvPr id="4" name="Slide Number Placeholder 3"/>
          <p:cNvSpPr>
            <a:spLocks noGrp="1"/>
          </p:cNvSpPr>
          <p:nvPr>
            <p:ph type="sldNum" sz="quarter" idx="10"/>
          </p:nvPr>
        </p:nvSpPr>
        <p:spPr/>
        <p:txBody>
          <a:bodyPr/>
          <a:lstStyle/>
          <a:p>
            <a:fld id="{BA182E79-4BB5-469A-8F33-2D584C1CE23D}" type="slidenum">
              <a:rPr lang="en-US" smtClean="0"/>
              <a:t>9</a:t>
            </a:fld>
            <a:endParaRPr lang="en-US"/>
          </a:p>
        </p:txBody>
      </p:sp>
    </p:spTree>
    <p:extLst>
      <p:ext uri="{BB962C8B-B14F-4D97-AF65-F5344CB8AC3E}">
        <p14:creationId xmlns:p14="http://schemas.microsoft.com/office/powerpoint/2010/main" val="20339903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0EBFAD8-DD70-4A8E-A3FE-434E3837385D}" type="datetimeFigureOut">
              <a:rPr lang="en-US" smtClean="0"/>
              <a:t>10/10/2014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93E061-4C4F-4966-83B5-C1AD3570920D}" type="slidenum">
              <a:rPr lang="en-US" smtClean="0"/>
              <a:t>‹#›</a:t>
            </a:fld>
            <a:endParaRPr lang="en-US"/>
          </a:p>
        </p:txBody>
      </p:sp>
    </p:spTree>
    <p:extLst>
      <p:ext uri="{BB962C8B-B14F-4D97-AF65-F5344CB8AC3E}">
        <p14:creationId xmlns:p14="http://schemas.microsoft.com/office/powerpoint/2010/main" val="3939901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0EBFAD8-DD70-4A8E-A3FE-434E3837385D}" type="datetimeFigureOut">
              <a:rPr lang="en-US" smtClean="0"/>
              <a:t>10/10/2014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93E061-4C4F-4966-83B5-C1AD3570920D}" type="slidenum">
              <a:rPr lang="en-US" smtClean="0"/>
              <a:t>‹#›</a:t>
            </a:fld>
            <a:endParaRPr lang="en-US"/>
          </a:p>
        </p:txBody>
      </p:sp>
    </p:spTree>
    <p:extLst>
      <p:ext uri="{BB962C8B-B14F-4D97-AF65-F5344CB8AC3E}">
        <p14:creationId xmlns:p14="http://schemas.microsoft.com/office/powerpoint/2010/main" val="6310675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0EBFAD8-DD70-4A8E-A3FE-434E3837385D}" type="datetimeFigureOut">
              <a:rPr lang="en-US" smtClean="0"/>
              <a:t>10/10/2014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93E061-4C4F-4966-83B5-C1AD3570920D}" type="slidenum">
              <a:rPr lang="en-US" smtClean="0"/>
              <a:t>‹#›</a:t>
            </a:fld>
            <a:endParaRPr lang="en-US"/>
          </a:p>
        </p:txBody>
      </p:sp>
    </p:spTree>
    <p:extLst>
      <p:ext uri="{BB962C8B-B14F-4D97-AF65-F5344CB8AC3E}">
        <p14:creationId xmlns:p14="http://schemas.microsoft.com/office/powerpoint/2010/main" val="9404752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0EBFAD8-DD70-4A8E-A3FE-434E3837385D}" type="datetimeFigureOut">
              <a:rPr lang="en-US" smtClean="0"/>
              <a:t>10/10/2014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93E061-4C4F-4966-83B5-C1AD3570920D}" type="slidenum">
              <a:rPr lang="en-US" smtClean="0"/>
              <a:t>‹#›</a:t>
            </a:fld>
            <a:endParaRPr lang="en-US"/>
          </a:p>
        </p:txBody>
      </p:sp>
    </p:spTree>
    <p:extLst>
      <p:ext uri="{BB962C8B-B14F-4D97-AF65-F5344CB8AC3E}">
        <p14:creationId xmlns:p14="http://schemas.microsoft.com/office/powerpoint/2010/main" val="12954159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0EBFAD8-DD70-4A8E-A3FE-434E3837385D}" type="datetimeFigureOut">
              <a:rPr lang="en-US" smtClean="0"/>
              <a:t>10/10/2014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93E061-4C4F-4966-83B5-C1AD3570920D}" type="slidenum">
              <a:rPr lang="en-US" smtClean="0"/>
              <a:t>‹#›</a:t>
            </a:fld>
            <a:endParaRPr lang="en-US"/>
          </a:p>
        </p:txBody>
      </p:sp>
    </p:spTree>
    <p:extLst>
      <p:ext uri="{BB962C8B-B14F-4D97-AF65-F5344CB8AC3E}">
        <p14:creationId xmlns:p14="http://schemas.microsoft.com/office/powerpoint/2010/main" val="8876016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0EBFAD8-DD70-4A8E-A3FE-434E3837385D}" type="datetimeFigureOut">
              <a:rPr lang="en-US" smtClean="0"/>
              <a:t>10/10/2014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93E061-4C4F-4966-83B5-C1AD3570920D}" type="slidenum">
              <a:rPr lang="en-US" smtClean="0"/>
              <a:t>‹#›</a:t>
            </a:fld>
            <a:endParaRPr lang="en-US"/>
          </a:p>
        </p:txBody>
      </p:sp>
    </p:spTree>
    <p:extLst>
      <p:ext uri="{BB962C8B-B14F-4D97-AF65-F5344CB8AC3E}">
        <p14:creationId xmlns:p14="http://schemas.microsoft.com/office/powerpoint/2010/main" val="1432018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0EBFAD8-DD70-4A8E-A3FE-434E3837385D}" type="datetimeFigureOut">
              <a:rPr lang="en-US" smtClean="0"/>
              <a:t>10/10/2014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A93E061-4C4F-4966-83B5-C1AD3570920D}" type="slidenum">
              <a:rPr lang="en-US" smtClean="0"/>
              <a:t>‹#›</a:t>
            </a:fld>
            <a:endParaRPr lang="en-US"/>
          </a:p>
        </p:txBody>
      </p:sp>
    </p:spTree>
    <p:extLst>
      <p:ext uri="{BB962C8B-B14F-4D97-AF65-F5344CB8AC3E}">
        <p14:creationId xmlns:p14="http://schemas.microsoft.com/office/powerpoint/2010/main" val="20959291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0EBFAD8-DD70-4A8E-A3FE-434E3837385D}" type="datetimeFigureOut">
              <a:rPr lang="en-US" smtClean="0"/>
              <a:t>10/10/2014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A93E061-4C4F-4966-83B5-C1AD3570920D}" type="slidenum">
              <a:rPr lang="en-US" smtClean="0"/>
              <a:t>‹#›</a:t>
            </a:fld>
            <a:endParaRPr lang="en-US"/>
          </a:p>
        </p:txBody>
      </p:sp>
    </p:spTree>
    <p:extLst>
      <p:ext uri="{BB962C8B-B14F-4D97-AF65-F5344CB8AC3E}">
        <p14:creationId xmlns:p14="http://schemas.microsoft.com/office/powerpoint/2010/main" val="36500988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EBFAD8-DD70-4A8E-A3FE-434E3837385D}" type="datetimeFigureOut">
              <a:rPr lang="en-US" smtClean="0"/>
              <a:t>10/10/2014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A93E061-4C4F-4966-83B5-C1AD3570920D}" type="slidenum">
              <a:rPr lang="en-US" smtClean="0"/>
              <a:t>‹#›</a:t>
            </a:fld>
            <a:endParaRPr lang="en-US"/>
          </a:p>
        </p:txBody>
      </p:sp>
    </p:spTree>
    <p:extLst>
      <p:ext uri="{BB962C8B-B14F-4D97-AF65-F5344CB8AC3E}">
        <p14:creationId xmlns:p14="http://schemas.microsoft.com/office/powerpoint/2010/main" val="4236316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0EBFAD8-DD70-4A8E-A3FE-434E3837385D}" type="datetimeFigureOut">
              <a:rPr lang="en-US" smtClean="0"/>
              <a:t>10/10/2014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93E061-4C4F-4966-83B5-C1AD3570920D}" type="slidenum">
              <a:rPr lang="en-US" smtClean="0"/>
              <a:t>‹#›</a:t>
            </a:fld>
            <a:endParaRPr lang="en-US"/>
          </a:p>
        </p:txBody>
      </p:sp>
    </p:spTree>
    <p:extLst>
      <p:ext uri="{BB962C8B-B14F-4D97-AF65-F5344CB8AC3E}">
        <p14:creationId xmlns:p14="http://schemas.microsoft.com/office/powerpoint/2010/main" val="15874541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0EBFAD8-DD70-4A8E-A3FE-434E3837385D}" type="datetimeFigureOut">
              <a:rPr lang="en-US" smtClean="0"/>
              <a:t>10/10/2014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93E061-4C4F-4966-83B5-C1AD3570920D}" type="slidenum">
              <a:rPr lang="en-US" smtClean="0"/>
              <a:t>‹#›</a:t>
            </a:fld>
            <a:endParaRPr lang="en-US"/>
          </a:p>
        </p:txBody>
      </p:sp>
    </p:spTree>
    <p:extLst>
      <p:ext uri="{BB962C8B-B14F-4D97-AF65-F5344CB8AC3E}">
        <p14:creationId xmlns:p14="http://schemas.microsoft.com/office/powerpoint/2010/main" val="42579126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EBFAD8-DD70-4A8E-A3FE-434E3837385D}" type="datetimeFigureOut">
              <a:rPr lang="en-US" smtClean="0"/>
              <a:t>10/10/2014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93E061-4C4F-4966-83B5-C1AD3570920D}" type="slidenum">
              <a:rPr lang="en-US" smtClean="0"/>
              <a:t>‹#›</a:t>
            </a:fld>
            <a:endParaRPr lang="en-US"/>
          </a:p>
        </p:txBody>
      </p:sp>
    </p:spTree>
    <p:extLst>
      <p:ext uri="{BB962C8B-B14F-4D97-AF65-F5344CB8AC3E}">
        <p14:creationId xmlns:p14="http://schemas.microsoft.com/office/powerpoint/2010/main" val="8761383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6" name="Picture 8"/>
          <p:cNvPicPr>
            <a:picLocks noChangeAspect="1" noChangeArrowheads="1"/>
          </p:cNvPicPr>
          <p:nvPr/>
        </p:nvPicPr>
        <p:blipFill rotWithShape="1">
          <a:blip r:embed="rId3">
            <a:extLst>
              <a:ext uri="{28A0092B-C50C-407E-A947-70E740481C1C}">
                <a14:useLocalDpi xmlns:a14="http://schemas.microsoft.com/office/drawing/2010/main" val="0"/>
              </a:ext>
            </a:extLst>
          </a:blip>
          <a:srcRect l="2223" r="4920"/>
          <a:stretch/>
        </p:blipFill>
        <p:spPr bwMode="auto">
          <a:xfrm>
            <a:off x="76200" y="800377"/>
            <a:ext cx="1777090" cy="18354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7" name="Picture 9"/>
          <p:cNvPicPr>
            <a:picLocks noChangeAspect="1" noChangeArrowheads="1"/>
          </p:cNvPicPr>
          <p:nvPr/>
        </p:nvPicPr>
        <p:blipFill rotWithShape="1">
          <a:blip r:embed="rId4">
            <a:extLst>
              <a:ext uri="{28A0092B-C50C-407E-A947-70E740481C1C}">
                <a14:useLocalDpi xmlns:a14="http://schemas.microsoft.com/office/drawing/2010/main" val="0"/>
              </a:ext>
            </a:extLst>
          </a:blip>
          <a:srcRect t="2367"/>
          <a:stretch/>
        </p:blipFill>
        <p:spPr bwMode="auto">
          <a:xfrm>
            <a:off x="1853290" y="802227"/>
            <a:ext cx="1796726" cy="17879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8"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50016" y="782598"/>
            <a:ext cx="1800627" cy="18006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9" name="Picture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50643" y="800377"/>
            <a:ext cx="1771031" cy="17752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60" name="Picture 12"/>
          <p:cNvPicPr>
            <a:picLocks noChangeAspect="1" noChangeArrowheads="1"/>
          </p:cNvPicPr>
          <p:nvPr/>
        </p:nvPicPr>
        <p:blipFill rotWithShape="1">
          <a:blip r:embed="rId7">
            <a:extLst>
              <a:ext uri="{28A0092B-C50C-407E-A947-70E740481C1C}">
                <a14:useLocalDpi xmlns:a14="http://schemas.microsoft.com/office/drawing/2010/main" val="0"/>
              </a:ext>
            </a:extLst>
          </a:blip>
          <a:srcRect l="2401"/>
          <a:stretch/>
        </p:blipFill>
        <p:spPr bwMode="auto">
          <a:xfrm>
            <a:off x="73035" y="2949585"/>
            <a:ext cx="1720213" cy="17625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61" name="Picture 1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43913" y="2921413"/>
            <a:ext cx="1837487" cy="18287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62" name="Picture 14"/>
          <p:cNvPicPr>
            <a:picLocks noChangeAspect="1" noChangeArrowheads="1"/>
          </p:cNvPicPr>
          <p:nvPr/>
        </p:nvPicPr>
        <p:blipFill rotWithShape="1">
          <a:blip r:embed="rId9">
            <a:extLst>
              <a:ext uri="{28A0092B-C50C-407E-A947-70E740481C1C}">
                <a14:useLocalDpi xmlns:a14="http://schemas.microsoft.com/office/drawing/2010/main" val="0"/>
              </a:ext>
            </a:extLst>
          </a:blip>
          <a:srcRect l="1521"/>
          <a:stretch/>
        </p:blipFill>
        <p:spPr bwMode="auto">
          <a:xfrm>
            <a:off x="3561052" y="2915063"/>
            <a:ext cx="1753233" cy="17971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63" name="Picture 1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07401" y="2946896"/>
            <a:ext cx="1777915" cy="17652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64" name="Picture 16"/>
          <p:cNvPicPr>
            <a:picLocks noChangeAspect="1" noChangeArrowheads="1"/>
          </p:cNvPicPr>
          <p:nvPr/>
        </p:nvPicPr>
        <p:blipFill rotWithShape="1">
          <a:blip r:embed="rId11">
            <a:extLst>
              <a:ext uri="{28A0092B-C50C-407E-A947-70E740481C1C}">
                <a14:useLocalDpi xmlns:a14="http://schemas.microsoft.com/office/drawing/2010/main" val="0"/>
              </a:ext>
            </a:extLst>
          </a:blip>
          <a:srcRect l="707"/>
          <a:stretch/>
        </p:blipFill>
        <p:spPr bwMode="auto">
          <a:xfrm>
            <a:off x="425" y="5067302"/>
            <a:ext cx="1782251" cy="17906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65" name="Picture 17"/>
          <p:cNvPicPr>
            <a:picLocks noChangeAspect="1" noChangeArrowheads="1"/>
          </p:cNvPicPr>
          <p:nvPr/>
        </p:nvPicPr>
        <p:blipFill rotWithShape="1">
          <a:blip r:embed="rId12">
            <a:extLst>
              <a:ext uri="{28A0092B-C50C-407E-A947-70E740481C1C}">
                <a14:useLocalDpi xmlns:a14="http://schemas.microsoft.com/office/drawing/2010/main" val="0"/>
              </a:ext>
            </a:extLst>
          </a:blip>
          <a:srcRect l="2487"/>
          <a:stretch/>
        </p:blipFill>
        <p:spPr bwMode="auto">
          <a:xfrm>
            <a:off x="1793248" y="5054602"/>
            <a:ext cx="1788152" cy="18033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1371600" y="1143000"/>
            <a:ext cx="381000" cy="169277"/>
          </a:xfrm>
          <a:prstGeom prst="rect">
            <a:avLst/>
          </a:prstGeom>
          <a:solidFill>
            <a:schemeClr val="bg1"/>
          </a:solidFill>
        </p:spPr>
        <p:txBody>
          <a:bodyPr wrap="square" rtlCol="0">
            <a:spAutoFit/>
          </a:bodyPr>
          <a:lstStyle/>
          <a:p>
            <a:r>
              <a:rPr lang="en-US" sz="500" dirty="0" smtClean="0"/>
              <a:t>Dc05a</a:t>
            </a:r>
            <a:endParaRPr lang="en-US" sz="500" dirty="0"/>
          </a:p>
        </p:txBody>
      </p:sp>
      <p:sp>
        <p:nvSpPr>
          <p:cNvPr id="6" name="Rectangle 5"/>
          <p:cNvSpPr/>
          <p:nvPr/>
        </p:nvSpPr>
        <p:spPr>
          <a:xfrm>
            <a:off x="1447800" y="1189538"/>
            <a:ext cx="228600" cy="76200"/>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365456" y="413266"/>
            <a:ext cx="317716" cy="369332"/>
          </a:xfrm>
          <a:prstGeom prst="rect">
            <a:avLst/>
          </a:prstGeom>
          <a:noFill/>
        </p:spPr>
        <p:txBody>
          <a:bodyPr wrap="none" rtlCol="0">
            <a:spAutoFit/>
          </a:bodyPr>
          <a:lstStyle/>
          <a:p>
            <a:r>
              <a:rPr lang="en-US" dirty="0" smtClean="0"/>
              <a:t>A</a:t>
            </a:r>
            <a:endParaRPr lang="en-US" dirty="0"/>
          </a:p>
        </p:txBody>
      </p:sp>
      <p:sp>
        <p:nvSpPr>
          <p:cNvPr id="27" name="TextBox 26"/>
          <p:cNvSpPr txBox="1"/>
          <p:nvPr/>
        </p:nvSpPr>
        <p:spPr>
          <a:xfrm>
            <a:off x="2196884" y="413266"/>
            <a:ext cx="317716" cy="369332"/>
          </a:xfrm>
          <a:prstGeom prst="rect">
            <a:avLst/>
          </a:prstGeom>
          <a:noFill/>
        </p:spPr>
        <p:txBody>
          <a:bodyPr wrap="none" rtlCol="0">
            <a:spAutoFit/>
          </a:bodyPr>
          <a:lstStyle/>
          <a:p>
            <a:r>
              <a:rPr lang="en-US" dirty="0" smtClean="0"/>
              <a:t>B</a:t>
            </a:r>
            <a:endParaRPr lang="en-US" dirty="0"/>
          </a:p>
        </p:txBody>
      </p:sp>
      <p:sp>
        <p:nvSpPr>
          <p:cNvPr id="28" name="TextBox 27"/>
          <p:cNvSpPr txBox="1"/>
          <p:nvPr/>
        </p:nvSpPr>
        <p:spPr>
          <a:xfrm>
            <a:off x="3962400" y="457200"/>
            <a:ext cx="317716" cy="369332"/>
          </a:xfrm>
          <a:prstGeom prst="rect">
            <a:avLst/>
          </a:prstGeom>
          <a:noFill/>
        </p:spPr>
        <p:txBody>
          <a:bodyPr wrap="none" rtlCol="0">
            <a:spAutoFit/>
          </a:bodyPr>
          <a:lstStyle/>
          <a:p>
            <a:r>
              <a:rPr lang="en-US" dirty="0" smtClean="0"/>
              <a:t>C</a:t>
            </a:r>
            <a:endParaRPr lang="en-US" dirty="0"/>
          </a:p>
        </p:txBody>
      </p:sp>
      <p:sp>
        <p:nvSpPr>
          <p:cNvPr id="29" name="TextBox 28"/>
          <p:cNvSpPr txBox="1"/>
          <p:nvPr/>
        </p:nvSpPr>
        <p:spPr>
          <a:xfrm>
            <a:off x="5768666" y="468868"/>
            <a:ext cx="327334" cy="369332"/>
          </a:xfrm>
          <a:prstGeom prst="rect">
            <a:avLst/>
          </a:prstGeom>
          <a:noFill/>
        </p:spPr>
        <p:txBody>
          <a:bodyPr wrap="none" rtlCol="0">
            <a:spAutoFit/>
          </a:bodyPr>
          <a:lstStyle/>
          <a:p>
            <a:r>
              <a:rPr lang="en-US" dirty="0" smtClean="0"/>
              <a:t>D</a:t>
            </a:r>
            <a:endParaRPr lang="en-US" dirty="0"/>
          </a:p>
        </p:txBody>
      </p:sp>
      <p:sp>
        <p:nvSpPr>
          <p:cNvPr id="30" name="TextBox 29"/>
          <p:cNvSpPr txBox="1"/>
          <p:nvPr/>
        </p:nvSpPr>
        <p:spPr>
          <a:xfrm>
            <a:off x="365456" y="2590800"/>
            <a:ext cx="296876" cy="369332"/>
          </a:xfrm>
          <a:prstGeom prst="rect">
            <a:avLst/>
          </a:prstGeom>
          <a:noFill/>
        </p:spPr>
        <p:txBody>
          <a:bodyPr wrap="none" rtlCol="0">
            <a:spAutoFit/>
          </a:bodyPr>
          <a:lstStyle/>
          <a:p>
            <a:r>
              <a:rPr lang="en-US" dirty="0" smtClean="0"/>
              <a:t>E</a:t>
            </a:r>
            <a:endParaRPr lang="en-US" dirty="0"/>
          </a:p>
        </p:txBody>
      </p:sp>
      <p:sp>
        <p:nvSpPr>
          <p:cNvPr id="31" name="TextBox 30"/>
          <p:cNvSpPr txBox="1"/>
          <p:nvPr/>
        </p:nvSpPr>
        <p:spPr>
          <a:xfrm>
            <a:off x="2057400" y="2610263"/>
            <a:ext cx="290464" cy="369332"/>
          </a:xfrm>
          <a:prstGeom prst="rect">
            <a:avLst/>
          </a:prstGeom>
          <a:noFill/>
        </p:spPr>
        <p:txBody>
          <a:bodyPr wrap="none" rtlCol="0">
            <a:spAutoFit/>
          </a:bodyPr>
          <a:lstStyle/>
          <a:p>
            <a:r>
              <a:rPr lang="en-US" dirty="0" smtClean="0"/>
              <a:t>F</a:t>
            </a:r>
            <a:endParaRPr lang="en-US" dirty="0"/>
          </a:p>
        </p:txBody>
      </p:sp>
      <p:sp>
        <p:nvSpPr>
          <p:cNvPr id="32" name="TextBox 31"/>
          <p:cNvSpPr txBox="1"/>
          <p:nvPr/>
        </p:nvSpPr>
        <p:spPr>
          <a:xfrm>
            <a:off x="3891496" y="2591941"/>
            <a:ext cx="330540" cy="369332"/>
          </a:xfrm>
          <a:prstGeom prst="rect">
            <a:avLst/>
          </a:prstGeom>
          <a:noFill/>
        </p:spPr>
        <p:txBody>
          <a:bodyPr wrap="none" rtlCol="0">
            <a:spAutoFit/>
          </a:bodyPr>
          <a:lstStyle/>
          <a:p>
            <a:r>
              <a:rPr lang="en-US" dirty="0" smtClean="0"/>
              <a:t>G</a:t>
            </a:r>
            <a:endParaRPr lang="en-US" dirty="0"/>
          </a:p>
        </p:txBody>
      </p:sp>
      <p:sp>
        <p:nvSpPr>
          <p:cNvPr id="33" name="TextBox 32"/>
          <p:cNvSpPr txBox="1"/>
          <p:nvPr/>
        </p:nvSpPr>
        <p:spPr>
          <a:xfrm>
            <a:off x="5690142" y="2598420"/>
            <a:ext cx="327334" cy="369332"/>
          </a:xfrm>
          <a:prstGeom prst="rect">
            <a:avLst/>
          </a:prstGeom>
          <a:noFill/>
        </p:spPr>
        <p:txBody>
          <a:bodyPr wrap="none" rtlCol="0">
            <a:spAutoFit/>
          </a:bodyPr>
          <a:lstStyle/>
          <a:p>
            <a:r>
              <a:rPr lang="en-US" dirty="0" smtClean="0"/>
              <a:t>H</a:t>
            </a:r>
            <a:endParaRPr lang="en-US" dirty="0"/>
          </a:p>
        </p:txBody>
      </p:sp>
      <p:sp>
        <p:nvSpPr>
          <p:cNvPr id="34" name="TextBox 33"/>
          <p:cNvSpPr txBox="1"/>
          <p:nvPr/>
        </p:nvSpPr>
        <p:spPr>
          <a:xfrm>
            <a:off x="365456" y="4698483"/>
            <a:ext cx="242374" cy="369332"/>
          </a:xfrm>
          <a:prstGeom prst="rect">
            <a:avLst/>
          </a:prstGeom>
          <a:noFill/>
        </p:spPr>
        <p:txBody>
          <a:bodyPr wrap="none" rtlCol="0">
            <a:spAutoFit/>
          </a:bodyPr>
          <a:lstStyle/>
          <a:p>
            <a:r>
              <a:rPr lang="en-US" dirty="0" smtClean="0"/>
              <a:t>I</a:t>
            </a:r>
            <a:endParaRPr lang="en-US" dirty="0"/>
          </a:p>
        </p:txBody>
      </p:sp>
      <p:sp>
        <p:nvSpPr>
          <p:cNvPr id="35" name="TextBox 34"/>
          <p:cNvSpPr txBox="1"/>
          <p:nvPr/>
        </p:nvSpPr>
        <p:spPr>
          <a:xfrm>
            <a:off x="2057400" y="4717946"/>
            <a:ext cx="258404" cy="369332"/>
          </a:xfrm>
          <a:prstGeom prst="rect">
            <a:avLst/>
          </a:prstGeom>
          <a:noFill/>
        </p:spPr>
        <p:txBody>
          <a:bodyPr wrap="none" rtlCol="0">
            <a:spAutoFit/>
          </a:bodyPr>
          <a:lstStyle/>
          <a:p>
            <a:r>
              <a:rPr lang="en-US" dirty="0" smtClean="0"/>
              <a:t>J</a:t>
            </a:r>
            <a:endParaRPr lang="en-US" dirty="0"/>
          </a:p>
        </p:txBody>
      </p:sp>
    </p:spTree>
    <p:extLst>
      <p:ext uri="{BB962C8B-B14F-4D97-AF65-F5344CB8AC3E}">
        <p14:creationId xmlns:p14="http://schemas.microsoft.com/office/powerpoint/2010/main" val="29317743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49953803"/>
              </p:ext>
            </p:extLst>
          </p:nvPr>
        </p:nvGraphicFramePr>
        <p:xfrm>
          <a:off x="457200" y="1600200"/>
          <a:ext cx="8194675" cy="4079240"/>
        </p:xfrm>
        <a:graphic>
          <a:graphicData uri="http://schemas.openxmlformats.org/drawingml/2006/table">
            <a:tbl>
              <a:tblPr firstRow="1" bandRow="1">
                <a:tableStyleId>{5C22544A-7EE6-4342-B048-85BDC9FD1C3A}</a:tableStyleId>
              </a:tblPr>
              <a:tblGrid>
                <a:gridCol w="479425"/>
                <a:gridCol w="514350"/>
                <a:gridCol w="514350"/>
                <a:gridCol w="514350"/>
                <a:gridCol w="514350"/>
                <a:gridCol w="514350"/>
                <a:gridCol w="514350"/>
                <a:gridCol w="514350"/>
                <a:gridCol w="514350"/>
                <a:gridCol w="514350"/>
                <a:gridCol w="514350"/>
                <a:gridCol w="514350"/>
                <a:gridCol w="514350"/>
                <a:gridCol w="514350"/>
                <a:gridCol w="514350"/>
                <a:gridCol w="514350"/>
              </a:tblGrid>
              <a:tr h="370840">
                <a:tc gridSpan="16">
                  <a:txBody>
                    <a:bodyPr/>
                    <a:lstStyle/>
                    <a:p>
                      <a:pPr algn="l" fontAlgn="ctr"/>
                      <a:r>
                        <a:rPr lang="en-US" sz="1000" b="1" i="0" u="none" strike="noStrike" dirty="0" smtClean="0">
                          <a:solidFill>
                            <a:srgbClr val="000000"/>
                          </a:solidFill>
                          <a:effectLst/>
                          <a:latin typeface="+mn-lt"/>
                        </a:rPr>
                        <a:t>Supplemental Table 2</a:t>
                      </a:r>
                      <a:r>
                        <a:rPr lang="en-US" sz="1000" b="0" i="0" u="none" strike="noStrike" dirty="0" smtClean="0">
                          <a:solidFill>
                            <a:srgbClr val="000000"/>
                          </a:solidFill>
                          <a:effectLst/>
                          <a:latin typeface="+mn-lt"/>
                        </a:rPr>
                        <a:t>: Percent OTU content binned</a:t>
                      </a:r>
                      <a:r>
                        <a:rPr lang="en-US" sz="1000" b="0" i="0" u="none" strike="noStrike" baseline="0" dirty="0" smtClean="0">
                          <a:solidFill>
                            <a:srgbClr val="000000"/>
                          </a:solidFill>
                          <a:effectLst/>
                          <a:latin typeface="+mn-lt"/>
                        </a:rPr>
                        <a:t> by longitudinal behavior, per subject</a:t>
                      </a:r>
                      <a:endParaRPr lang="en-US" sz="1000" b="0" i="0" u="none" strike="noStrike" dirty="0">
                        <a:solidFill>
                          <a:srgbClr val="000000"/>
                        </a:solidFill>
                        <a:effectLst/>
                        <a:latin typeface="+mn-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pPr algn="r" fontAlgn="b"/>
                      <a:endParaRPr lang="en-US" sz="1000" b="0" i="0" u="none" strike="noStrike" dirty="0">
                        <a:solidFill>
                          <a:srgbClr val="000000"/>
                        </a:solidFill>
                        <a:effectLst/>
                        <a:latin typeface="Arial"/>
                      </a:endParaRPr>
                    </a:p>
                  </a:txBody>
                  <a:tcPr marL="9525" marR="9525" marT="9525" marB="0" anchor="b"/>
                </a:tc>
                <a:tc hMerge="1">
                  <a:txBody>
                    <a:bodyPr/>
                    <a:lstStyle/>
                    <a:p>
                      <a:pPr algn="r" fontAlgn="b"/>
                      <a:endParaRPr lang="en-US" sz="1000" b="0" i="0" u="none" strike="noStrike" dirty="0">
                        <a:solidFill>
                          <a:srgbClr val="000000"/>
                        </a:solidFill>
                        <a:effectLst/>
                        <a:latin typeface="Arial"/>
                      </a:endParaRPr>
                    </a:p>
                  </a:txBody>
                  <a:tcPr marL="9525" marR="9525" marT="9525" marB="0" anchor="b"/>
                </a:tc>
                <a:tc hMerge="1">
                  <a:txBody>
                    <a:bodyPr/>
                    <a:lstStyle/>
                    <a:p>
                      <a:pPr algn="r" fontAlgn="b"/>
                      <a:endParaRPr lang="en-US" sz="1000" b="0" i="0" u="none" strike="noStrike" dirty="0">
                        <a:solidFill>
                          <a:srgbClr val="000000"/>
                        </a:solidFill>
                        <a:effectLst/>
                        <a:latin typeface="Arial"/>
                      </a:endParaRPr>
                    </a:p>
                  </a:txBody>
                  <a:tcPr marL="9525" marR="9525" marT="9525" marB="0" anchor="b"/>
                </a:tc>
                <a:tc hMerge="1">
                  <a:txBody>
                    <a:bodyPr/>
                    <a:lstStyle/>
                    <a:p>
                      <a:pPr algn="r" fontAlgn="b"/>
                      <a:endParaRPr lang="en-US" sz="1000" b="0" i="0" u="none" strike="noStrike" dirty="0">
                        <a:solidFill>
                          <a:srgbClr val="000000"/>
                        </a:solidFill>
                        <a:effectLst/>
                        <a:latin typeface="Arial"/>
                      </a:endParaRPr>
                    </a:p>
                  </a:txBody>
                  <a:tcPr marL="9525" marR="9525" marT="9525" marB="0" anchor="b"/>
                </a:tc>
                <a:tc hMerge="1">
                  <a:txBody>
                    <a:bodyPr/>
                    <a:lstStyle/>
                    <a:p>
                      <a:pPr algn="r" fontAlgn="b"/>
                      <a:endParaRPr lang="en-US" sz="1000" b="0" i="0" u="none" strike="noStrike" dirty="0">
                        <a:solidFill>
                          <a:srgbClr val="000000"/>
                        </a:solidFill>
                        <a:effectLst/>
                        <a:latin typeface="Arial"/>
                      </a:endParaRPr>
                    </a:p>
                  </a:txBody>
                  <a:tcPr marL="9525" marR="9525" marT="9525" marB="0" anchor="b"/>
                </a:tc>
                <a:tc hMerge="1">
                  <a:txBody>
                    <a:bodyPr/>
                    <a:lstStyle/>
                    <a:p>
                      <a:pPr algn="r" fontAlgn="b"/>
                      <a:endParaRPr lang="en-US" sz="1000" b="0" i="0" u="none" strike="noStrike" dirty="0">
                        <a:solidFill>
                          <a:srgbClr val="000000"/>
                        </a:solidFill>
                        <a:effectLst/>
                        <a:latin typeface="Arial"/>
                      </a:endParaRPr>
                    </a:p>
                  </a:txBody>
                  <a:tcPr marL="9525" marR="9525" marT="9525" marB="0" anchor="b"/>
                </a:tc>
                <a:tc hMerge="1">
                  <a:txBody>
                    <a:bodyPr/>
                    <a:lstStyle/>
                    <a:p>
                      <a:pPr algn="r" fontAlgn="b"/>
                      <a:endParaRPr lang="en-US" sz="1000" b="0" i="0" u="none" strike="noStrike" dirty="0">
                        <a:solidFill>
                          <a:srgbClr val="000000"/>
                        </a:solidFill>
                        <a:effectLst/>
                        <a:latin typeface="Arial"/>
                      </a:endParaRPr>
                    </a:p>
                  </a:txBody>
                  <a:tcPr marL="9525" marR="9525" marT="9525" marB="0" anchor="b"/>
                </a:tc>
                <a:tc hMerge="1">
                  <a:txBody>
                    <a:bodyPr/>
                    <a:lstStyle/>
                    <a:p>
                      <a:pPr algn="r" fontAlgn="b"/>
                      <a:endParaRPr lang="en-US" sz="1000" b="0" i="0" u="none" strike="noStrike" dirty="0">
                        <a:solidFill>
                          <a:srgbClr val="000000"/>
                        </a:solidFill>
                        <a:effectLst/>
                        <a:latin typeface="Arial"/>
                      </a:endParaRPr>
                    </a:p>
                  </a:txBody>
                  <a:tcPr marL="9525" marR="9525" marT="9525" marB="0" anchor="b"/>
                </a:tc>
                <a:tc hMerge="1">
                  <a:txBody>
                    <a:bodyPr/>
                    <a:lstStyle/>
                    <a:p>
                      <a:pPr algn="r" fontAlgn="b"/>
                      <a:endParaRPr lang="en-US" sz="1000" b="0" i="0" u="none" strike="noStrike" dirty="0">
                        <a:solidFill>
                          <a:srgbClr val="000000"/>
                        </a:solidFill>
                        <a:effectLst/>
                        <a:latin typeface="Arial"/>
                      </a:endParaRPr>
                    </a:p>
                  </a:txBody>
                  <a:tcPr marL="9525" marR="9525" marT="9525" marB="0" anchor="b"/>
                </a:tc>
                <a:tc hMerge="1">
                  <a:txBody>
                    <a:bodyPr/>
                    <a:lstStyle/>
                    <a:p>
                      <a:pPr algn="r" fontAlgn="b"/>
                      <a:endParaRPr lang="en-US" sz="1000" b="0" i="0" u="none" strike="noStrike" dirty="0">
                        <a:solidFill>
                          <a:srgbClr val="000000"/>
                        </a:solidFill>
                        <a:effectLst/>
                        <a:latin typeface="Arial"/>
                      </a:endParaRPr>
                    </a:p>
                  </a:txBody>
                  <a:tcPr marL="9525" marR="9525" marT="9525" marB="0" anchor="b"/>
                </a:tc>
                <a:tc hMerge="1">
                  <a:txBody>
                    <a:bodyPr/>
                    <a:lstStyle/>
                    <a:p>
                      <a:pPr algn="r" fontAlgn="b"/>
                      <a:endParaRPr lang="en-US" sz="1000" b="0" i="0" u="none" strike="noStrike" dirty="0">
                        <a:solidFill>
                          <a:srgbClr val="000000"/>
                        </a:solidFill>
                        <a:effectLst/>
                        <a:latin typeface="Arial"/>
                      </a:endParaRPr>
                    </a:p>
                  </a:txBody>
                  <a:tcPr marL="9525" marR="9525" marT="9525" marB="0" anchor="b"/>
                </a:tc>
                <a:tc hMerge="1">
                  <a:txBody>
                    <a:bodyPr/>
                    <a:lstStyle/>
                    <a:p>
                      <a:pPr algn="r" fontAlgn="b"/>
                      <a:endParaRPr lang="en-US" sz="1000" b="0" i="0" u="none" strike="noStrike" dirty="0">
                        <a:solidFill>
                          <a:srgbClr val="000000"/>
                        </a:solidFill>
                        <a:effectLst/>
                        <a:latin typeface="Arial"/>
                      </a:endParaRPr>
                    </a:p>
                  </a:txBody>
                  <a:tcPr marL="9525" marR="9525" marT="9525" marB="0" anchor="b"/>
                </a:tc>
                <a:tc hMerge="1">
                  <a:txBody>
                    <a:bodyPr/>
                    <a:lstStyle/>
                    <a:p>
                      <a:pPr algn="r" fontAlgn="b"/>
                      <a:endParaRPr lang="en-US" sz="1000" b="0" i="0" u="none" strike="noStrike" dirty="0">
                        <a:solidFill>
                          <a:srgbClr val="000000"/>
                        </a:solidFill>
                        <a:effectLst/>
                        <a:latin typeface="Arial"/>
                      </a:endParaRPr>
                    </a:p>
                  </a:txBody>
                  <a:tcPr marL="9525" marR="9525" marT="9525" marB="0" anchor="b"/>
                </a:tc>
                <a:tc hMerge="1">
                  <a:txBody>
                    <a:bodyPr/>
                    <a:lstStyle/>
                    <a:p>
                      <a:pPr algn="r" fontAlgn="b"/>
                      <a:endParaRPr lang="en-US" sz="1000" b="0" i="0" u="none" strike="noStrike" dirty="0">
                        <a:solidFill>
                          <a:srgbClr val="000000"/>
                        </a:solidFill>
                        <a:effectLst/>
                        <a:latin typeface="Arial"/>
                      </a:endParaRPr>
                    </a:p>
                  </a:txBody>
                  <a:tcPr marL="9525" marR="9525" marT="9525" marB="0" anchor="b"/>
                </a:tc>
                <a:tc hMerge="1">
                  <a:txBody>
                    <a:bodyPr/>
                    <a:lstStyle/>
                    <a:p>
                      <a:pPr algn="r" fontAlgn="b"/>
                      <a:endParaRPr lang="en-US" sz="1000" b="0" i="0" u="none" strike="noStrike" dirty="0">
                        <a:solidFill>
                          <a:srgbClr val="000000"/>
                        </a:solidFill>
                        <a:effectLst/>
                        <a:latin typeface="Arial"/>
                      </a:endParaRPr>
                    </a:p>
                  </a:txBody>
                  <a:tcPr marL="9525" marR="9525" marT="9525" marB="0" anchor="b"/>
                </a:tc>
              </a:tr>
              <a:tr h="370840">
                <a:tc>
                  <a:txBody>
                    <a:bodyPr/>
                    <a:lstStyle/>
                    <a:p>
                      <a:pPr algn="l" fontAlgn="ctr"/>
                      <a:r>
                        <a:rPr lang="en-US" sz="1000" b="0" i="0" u="none" strike="noStrike" dirty="0" smtClean="0">
                          <a:solidFill>
                            <a:srgbClr val="000000"/>
                          </a:solidFill>
                          <a:effectLst/>
                          <a:latin typeface="+mn-lt"/>
                        </a:rPr>
                        <a:t>Subjects</a:t>
                      </a:r>
                      <a:endParaRPr lang="en-US" sz="1000" b="0" i="0" u="none" strike="noStrike" dirty="0">
                        <a:solidFill>
                          <a:srgbClr val="000000"/>
                        </a:solidFill>
                        <a:effectLst/>
                        <a:latin typeface="+mn-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000" b="0" i="0" u="none" strike="noStrike" dirty="0" smtClean="0">
                          <a:solidFill>
                            <a:srgbClr val="000000"/>
                          </a:solidFill>
                          <a:effectLst/>
                          <a:latin typeface="+mn-lt"/>
                        </a:rPr>
                        <a:t>0001</a:t>
                      </a:r>
                      <a:endParaRPr lang="en-US" sz="1000" b="0"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000" b="0" i="0" u="none" strike="noStrike" dirty="0" smtClean="0">
                          <a:solidFill>
                            <a:srgbClr val="000000"/>
                          </a:solidFill>
                          <a:effectLst/>
                          <a:latin typeface="+mn-lt"/>
                        </a:rPr>
                        <a:t>0010</a:t>
                      </a:r>
                      <a:endParaRPr lang="en-US" sz="1000" b="0"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000" b="0" i="0" u="none" strike="noStrike" dirty="0" smtClean="0">
                          <a:solidFill>
                            <a:srgbClr val="000000"/>
                          </a:solidFill>
                          <a:effectLst/>
                          <a:latin typeface="+mn-lt"/>
                        </a:rPr>
                        <a:t>0011</a:t>
                      </a:r>
                      <a:endParaRPr lang="en-US" sz="1000" b="0"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000" b="0" i="0" u="none" strike="noStrike" dirty="0" smtClean="0">
                          <a:solidFill>
                            <a:srgbClr val="000000"/>
                          </a:solidFill>
                          <a:effectLst/>
                          <a:latin typeface="+mn-lt"/>
                        </a:rPr>
                        <a:t>0100</a:t>
                      </a:r>
                      <a:endParaRPr lang="en-US" sz="1000" b="0"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000" b="0" i="0" u="none" strike="noStrike" dirty="0" smtClean="0">
                          <a:solidFill>
                            <a:srgbClr val="000000"/>
                          </a:solidFill>
                          <a:effectLst/>
                          <a:latin typeface="+mn-lt"/>
                        </a:rPr>
                        <a:t>0101</a:t>
                      </a:r>
                      <a:endParaRPr lang="en-US" sz="1000" b="0"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000" b="0" i="0" u="none" strike="noStrike" dirty="0" smtClean="0">
                          <a:solidFill>
                            <a:srgbClr val="000000"/>
                          </a:solidFill>
                          <a:effectLst/>
                          <a:latin typeface="+mn-lt"/>
                        </a:rPr>
                        <a:t>0110</a:t>
                      </a:r>
                      <a:endParaRPr lang="en-US" sz="1000" b="0"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000" b="0" i="0" u="none" strike="noStrike" dirty="0" smtClean="0">
                          <a:solidFill>
                            <a:srgbClr val="000000"/>
                          </a:solidFill>
                          <a:effectLst/>
                          <a:latin typeface="+mn-lt"/>
                        </a:rPr>
                        <a:t>0111</a:t>
                      </a:r>
                      <a:endParaRPr lang="en-US" sz="1000" b="0" i="0" u="none" strike="noStrike" dirty="0">
                        <a:solidFill>
                          <a:srgbClr val="000000"/>
                        </a:solidFill>
                        <a:effectLst/>
                        <a:latin typeface="+mn-lt"/>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000" b="0" i="0" u="none" strike="noStrike" dirty="0">
                          <a:solidFill>
                            <a:srgbClr val="000000"/>
                          </a:solidFill>
                          <a:effectLst/>
                          <a:latin typeface="+mn-lt"/>
                        </a:rPr>
                        <a:t>1000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000" b="0" i="0" u="none" strike="noStrike" dirty="0">
                          <a:solidFill>
                            <a:srgbClr val="000000"/>
                          </a:solidFill>
                          <a:effectLst/>
                          <a:latin typeface="+mn-lt"/>
                        </a:rPr>
                        <a:t>1001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000" b="0" i="0" u="none" strike="noStrike" dirty="0">
                          <a:solidFill>
                            <a:srgbClr val="000000"/>
                          </a:solidFill>
                          <a:effectLst/>
                          <a:latin typeface="+mn-lt"/>
                        </a:rPr>
                        <a:t>1010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000" b="0" i="0" u="none" strike="noStrike" dirty="0">
                          <a:solidFill>
                            <a:srgbClr val="000000"/>
                          </a:solidFill>
                          <a:effectLst/>
                          <a:latin typeface="+mn-lt"/>
                        </a:rPr>
                        <a:t>1011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000" b="0" i="0" u="none" strike="noStrike" dirty="0">
                          <a:solidFill>
                            <a:srgbClr val="000000"/>
                          </a:solidFill>
                          <a:effectLst/>
                          <a:latin typeface="+mn-lt"/>
                        </a:rPr>
                        <a:t>1100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000" b="0" i="0" u="none" strike="noStrike" dirty="0">
                          <a:solidFill>
                            <a:srgbClr val="000000"/>
                          </a:solidFill>
                          <a:effectLst/>
                          <a:latin typeface="+mn-lt"/>
                        </a:rPr>
                        <a:t>1101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000" b="0" i="0" u="none" strike="noStrike" dirty="0">
                          <a:solidFill>
                            <a:srgbClr val="000000"/>
                          </a:solidFill>
                          <a:effectLst/>
                          <a:latin typeface="+mn-lt"/>
                        </a:rPr>
                        <a:t>1110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en-US" sz="1000" b="0" i="0" u="none" strike="noStrike" dirty="0">
                          <a:solidFill>
                            <a:srgbClr val="000000"/>
                          </a:solidFill>
                          <a:effectLst/>
                          <a:latin typeface="+mn-lt"/>
                        </a:rPr>
                        <a:t>1111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ctr" fontAlgn="ctr"/>
                      <a:r>
                        <a:rPr lang="en-US" sz="1000" b="0" i="0" u="none" strike="noStrike" dirty="0" smtClean="0">
                          <a:solidFill>
                            <a:srgbClr val="000000"/>
                          </a:solidFill>
                          <a:effectLst/>
                          <a:latin typeface="+mn-lt"/>
                        </a:rPr>
                        <a:t>1</a:t>
                      </a:r>
                      <a:endParaRPr lang="en-US" sz="1000" b="0" i="0" u="none" strike="noStrike" dirty="0">
                        <a:solidFill>
                          <a:srgbClr val="000000"/>
                        </a:solidFill>
                        <a:effectLst/>
                        <a:latin typeface="+mn-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dirty="0">
                          <a:solidFill>
                            <a:srgbClr val="000000"/>
                          </a:solidFill>
                          <a:effectLst/>
                          <a:latin typeface="Arial"/>
                        </a:rPr>
                        <a:t>8.43%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7.58%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1.40%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10.11%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0.56%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4.21%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2.25%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10.11%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dirty="0">
                          <a:solidFill>
                            <a:srgbClr val="000000"/>
                          </a:solidFill>
                          <a:effectLst/>
                          <a:latin typeface="Arial"/>
                        </a:rPr>
                        <a:t>1.12%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dirty="0">
                          <a:solidFill>
                            <a:srgbClr val="000000"/>
                          </a:solidFill>
                          <a:effectLst/>
                          <a:latin typeface="Arial"/>
                        </a:rPr>
                        <a:t>3.37%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5.06%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3.93%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1.40%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9.83%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1" i="0" u="none" strike="noStrike" dirty="0">
                          <a:solidFill>
                            <a:srgbClr val="000000"/>
                          </a:solidFill>
                          <a:effectLst/>
                          <a:latin typeface="Arial"/>
                        </a:rPr>
                        <a:t>30.62%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ctr" fontAlgn="ctr"/>
                      <a:r>
                        <a:rPr lang="en-US" sz="1000" b="0" i="0" u="none" strike="noStrike" dirty="0">
                          <a:solidFill>
                            <a:srgbClr val="000000"/>
                          </a:solidFill>
                          <a:effectLst/>
                          <a:latin typeface="+mn-lt"/>
                        </a:rPr>
                        <a:t>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dirty="0">
                          <a:solidFill>
                            <a:srgbClr val="000000"/>
                          </a:solidFill>
                          <a:effectLst/>
                          <a:latin typeface="Arial"/>
                        </a:rPr>
                        <a:t>8.54%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18.29%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1.83%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5.79%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4.88%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1.22%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2.13%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14.33%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dirty="0">
                          <a:solidFill>
                            <a:srgbClr val="000000"/>
                          </a:solidFill>
                          <a:effectLst/>
                          <a:latin typeface="Arial"/>
                        </a:rPr>
                        <a:t>3.05%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3.35%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2.13%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7.93%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6.71%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5.49%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1" i="0" u="none" strike="noStrike" dirty="0">
                          <a:solidFill>
                            <a:srgbClr val="000000"/>
                          </a:solidFill>
                          <a:effectLst/>
                          <a:latin typeface="Arial"/>
                        </a:rPr>
                        <a:t>14.33%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ctr" fontAlgn="ctr"/>
                      <a:r>
                        <a:rPr lang="en-US" sz="1000" b="0" i="0" u="none" strike="noStrike" dirty="0">
                          <a:solidFill>
                            <a:srgbClr val="000000"/>
                          </a:solidFill>
                          <a:effectLst/>
                          <a:latin typeface="+mn-lt"/>
                        </a:rPr>
                        <a:t>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dirty="0">
                          <a:solidFill>
                            <a:srgbClr val="000000"/>
                          </a:solidFill>
                          <a:effectLst/>
                          <a:latin typeface="Arial"/>
                        </a:rPr>
                        <a:t>7.42%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15.38%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2.47%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4.67%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3.57%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1.65%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2.47%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16.48%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dirty="0">
                          <a:solidFill>
                            <a:srgbClr val="000000"/>
                          </a:solidFill>
                          <a:effectLst/>
                          <a:latin typeface="Arial"/>
                        </a:rPr>
                        <a:t>3.02%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3.30%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1.37%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2.47%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14.01%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1.65%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1" i="0" u="none" strike="noStrike" dirty="0">
                          <a:solidFill>
                            <a:srgbClr val="000000"/>
                          </a:solidFill>
                          <a:effectLst/>
                          <a:latin typeface="Arial"/>
                        </a:rPr>
                        <a:t>20.05%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ctr" fontAlgn="ctr"/>
                      <a:r>
                        <a:rPr lang="en-US" sz="1000" b="0" i="0" u="none" strike="noStrike" dirty="0">
                          <a:solidFill>
                            <a:srgbClr val="000000"/>
                          </a:solidFill>
                          <a:effectLst/>
                          <a:latin typeface="+mn-lt"/>
                        </a:rPr>
                        <a:t>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dirty="0">
                          <a:solidFill>
                            <a:srgbClr val="000000"/>
                          </a:solidFill>
                          <a:effectLst/>
                          <a:latin typeface="Arial"/>
                        </a:rPr>
                        <a:t>8.98%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6.55%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4.37%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3.16%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1.46%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0.73%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7.77%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8.98%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dirty="0">
                          <a:solidFill>
                            <a:srgbClr val="000000"/>
                          </a:solidFill>
                          <a:effectLst/>
                          <a:latin typeface="Arial"/>
                        </a:rPr>
                        <a:t>3.88%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2.18%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5.58%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1.21%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3.88%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3.88%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1" i="0" u="none" strike="noStrike" dirty="0">
                          <a:solidFill>
                            <a:srgbClr val="000000"/>
                          </a:solidFill>
                          <a:effectLst/>
                          <a:latin typeface="Arial"/>
                        </a:rPr>
                        <a:t>37.38%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ctr" fontAlgn="ctr"/>
                      <a:r>
                        <a:rPr lang="en-US" sz="1000" b="0" i="0" u="none" strike="noStrike" dirty="0">
                          <a:solidFill>
                            <a:srgbClr val="000000"/>
                          </a:solidFill>
                          <a:effectLst/>
                          <a:latin typeface="+mn-lt"/>
                        </a:rPr>
                        <a:t>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dirty="0">
                          <a:solidFill>
                            <a:srgbClr val="000000"/>
                          </a:solidFill>
                          <a:effectLst/>
                          <a:latin typeface="Arial"/>
                        </a:rPr>
                        <a:t>6.62%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7.57%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3.47%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5.68%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2.52%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1.58%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5.36%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6.31%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dirty="0">
                          <a:solidFill>
                            <a:srgbClr val="000000"/>
                          </a:solidFill>
                          <a:effectLst/>
                          <a:latin typeface="Arial"/>
                        </a:rPr>
                        <a:t>3.79%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1.58%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1.89%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3.79%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7.57%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5.05%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1" i="0" u="none" strike="noStrike" dirty="0">
                          <a:solidFill>
                            <a:srgbClr val="000000"/>
                          </a:solidFill>
                          <a:effectLst/>
                          <a:latin typeface="Arial"/>
                        </a:rPr>
                        <a:t>37.22%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ctr" fontAlgn="ctr"/>
                      <a:r>
                        <a:rPr lang="en-US" sz="1000" b="0" i="0" u="none" strike="noStrike" dirty="0">
                          <a:solidFill>
                            <a:srgbClr val="000000"/>
                          </a:solidFill>
                          <a:effectLst/>
                          <a:latin typeface="+mn-lt"/>
                        </a:rPr>
                        <a:t>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dirty="0">
                          <a:solidFill>
                            <a:srgbClr val="000000"/>
                          </a:solidFill>
                          <a:effectLst/>
                          <a:latin typeface="Arial"/>
                        </a:rPr>
                        <a:t>4.08%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6.22%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1.93%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4.94%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1.29%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2.36%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1.93%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15.67%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dirty="0">
                          <a:solidFill>
                            <a:srgbClr val="000000"/>
                          </a:solidFill>
                          <a:effectLst/>
                          <a:latin typeface="Arial"/>
                        </a:rPr>
                        <a:t>3.00%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dirty="0">
                          <a:solidFill>
                            <a:srgbClr val="000000"/>
                          </a:solidFill>
                          <a:effectLst/>
                          <a:latin typeface="Arial"/>
                        </a:rPr>
                        <a:t>3.43%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4.51%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2.36%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8.80%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4.08%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1" i="0" u="none" strike="noStrike" dirty="0">
                          <a:solidFill>
                            <a:srgbClr val="000000"/>
                          </a:solidFill>
                          <a:effectLst/>
                          <a:latin typeface="Arial"/>
                        </a:rPr>
                        <a:t>35.41%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ctr" fontAlgn="ctr"/>
                      <a:r>
                        <a:rPr lang="en-US" sz="1000" b="0" i="0" u="none" strike="noStrike" dirty="0">
                          <a:solidFill>
                            <a:srgbClr val="000000"/>
                          </a:solidFill>
                          <a:effectLst/>
                          <a:latin typeface="+mn-lt"/>
                        </a:rPr>
                        <a:t>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dirty="0">
                          <a:solidFill>
                            <a:srgbClr val="000000"/>
                          </a:solidFill>
                          <a:effectLst/>
                          <a:latin typeface="Arial"/>
                        </a:rPr>
                        <a:t>7.73%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dirty="0">
                          <a:solidFill>
                            <a:srgbClr val="000000"/>
                          </a:solidFill>
                          <a:effectLst/>
                          <a:latin typeface="Arial"/>
                        </a:rPr>
                        <a:t>5.96%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2.87%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19.87%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1.55%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3.09%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1.99%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7.51%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3.09%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dirty="0">
                          <a:solidFill>
                            <a:srgbClr val="000000"/>
                          </a:solidFill>
                          <a:effectLst/>
                          <a:latin typeface="Arial"/>
                        </a:rPr>
                        <a:t>2.65%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6.18%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4.42%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4.42%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3.31%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1" i="0" u="none" strike="noStrike" dirty="0">
                          <a:solidFill>
                            <a:srgbClr val="000000"/>
                          </a:solidFill>
                          <a:effectLst/>
                          <a:latin typeface="Arial"/>
                        </a:rPr>
                        <a:t>25.39%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ctr" fontAlgn="ctr"/>
                      <a:r>
                        <a:rPr lang="en-US" sz="1000" b="0" i="0" u="none" strike="noStrike" dirty="0">
                          <a:solidFill>
                            <a:srgbClr val="000000"/>
                          </a:solidFill>
                          <a:effectLst/>
                          <a:latin typeface="+mn-lt"/>
                        </a:rPr>
                        <a:t>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dirty="0">
                          <a:solidFill>
                            <a:srgbClr val="000000"/>
                          </a:solidFill>
                          <a:effectLst/>
                          <a:latin typeface="Arial"/>
                        </a:rPr>
                        <a:t>14.13%</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dirty="0">
                          <a:solidFill>
                            <a:srgbClr val="000000"/>
                          </a:solidFill>
                          <a:effectLst/>
                          <a:latin typeface="Arial"/>
                        </a:rPr>
                        <a:t>7.61%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1.55%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6.21%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3.26%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1.71%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1.86%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5.59%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4.97%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dirty="0">
                          <a:solidFill>
                            <a:srgbClr val="000000"/>
                          </a:solidFill>
                          <a:effectLst/>
                          <a:latin typeface="Arial"/>
                        </a:rPr>
                        <a:t>1.71%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2.95%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4.04%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21.89%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2.17%</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1" i="0" u="none" strike="noStrike" dirty="0">
                          <a:solidFill>
                            <a:srgbClr val="000000"/>
                          </a:solidFill>
                          <a:effectLst/>
                          <a:latin typeface="Arial"/>
                        </a:rPr>
                        <a:t>20.34%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pPr algn="ctr" fontAlgn="ctr"/>
                      <a:r>
                        <a:rPr lang="en-US" sz="1000" b="0" i="0" u="none" strike="noStrike" dirty="0">
                          <a:solidFill>
                            <a:srgbClr val="000000"/>
                          </a:solidFill>
                          <a:effectLst/>
                          <a:latin typeface="+mn-lt"/>
                        </a:rPr>
                        <a:t>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dirty="0">
                          <a:solidFill>
                            <a:srgbClr val="000000"/>
                          </a:solidFill>
                          <a:effectLst/>
                          <a:latin typeface="Arial"/>
                        </a:rPr>
                        <a:t>6.00%</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18.01%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1.88%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3.19%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1.31%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1.88%</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0.56%</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10.51%</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dirty="0">
                          <a:solidFill>
                            <a:srgbClr val="000000"/>
                          </a:solidFill>
                          <a:effectLst/>
                          <a:latin typeface="Arial"/>
                        </a:rPr>
                        <a:t>9.19%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dirty="0">
                          <a:solidFill>
                            <a:srgbClr val="000000"/>
                          </a:solidFill>
                          <a:effectLst/>
                          <a:latin typeface="Arial"/>
                        </a:rPr>
                        <a:t>1.69%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2.44%</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4.32%</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18.39%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0" i="0" u="none" strike="noStrike">
                          <a:solidFill>
                            <a:srgbClr val="000000"/>
                          </a:solidFill>
                          <a:effectLst/>
                          <a:latin typeface="Arial"/>
                        </a:rPr>
                        <a:t>1.69%</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b"/>
                      <a:r>
                        <a:rPr lang="en-US" sz="1000" b="1" i="0" u="none" strike="noStrike" dirty="0">
                          <a:solidFill>
                            <a:srgbClr val="000000"/>
                          </a:solidFill>
                          <a:effectLst/>
                          <a:latin typeface="Arial"/>
                        </a:rPr>
                        <a:t>18.95%</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val="9411372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p:cNvGraphicFramePr>
          <p:nvPr>
            <p:extLst>
              <p:ext uri="{D42A27DB-BD31-4B8C-83A1-F6EECF244321}">
                <p14:modId xmlns:p14="http://schemas.microsoft.com/office/powerpoint/2010/main" val="342330264"/>
              </p:ext>
            </p:extLst>
          </p:nvPr>
        </p:nvGraphicFramePr>
        <p:xfrm>
          <a:off x="1600200" y="2286000"/>
          <a:ext cx="5988168" cy="2652582"/>
        </p:xfrm>
        <a:graphic>
          <a:graphicData uri="http://schemas.openxmlformats.org/drawingml/2006/table">
            <a:tbl>
              <a:tblPr firstRow="1" bandRow="1">
                <a:tableStyleId>{5C22544A-7EE6-4342-B048-85BDC9FD1C3A}</a:tableStyleId>
              </a:tblPr>
              <a:tblGrid>
                <a:gridCol w="735357"/>
                <a:gridCol w="567055"/>
                <a:gridCol w="567055"/>
                <a:gridCol w="567055"/>
                <a:gridCol w="567055"/>
                <a:gridCol w="638583"/>
                <a:gridCol w="567055"/>
                <a:gridCol w="644843"/>
                <a:gridCol w="567055"/>
                <a:gridCol w="567055"/>
              </a:tblGrid>
              <a:tr h="481371">
                <a:tc gridSpan="10">
                  <a:txBody>
                    <a:bodyPr/>
                    <a:lstStyle/>
                    <a:p>
                      <a:r>
                        <a:rPr lang="en-US" sz="1200" dirty="0" smtClean="0">
                          <a:solidFill>
                            <a:schemeClr val="tx1"/>
                          </a:solidFill>
                        </a:rPr>
                        <a:t>Supplemental Table 3: Statistical</a:t>
                      </a:r>
                      <a:r>
                        <a:rPr lang="en-US" sz="1200" baseline="0" dirty="0" smtClean="0">
                          <a:solidFill>
                            <a:schemeClr val="tx1"/>
                          </a:solidFill>
                        </a:rPr>
                        <a:t> Testing between Healthy subjects (by Gender) and CDI</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sz="1200" dirty="0"/>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481371">
                <a:tc gridSpan="5">
                  <a:txBody>
                    <a:bodyPr/>
                    <a:lstStyle/>
                    <a:p>
                      <a:r>
                        <a:rPr lang="en-US" sz="1200" dirty="0" smtClean="0">
                          <a:solidFill>
                            <a:schemeClr val="tx1"/>
                          </a:solidFill>
                        </a:rPr>
                        <a:t>Male</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dirty="0"/>
                    </a:p>
                  </a:txBody>
                  <a:tcPr/>
                </a:tc>
                <a:tc hMerge="1">
                  <a:txBody>
                    <a:bodyPr/>
                    <a:lstStyle/>
                    <a:p>
                      <a:endParaRPr lang="en-US" sz="1600" dirty="0"/>
                    </a:p>
                  </a:txBody>
                  <a:tcPr/>
                </a:tc>
                <a:tc hMerge="1">
                  <a:txBody>
                    <a:bodyPr/>
                    <a:lstStyle/>
                    <a:p>
                      <a:endParaRPr lang="en-US" sz="1600" dirty="0"/>
                    </a:p>
                  </a:txBody>
                  <a:tcPr/>
                </a:tc>
                <a:tc hMerge="1">
                  <a:txBody>
                    <a:bodyPr/>
                    <a:lstStyle/>
                    <a:p>
                      <a:endParaRPr lang="en-US" sz="1200" dirty="0"/>
                    </a:p>
                  </a:txBody>
                  <a:tcPr/>
                </a:tc>
                <a:tc gridSpan="5">
                  <a:txBody>
                    <a:bodyPr/>
                    <a:lstStyle/>
                    <a:p>
                      <a:r>
                        <a:rPr lang="en-US" sz="1200" dirty="0" smtClean="0">
                          <a:solidFill>
                            <a:schemeClr val="tx1"/>
                          </a:solidFill>
                        </a:rPr>
                        <a:t>Female</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600" dirty="0"/>
                    </a:p>
                  </a:txBody>
                  <a:tcPr/>
                </a:tc>
                <a:tc hMerge="1">
                  <a:txBody>
                    <a:bodyPr/>
                    <a:lstStyle/>
                    <a:p>
                      <a:endParaRPr lang="en-US" sz="1600" dirty="0"/>
                    </a:p>
                  </a:txBody>
                  <a:tcPr/>
                </a:tc>
                <a:tc hMerge="1">
                  <a:txBody>
                    <a:bodyPr/>
                    <a:lstStyle/>
                    <a:p>
                      <a:endParaRPr lang="en-US" sz="1600" dirty="0"/>
                    </a:p>
                  </a:txBody>
                  <a:tcPr/>
                </a:tc>
                <a:tc hMerge="1">
                  <a:txBody>
                    <a:bodyPr/>
                    <a:lstStyle/>
                    <a:p>
                      <a:endParaRPr lang="en-US" sz="1200" dirty="0"/>
                    </a:p>
                  </a:txBody>
                  <a:tcPr/>
                </a:tc>
              </a:tr>
              <a:tr h="332658">
                <a:tc>
                  <a:txBody>
                    <a:bodyPr/>
                    <a:lstStyle/>
                    <a:p>
                      <a:r>
                        <a:rPr lang="en-US" sz="1200" dirty="0" smtClean="0">
                          <a:solidFill>
                            <a:schemeClr val="tx1"/>
                          </a:solidFill>
                        </a:rPr>
                        <a:t>Time</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dirty="0" smtClean="0">
                          <a:solidFill>
                            <a:schemeClr val="tx1"/>
                          </a:solidFill>
                        </a:rPr>
                        <a:t>T0</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dirty="0" smtClean="0">
                          <a:solidFill>
                            <a:schemeClr val="tx1"/>
                          </a:solidFill>
                        </a:rPr>
                        <a:t>T7</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dirty="0" smtClean="0">
                          <a:solidFill>
                            <a:schemeClr val="tx1"/>
                          </a:solidFill>
                        </a:rPr>
                        <a:t>T28</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dirty="0" smtClean="0">
                          <a:solidFill>
                            <a:schemeClr val="tx1"/>
                          </a:solidFill>
                        </a:rPr>
                        <a:t>T56</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dirty="0" smtClean="0">
                          <a:solidFill>
                            <a:schemeClr val="tx1"/>
                          </a:solidFill>
                        </a:rPr>
                        <a:t>Time</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dirty="0" smtClean="0">
                          <a:solidFill>
                            <a:schemeClr val="tx1"/>
                          </a:solidFill>
                        </a:rPr>
                        <a:t>T0</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dirty="0" smtClean="0">
                          <a:solidFill>
                            <a:schemeClr val="tx1"/>
                          </a:solidFill>
                        </a:rPr>
                        <a:t>T7</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dirty="0" smtClean="0">
                          <a:solidFill>
                            <a:schemeClr val="tx1"/>
                          </a:solidFill>
                        </a:rPr>
                        <a:t>T28</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dirty="0" smtClean="0">
                          <a:solidFill>
                            <a:schemeClr val="tx1"/>
                          </a:solidFill>
                        </a:rPr>
                        <a:t>T56</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90382">
                <a:tc>
                  <a:txBody>
                    <a:bodyPr/>
                    <a:lstStyle/>
                    <a:p>
                      <a:r>
                        <a:rPr lang="en-US" sz="1200" dirty="0" smtClean="0">
                          <a:solidFill>
                            <a:schemeClr val="tx1"/>
                          </a:solidFill>
                        </a:rPr>
                        <a:t>T7</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dirty="0" smtClean="0"/>
                        <a:t>0.063</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dirty="0" smtClean="0">
                          <a:solidFill>
                            <a:schemeClr val="tx1"/>
                          </a:solidFill>
                        </a:rPr>
                        <a:t>T7</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b="0" i="0" kern="1200" dirty="0" smtClean="0">
                          <a:solidFill>
                            <a:schemeClr val="dk1"/>
                          </a:solidFill>
                          <a:effectLst/>
                          <a:latin typeface="+mn-lt"/>
                          <a:ea typeface="+mn-ea"/>
                          <a:cs typeface="+mn-cs"/>
                        </a:rPr>
                        <a:t>0.219</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04800">
                <a:tc>
                  <a:txBody>
                    <a:bodyPr/>
                    <a:lstStyle/>
                    <a:p>
                      <a:r>
                        <a:rPr lang="en-US" sz="1200" dirty="0" smtClean="0">
                          <a:solidFill>
                            <a:schemeClr val="tx1"/>
                          </a:solidFill>
                        </a:rPr>
                        <a:t>T28</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dirty="0" smtClean="0"/>
                        <a:t>0.188</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dirty="0" smtClean="0"/>
                        <a:t>0.438</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dirty="0" smtClean="0">
                          <a:solidFill>
                            <a:schemeClr val="tx1"/>
                          </a:solidFill>
                        </a:rPr>
                        <a:t>T28</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b="0" i="0" kern="1200" dirty="0" smtClean="0">
                          <a:solidFill>
                            <a:schemeClr val="dk1"/>
                          </a:solidFill>
                          <a:effectLst/>
                          <a:latin typeface="+mn-lt"/>
                          <a:ea typeface="+mn-ea"/>
                          <a:cs typeface="+mn-cs"/>
                        </a:rPr>
                        <a:t>0.031</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b="0" i="0" kern="1200" dirty="0" smtClean="0">
                          <a:solidFill>
                            <a:schemeClr val="dk1"/>
                          </a:solidFill>
                          <a:effectLst/>
                          <a:latin typeface="+mn-lt"/>
                          <a:ea typeface="+mn-ea"/>
                          <a:cs typeface="+mn-cs"/>
                        </a:rPr>
                        <a:t>0.0625</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04800">
                <a:tc>
                  <a:txBody>
                    <a:bodyPr/>
                    <a:lstStyle/>
                    <a:p>
                      <a:r>
                        <a:rPr lang="en-US" sz="1200" dirty="0" smtClean="0">
                          <a:solidFill>
                            <a:schemeClr val="tx1"/>
                          </a:solidFill>
                        </a:rPr>
                        <a:t>T56</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dirty="0" smtClean="0"/>
                        <a:t>0.438</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dirty="0" smtClean="0"/>
                        <a:t>0.938</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dirty="0" smtClean="0"/>
                        <a:t>0.875</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dirty="0" smtClean="0">
                          <a:solidFill>
                            <a:schemeClr val="tx1"/>
                          </a:solidFill>
                        </a:rPr>
                        <a:t>T56</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dirty="0" smtClean="0"/>
                        <a:t>0.063</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dirty="0" smtClean="0"/>
                        <a:t>0.139</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dirty="0" smtClean="0"/>
                        <a:t>0.843</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19218">
                <a:tc>
                  <a:txBody>
                    <a:bodyPr/>
                    <a:lstStyle/>
                    <a:p>
                      <a:r>
                        <a:rPr lang="en-US" sz="1200" dirty="0" smtClean="0">
                          <a:solidFill>
                            <a:schemeClr val="tx1"/>
                          </a:solidFill>
                        </a:rPr>
                        <a:t>CD*</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dirty="0" smtClean="0"/>
                        <a:t>0.008</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dirty="0" smtClean="0"/>
                        <a:t>0.008</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dirty="0" smtClean="0"/>
                        <a:t>0.008</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dk1"/>
                          </a:solidFill>
                          <a:effectLst/>
                          <a:latin typeface="+mn-lt"/>
                          <a:ea typeface="+mn-ea"/>
                          <a:cs typeface="+mn-cs"/>
                        </a:rPr>
                        <a:t>0.016</a:t>
                      </a:r>
                      <a:endParaRPr lang="en-US" sz="1200" dirty="0" smtClean="0"/>
                    </a:p>
                    <a:p>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dirty="0" smtClean="0">
                          <a:solidFill>
                            <a:schemeClr val="tx1"/>
                          </a:solidFill>
                        </a:rPr>
                        <a:t>CD*</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b="0" i="0" kern="1200" dirty="0" smtClean="0">
                          <a:solidFill>
                            <a:schemeClr val="dk1"/>
                          </a:solidFill>
                          <a:effectLst/>
                          <a:latin typeface="+mn-lt"/>
                          <a:ea typeface="+mn-ea"/>
                          <a:cs typeface="+mn-cs"/>
                        </a:rPr>
                        <a:t>0.008</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b="0" i="0" kern="1200" dirty="0" smtClean="0">
                          <a:solidFill>
                            <a:schemeClr val="dk1"/>
                          </a:solidFill>
                          <a:effectLst/>
                          <a:latin typeface="+mn-lt"/>
                          <a:ea typeface="+mn-ea"/>
                          <a:cs typeface="+mn-cs"/>
                        </a:rPr>
                        <a:t>0.048</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b="0" i="0" kern="1200" dirty="0" smtClean="0">
                          <a:solidFill>
                            <a:schemeClr val="dk1"/>
                          </a:solidFill>
                          <a:effectLst/>
                          <a:latin typeface="+mn-lt"/>
                          <a:ea typeface="+mn-ea"/>
                          <a:cs typeface="+mn-cs"/>
                        </a:rPr>
                        <a:t>0.005</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b="0" i="0" kern="1200" dirty="0" smtClean="0">
                          <a:solidFill>
                            <a:schemeClr val="dk1"/>
                          </a:solidFill>
                          <a:effectLst/>
                          <a:latin typeface="+mn-lt"/>
                          <a:ea typeface="+mn-ea"/>
                          <a:cs typeface="+mn-cs"/>
                        </a:rPr>
                        <a:t>0.005</a:t>
                      </a:r>
                      <a:endParaRPr lang="en-US" sz="1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val="12565531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7" name="Content Placeholder 4"/>
          <p:cNvGraphicFramePr>
            <a:graphicFrameLocks/>
          </p:cNvGraphicFramePr>
          <p:nvPr>
            <p:extLst>
              <p:ext uri="{D42A27DB-BD31-4B8C-83A1-F6EECF244321}">
                <p14:modId xmlns:p14="http://schemas.microsoft.com/office/powerpoint/2010/main" val="1571261909"/>
              </p:ext>
            </p:extLst>
          </p:nvPr>
        </p:nvGraphicFramePr>
        <p:xfrm>
          <a:off x="1676400" y="2590800"/>
          <a:ext cx="6248400" cy="1859280"/>
        </p:xfrm>
        <a:graphic>
          <a:graphicData uri="http://schemas.openxmlformats.org/drawingml/2006/table">
            <a:tbl>
              <a:tblPr firstRow="1" bandRow="1">
                <a:tableStyleId>{5C22544A-7EE6-4342-B048-85BDC9FD1C3A}</a:tableStyleId>
              </a:tblPr>
              <a:tblGrid>
                <a:gridCol w="961292"/>
                <a:gridCol w="1321777"/>
                <a:gridCol w="1321777"/>
                <a:gridCol w="1321777"/>
                <a:gridCol w="1321777"/>
              </a:tblGrid>
              <a:tr h="427677">
                <a:tc gridSpan="5">
                  <a:txBody>
                    <a:bodyPr/>
                    <a:lstStyle/>
                    <a:p>
                      <a:r>
                        <a:rPr lang="en-US" sz="1200" dirty="0" smtClean="0">
                          <a:solidFill>
                            <a:schemeClr val="tx1"/>
                          </a:solidFill>
                          <a:latin typeface="Arial" panose="020B0604020202020204" pitchFamily="34" charset="0"/>
                          <a:cs typeface="Arial" panose="020B0604020202020204" pitchFamily="34" charset="0"/>
                        </a:rPr>
                        <a:t>Supplemental Table 4:</a:t>
                      </a:r>
                      <a:r>
                        <a:rPr lang="en-US" sz="1200" baseline="0" dirty="0" smtClean="0">
                          <a:solidFill>
                            <a:schemeClr val="tx1"/>
                          </a:solidFill>
                          <a:latin typeface="Arial" panose="020B0604020202020204" pitchFamily="34" charset="0"/>
                          <a:cs typeface="Arial" panose="020B0604020202020204" pitchFamily="34" charset="0"/>
                        </a:rPr>
                        <a:t> Probability of significant difference in KEGG pathway “Glycine, Serine, Threonine metabolism” between PPI groups and CDI.</a:t>
                      </a:r>
                      <a:endParaRPr lang="en-US" sz="12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dirty="0">
                        <a:latin typeface="Arial" panose="020B0604020202020204" pitchFamily="34" charset="0"/>
                        <a:cs typeface="Arial" panose="020B0604020202020204" pitchFamily="34" charset="0"/>
                      </a:endParaRPr>
                    </a:p>
                  </a:txBody>
                  <a:tcPr/>
                </a:tc>
                <a:tc hMerge="1">
                  <a:txBody>
                    <a:bodyPr/>
                    <a:lstStyle/>
                    <a:p>
                      <a:endParaRPr lang="en-US" sz="1200" dirty="0">
                        <a:latin typeface="Arial" panose="020B0604020202020204" pitchFamily="34" charset="0"/>
                        <a:cs typeface="Arial" panose="020B0604020202020204" pitchFamily="34" charset="0"/>
                      </a:endParaRPr>
                    </a:p>
                  </a:txBody>
                  <a:tcPr/>
                </a:tc>
                <a:tc hMerge="1">
                  <a:txBody>
                    <a:bodyPr/>
                    <a:lstStyle/>
                    <a:p>
                      <a:endParaRPr lang="en-US" sz="1200" dirty="0">
                        <a:latin typeface="Arial" panose="020B0604020202020204" pitchFamily="34" charset="0"/>
                        <a:cs typeface="Arial" panose="020B0604020202020204" pitchFamily="34" charset="0"/>
                      </a:endParaRPr>
                    </a:p>
                  </a:txBody>
                  <a:tcPr/>
                </a:tc>
                <a:tc hMerge="1">
                  <a:txBody>
                    <a:bodyPr/>
                    <a:lstStyle/>
                    <a:p>
                      <a:endParaRPr lang="en-US" sz="1200" dirty="0">
                        <a:latin typeface="Arial" panose="020B0604020202020204" pitchFamily="34" charset="0"/>
                        <a:cs typeface="Arial" panose="020B0604020202020204" pitchFamily="34" charset="0"/>
                      </a:endParaRPr>
                    </a:p>
                  </a:txBody>
                  <a:tcPr/>
                </a:tc>
              </a:tr>
              <a:tr h="304800">
                <a:tc>
                  <a:txBody>
                    <a:bodyPr/>
                    <a:lstStyle/>
                    <a:p>
                      <a:pPr algn="ctr"/>
                      <a:r>
                        <a:rPr lang="en-US" sz="1200" dirty="0" smtClean="0">
                          <a:solidFill>
                            <a:schemeClr val="tx1"/>
                          </a:solidFill>
                          <a:latin typeface="Arial" panose="020B0604020202020204" pitchFamily="34" charset="0"/>
                          <a:cs typeface="Arial" panose="020B0604020202020204" pitchFamily="34" charset="0"/>
                        </a:rPr>
                        <a:t>Time</a:t>
                      </a:r>
                      <a:endParaRPr lang="en-US" sz="12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200" dirty="0" smtClean="0">
                          <a:solidFill>
                            <a:schemeClr val="tx1"/>
                          </a:solidFill>
                          <a:latin typeface="Arial" panose="020B0604020202020204" pitchFamily="34" charset="0"/>
                          <a:cs typeface="Arial" panose="020B0604020202020204" pitchFamily="34" charset="0"/>
                        </a:rPr>
                        <a:t>T0</a:t>
                      </a:r>
                      <a:endParaRPr lang="en-US" sz="12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200" dirty="0" smtClean="0">
                          <a:solidFill>
                            <a:schemeClr val="tx1"/>
                          </a:solidFill>
                          <a:latin typeface="Arial" panose="020B0604020202020204" pitchFamily="34" charset="0"/>
                          <a:cs typeface="Arial" panose="020B0604020202020204" pitchFamily="34" charset="0"/>
                        </a:rPr>
                        <a:t>T7</a:t>
                      </a:r>
                      <a:endParaRPr lang="en-US" sz="12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200" dirty="0" smtClean="0">
                          <a:solidFill>
                            <a:schemeClr val="tx1"/>
                          </a:solidFill>
                          <a:latin typeface="Arial" panose="020B0604020202020204" pitchFamily="34" charset="0"/>
                          <a:cs typeface="Arial" panose="020B0604020202020204" pitchFamily="34" charset="0"/>
                        </a:rPr>
                        <a:t>T28</a:t>
                      </a:r>
                      <a:endParaRPr lang="en-US" sz="12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200" dirty="0" smtClean="0">
                          <a:solidFill>
                            <a:schemeClr val="tx1"/>
                          </a:solidFill>
                          <a:latin typeface="Arial" panose="020B0604020202020204" pitchFamily="34" charset="0"/>
                          <a:cs typeface="Arial" panose="020B0604020202020204" pitchFamily="34" charset="0"/>
                        </a:rPr>
                        <a:t>T56</a:t>
                      </a:r>
                      <a:endParaRPr lang="en-US" sz="12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15011">
                <a:tc>
                  <a:txBody>
                    <a:bodyPr/>
                    <a:lstStyle/>
                    <a:p>
                      <a:pPr algn="ctr"/>
                      <a:r>
                        <a:rPr lang="en-US" sz="1200" dirty="0" smtClean="0">
                          <a:solidFill>
                            <a:schemeClr val="tx1"/>
                          </a:solidFill>
                          <a:latin typeface="Arial" panose="020B0604020202020204" pitchFamily="34" charset="0"/>
                          <a:cs typeface="Arial" panose="020B0604020202020204" pitchFamily="34" charset="0"/>
                        </a:rPr>
                        <a:t>T7</a:t>
                      </a:r>
                      <a:endParaRPr lang="en-US" sz="12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dk1"/>
                          </a:solidFill>
                          <a:effectLst/>
                          <a:latin typeface="+mn-lt"/>
                          <a:ea typeface="+mn-ea"/>
                          <a:cs typeface="+mn-cs"/>
                        </a:rPr>
                        <a:t>0.367</a:t>
                      </a:r>
                      <a:endParaRPr lang="en-US" sz="12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2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2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2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0">
                <a:tc>
                  <a:txBody>
                    <a:bodyPr/>
                    <a:lstStyle/>
                    <a:p>
                      <a:pPr algn="ctr"/>
                      <a:r>
                        <a:rPr lang="en-US" sz="1200" dirty="0" smtClean="0">
                          <a:solidFill>
                            <a:schemeClr val="tx1"/>
                          </a:solidFill>
                          <a:latin typeface="Arial" panose="020B0604020202020204" pitchFamily="34" charset="0"/>
                          <a:cs typeface="Arial" panose="020B0604020202020204" pitchFamily="34" charset="0"/>
                        </a:rPr>
                        <a:t>T28</a:t>
                      </a:r>
                      <a:endParaRPr lang="en-US" sz="12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200" b="0" i="0" kern="1200" dirty="0" smtClean="0">
                          <a:solidFill>
                            <a:schemeClr val="dk1"/>
                          </a:solidFill>
                          <a:effectLst/>
                          <a:latin typeface="+mn-lt"/>
                          <a:ea typeface="+mn-ea"/>
                          <a:cs typeface="+mn-cs"/>
                        </a:rPr>
                        <a:t>0.064</a:t>
                      </a:r>
                      <a:endParaRPr lang="en-US" sz="12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200" b="0" i="0" kern="1200" dirty="0" smtClean="0">
                          <a:solidFill>
                            <a:schemeClr val="dk1"/>
                          </a:solidFill>
                          <a:effectLst/>
                          <a:latin typeface="+mn-lt"/>
                          <a:ea typeface="+mn-ea"/>
                          <a:cs typeface="+mn-cs"/>
                        </a:rPr>
                        <a:t>0.1016</a:t>
                      </a:r>
                      <a:endParaRPr lang="en-US" sz="12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2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2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0">
                <a:tc>
                  <a:txBody>
                    <a:bodyPr/>
                    <a:lstStyle/>
                    <a:p>
                      <a:pPr algn="ctr"/>
                      <a:r>
                        <a:rPr lang="en-US" sz="1200" dirty="0" smtClean="0">
                          <a:solidFill>
                            <a:schemeClr val="tx1"/>
                          </a:solidFill>
                          <a:latin typeface="Arial" panose="020B0604020202020204" pitchFamily="34" charset="0"/>
                          <a:cs typeface="Arial" panose="020B0604020202020204" pitchFamily="34" charset="0"/>
                        </a:rPr>
                        <a:t>T56</a:t>
                      </a:r>
                      <a:endParaRPr lang="en-US" sz="12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200" b="0" i="0" kern="1200" dirty="0" smtClean="0">
                          <a:solidFill>
                            <a:schemeClr val="dk1"/>
                          </a:solidFill>
                          <a:effectLst/>
                          <a:latin typeface="+mn-lt"/>
                          <a:ea typeface="+mn-ea"/>
                          <a:cs typeface="+mn-cs"/>
                        </a:rPr>
                        <a:t>0.125</a:t>
                      </a:r>
                      <a:endParaRPr lang="en-US" sz="12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200" b="0" i="0" kern="1200" dirty="0" smtClean="0">
                          <a:solidFill>
                            <a:schemeClr val="dk1"/>
                          </a:solidFill>
                          <a:effectLst/>
                          <a:latin typeface="+mn-lt"/>
                          <a:ea typeface="+mn-ea"/>
                          <a:cs typeface="+mn-cs"/>
                        </a:rPr>
                        <a:t>0.064</a:t>
                      </a:r>
                      <a:endParaRPr lang="en-US" sz="12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200" b="0" i="0" kern="1200" dirty="0" smtClean="0">
                          <a:solidFill>
                            <a:schemeClr val="dk1"/>
                          </a:solidFill>
                          <a:effectLst/>
                          <a:latin typeface="+mn-lt"/>
                          <a:ea typeface="+mn-ea"/>
                          <a:cs typeface="+mn-cs"/>
                        </a:rPr>
                        <a:t>0.875</a:t>
                      </a:r>
                      <a:endParaRPr lang="en-US" sz="12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US" sz="12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15011">
                <a:tc>
                  <a:txBody>
                    <a:bodyPr/>
                    <a:lstStyle/>
                    <a:p>
                      <a:pPr algn="ctr"/>
                      <a:r>
                        <a:rPr lang="en-US" sz="1200" dirty="0" smtClean="0">
                          <a:solidFill>
                            <a:schemeClr val="tx1"/>
                          </a:solidFill>
                          <a:latin typeface="Arial" panose="020B0604020202020204" pitchFamily="34" charset="0"/>
                          <a:cs typeface="Arial" panose="020B0604020202020204" pitchFamily="34" charset="0"/>
                        </a:rPr>
                        <a:t>CD</a:t>
                      </a:r>
                      <a:endParaRPr lang="en-US" sz="12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200" b="0" i="0" kern="1200" dirty="0" smtClean="0">
                          <a:solidFill>
                            <a:schemeClr val="dk1"/>
                          </a:solidFill>
                          <a:effectLst/>
                          <a:latin typeface="+mn-lt"/>
                          <a:ea typeface="+mn-ea"/>
                          <a:cs typeface="+mn-cs"/>
                        </a:rPr>
                        <a:t>0.001</a:t>
                      </a:r>
                      <a:endParaRPr lang="en-US" sz="12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200" b="0" i="0" kern="1200" dirty="0" smtClean="0">
                          <a:solidFill>
                            <a:schemeClr val="dk1"/>
                          </a:solidFill>
                          <a:effectLst/>
                          <a:latin typeface="+mn-lt"/>
                          <a:ea typeface="+mn-ea"/>
                          <a:cs typeface="+mn-cs"/>
                        </a:rPr>
                        <a:t>0.006</a:t>
                      </a:r>
                      <a:endParaRPr lang="en-US" sz="12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200" b="0" i="0" kern="1200" dirty="0" smtClean="0">
                          <a:solidFill>
                            <a:schemeClr val="dk1"/>
                          </a:solidFill>
                          <a:effectLst/>
                          <a:latin typeface="+mn-lt"/>
                          <a:ea typeface="+mn-ea"/>
                          <a:cs typeface="+mn-cs"/>
                        </a:rPr>
                        <a:t>0.056</a:t>
                      </a:r>
                      <a:endParaRPr lang="en-US" sz="12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200" b="0" i="0" kern="1200" dirty="0" smtClean="0">
                          <a:solidFill>
                            <a:schemeClr val="dk1"/>
                          </a:solidFill>
                          <a:effectLst/>
                          <a:latin typeface="+mn-lt"/>
                          <a:ea typeface="+mn-ea"/>
                          <a:cs typeface="+mn-cs"/>
                        </a:rPr>
                        <a:t>0.003</a:t>
                      </a:r>
                      <a:endParaRPr lang="en-US" sz="12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val="20681882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9167208"/>
              </p:ext>
            </p:extLst>
          </p:nvPr>
        </p:nvGraphicFramePr>
        <p:xfrm>
          <a:off x="533400" y="1600200"/>
          <a:ext cx="8077200" cy="4251960"/>
        </p:xfrm>
        <a:graphic>
          <a:graphicData uri="http://schemas.openxmlformats.org/drawingml/2006/table">
            <a:tbl>
              <a:tblPr firstRow="1" bandRow="1">
                <a:tableStyleId>{5C22544A-7EE6-4342-B048-85BDC9FD1C3A}</a:tableStyleId>
              </a:tblPr>
              <a:tblGrid>
                <a:gridCol w="1752600"/>
                <a:gridCol w="838200"/>
                <a:gridCol w="762000"/>
                <a:gridCol w="914400"/>
                <a:gridCol w="838200"/>
                <a:gridCol w="914400"/>
                <a:gridCol w="838200"/>
                <a:gridCol w="1219200"/>
              </a:tblGrid>
              <a:tr h="370840">
                <a:tc gridSpan="8">
                  <a:txBody>
                    <a:bodyPr/>
                    <a:lstStyle/>
                    <a:p>
                      <a:r>
                        <a:rPr lang="en-US" sz="1200" dirty="0" smtClean="0">
                          <a:solidFill>
                            <a:schemeClr val="tx1"/>
                          </a:solidFill>
                        </a:rPr>
                        <a:t>Supplemental Table 5: Comparison of Longitudinal changes in relative abundance of taxa</a:t>
                      </a:r>
                      <a:r>
                        <a:rPr lang="en-US" sz="1200" baseline="0" dirty="0" smtClean="0">
                          <a:solidFill>
                            <a:schemeClr val="tx1"/>
                          </a:solidFill>
                        </a:rPr>
                        <a:t> highlighted in </a:t>
                      </a:r>
                      <a:r>
                        <a:rPr lang="en-US" sz="1200" baseline="0" dirty="0" err="1" smtClean="0">
                          <a:solidFill>
                            <a:schemeClr val="tx1"/>
                          </a:solidFill>
                        </a:rPr>
                        <a:t>Mazcorro</a:t>
                      </a:r>
                      <a:r>
                        <a:rPr lang="en-US" sz="1200" baseline="0" dirty="0" smtClean="0">
                          <a:solidFill>
                            <a:schemeClr val="tx1"/>
                          </a:solidFill>
                        </a:rPr>
                        <a:t> et al</a:t>
                      </a:r>
                      <a:endParaRPr lang="en-US" sz="1200" dirty="0">
                        <a:solidFill>
                          <a:schemeClr val="tx1"/>
                        </a:solidFill>
                      </a:endParaRPr>
                    </a:p>
                  </a:txBody>
                  <a:tcPr>
                    <a:lnB w="12700" cap="flat" cmpd="sng" algn="ctr">
                      <a:solidFill>
                        <a:schemeClr val="tx1"/>
                      </a:solidFill>
                      <a:prstDash val="solid"/>
                      <a:round/>
                      <a:headEnd type="none" w="med" len="med"/>
                      <a:tailEnd type="none" w="med" len="med"/>
                    </a:lnB>
                    <a:noFill/>
                  </a:tcPr>
                </a:tc>
                <a:tc hMerge="1">
                  <a:txBody>
                    <a:bodyPr/>
                    <a:lstStyle/>
                    <a:p>
                      <a:endParaRPr lang="en-US" sz="1200" dirty="0">
                        <a:solidFill>
                          <a:schemeClr val="tx1"/>
                        </a:solidFill>
                      </a:endParaRPr>
                    </a:p>
                  </a:txBody>
                  <a:tcPr>
                    <a:noFill/>
                  </a:tcPr>
                </a:tc>
                <a:tc hMerge="1">
                  <a:txBody>
                    <a:bodyPr/>
                    <a:lstStyle/>
                    <a:p>
                      <a:endParaRPr lang="en-US" sz="1200" dirty="0">
                        <a:solidFill>
                          <a:schemeClr val="tx1"/>
                        </a:solidFill>
                      </a:endParaRPr>
                    </a:p>
                  </a:txBody>
                  <a:tcPr>
                    <a:noFill/>
                  </a:tcPr>
                </a:tc>
                <a:tc hMerge="1">
                  <a:txBody>
                    <a:bodyPr/>
                    <a:lstStyle/>
                    <a:p>
                      <a:endParaRPr lang="en-US" sz="1200" dirty="0">
                        <a:solidFill>
                          <a:schemeClr val="tx1"/>
                        </a:solidFill>
                      </a:endParaRPr>
                    </a:p>
                  </a:txBody>
                  <a:tcPr>
                    <a:noFill/>
                  </a:tcPr>
                </a:tc>
                <a:tc hMerge="1">
                  <a:txBody>
                    <a:bodyPr/>
                    <a:lstStyle/>
                    <a:p>
                      <a:endParaRPr lang="en-US" sz="1200" dirty="0">
                        <a:solidFill>
                          <a:schemeClr val="tx1"/>
                        </a:solidFill>
                      </a:endParaRPr>
                    </a:p>
                  </a:txBody>
                  <a:tcPr>
                    <a:noFill/>
                  </a:tcPr>
                </a:tc>
                <a:tc hMerge="1">
                  <a:txBody>
                    <a:bodyPr/>
                    <a:lstStyle/>
                    <a:p>
                      <a:endParaRPr lang="en-US" sz="1200" dirty="0">
                        <a:solidFill>
                          <a:schemeClr val="tx1"/>
                        </a:solidFill>
                      </a:endParaRPr>
                    </a:p>
                  </a:txBody>
                  <a:tcPr>
                    <a:noFill/>
                  </a:tcPr>
                </a:tc>
                <a:tc hMerge="1">
                  <a:txBody>
                    <a:bodyPr/>
                    <a:lstStyle/>
                    <a:p>
                      <a:endParaRPr lang="en-US" sz="1200" dirty="0">
                        <a:solidFill>
                          <a:schemeClr val="tx1"/>
                        </a:solidFill>
                      </a:endParaRPr>
                    </a:p>
                  </a:txBody>
                  <a:tcPr>
                    <a:noFill/>
                  </a:tcPr>
                </a:tc>
                <a:tc hMerge="1">
                  <a:txBody>
                    <a:bodyPr/>
                    <a:lstStyle/>
                    <a:p>
                      <a:endParaRPr lang="en-US" sz="1200" dirty="0">
                        <a:solidFill>
                          <a:schemeClr val="tx1"/>
                        </a:solidFill>
                      </a:endParaRPr>
                    </a:p>
                  </a:txBody>
                  <a:tcPr>
                    <a:noFill/>
                  </a:tcPr>
                </a:tc>
              </a:tr>
              <a:tr h="370840">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3">
                  <a:txBody>
                    <a:bodyPr/>
                    <a:lstStyle/>
                    <a:p>
                      <a:r>
                        <a:rPr lang="en-US" sz="1200" dirty="0" smtClean="0">
                          <a:solidFill>
                            <a:schemeClr val="tx1"/>
                          </a:solidFill>
                        </a:rPr>
                        <a:t>Male, versus</a:t>
                      </a:r>
                      <a:r>
                        <a:rPr lang="en-US" sz="1200" baseline="0" dirty="0" smtClean="0">
                          <a:solidFill>
                            <a:schemeClr val="tx1"/>
                          </a:solidFill>
                        </a:rPr>
                        <a:t> Male </a:t>
                      </a:r>
                      <a:r>
                        <a:rPr lang="en-US" sz="1200" dirty="0" smtClean="0">
                          <a:solidFill>
                            <a:schemeClr val="tx1"/>
                          </a:solidFill>
                        </a:rPr>
                        <a:t>Baseline </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4">
                  <a:txBody>
                    <a:bodyPr/>
                    <a:lstStyle/>
                    <a:p>
                      <a:r>
                        <a:rPr lang="en-US" sz="1200" dirty="0" smtClean="0">
                          <a:solidFill>
                            <a:schemeClr val="tx1"/>
                          </a:solidFill>
                        </a:rPr>
                        <a:t>Female, versus Female</a:t>
                      </a:r>
                      <a:r>
                        <a:rPr lang="en-US" sz="1200" baseline="0" dirty="0" smtClean="0">
                          <a:solidFill>
                            <a:schemeClr val="tx1"/>
                          </a:solidFill>
                        </a:rPr>
                        <a:t> Baseline</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dirty="0" smtClean="0">
                          <a:solidFill>
                            <a:schemeClr val="tx1"/>
                          </a:solidFill>
                        </a:rPr>
                        <a:t>T7</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dirty="0" smtClean="0">
                          <a:solidFill>
                            <a:schemeClr val="tx1"/>
                          </a:solidFill>
                        </a:rPr>
                        <a:t>T28</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dirty="0" smtClean="0">
                          <a:solidFill>
                            <a:schemeClr val="tx1"/>
                          </a:solidFill>
                        </a:rPr>
                        <a:t>T56</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dirty="0" smtClean="0">
                          <a:solidFill>
                            <a:schemeClr val="tx1"/>
                          </a:solidFill>
                        </a:rPr>
                        <a:t>T7</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dirty="0" smtClean="0">
                          <a:solidFill>
                            <a:schemeClr val="tx1"/>
                          </a:solidFill>
                        </a:rPr>
                        <a:t>T28</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dirty="0" smtClean="0">
                          <a:solidFill>
                            <a:schemeClr val="tx1"/>
                          </a:solidFill>
                        </a:rPr>
                        <a:t>T56</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dirty="0" smtClean="0">
                          <a:solidFill>
                            <a:schemeClr val="tx1"/>
                          </a:solidFill>
                        </a:rPr>
                        <a:t>CDI*</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sz="1200" i="1" dirty="0" err="1" smtClean="0">
                          <a:solidFill>
                            <a:schemeClr val="tx1"/>
                          </a:solidFill>
                        </a:rPr>
                        <a:t>Porphyromonas</a:t>
                      </a:r>
                      <a:endParaRPr lang="en-US" sz="1200" i="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dirty="0" smtClean="0">
                          <a:solidFill>
                            <a:schemeClr val="tx1"/>
                          </a:solidFill>
                        </a:rPr>
                        <a:t>1</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dirty="0" smtClean="0">
                          <a:solidFill>
                            <a:schemeClr val="tx1"/>
                          </a:solidFill>
                        </a:rPr>
                        <a:t>1</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dirty="0" smtClean="0">
                          <a:solidFill>
                            <a:schemeClr val="tx1"/>
                          </a:solidFill>
                        </a:rPr>
                        <a:t>0.789</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effectLst/>
                          <a:latin typeface="+mn-lt"/>
                          <a:ea typeface="+mn-ea"/>
                          <a:cs typeface="+mn-cs"/>
                        </a:rPr>
                        <a:t>0.371 </a:t>
                      </a:r>
                      <a:endParaRPr lang="en-US" sz="1200" dirty="0" smtClean="0">
                        <a:solidFill>
                          <a:schemeClr val="tx1"/>
                        </a:solidFill>
                      </a:endParaRPr>
                    </a:p>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effectLst/>
                          <a:latin typeface="+mn-lt"/>
                          <a:ea typeface="+mn-ea"/>
                          <a:cs typeface="+mn-cs"/>
                        </a:rPr>
                        <a:t>0.371</a:t>
                      </a:r>
                      <a:endParaRPr lang="en-US" sz="1200" dirty="0" smtClean="0">
                        <a:solidFill>
                          <a:schemeClr val="tx1"/>
                        </a:solidFill>
                      </a:endParaRPr>
                    </a:p>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effectLst/>
                          <a:latin typeface="+mn-lt"/>
                          <a:ea typeface="+mn-ea"/>
                          <a:cs typeface="+mn-cs"/>
                        </a:rPr>
                        <a:t>0.371 </a:t>
                      </a:r>
                      <a:endParaRPr lang="en-US" sz="1200" dirty="0" smtClean="0">
                        <a:solidFill>
                          <a:schemeClr val="tx1"/>
                        </a:solidFill>
                      </a:endParaRPr>
                    </a:p>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b="0" i="0" kern="1200" dirty="0" smtClean="0">
                          <a:solidFill>
                            <a:schemeClr val="tx1"/>
                          </a:solidFill>
                          <a:effectLst/>
                          <a:latin typeface="+mn-lt"/>
                          <a:ea typeface="+mn-ea"/>
                          <a:cs typeface="+mn-cs"/>
                        </a:rPr>
                        <a:t>0.131</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sz="1200" i="1" dirty="0" err="1" smtClean="0">
                          <a:solidFill>
                            <a:schemeClr val="tx1"/>
                          </a:solidFill>
                        </a:rPr>
                        <a:t>Prevotella</a:t>
                      </a:r>
                      <a:endParaRPr lang="en-US" sz="1200" i="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dirty="0" smtClean="0">
                          <a:solidFill>
                            <a:schemeClr val="tx1"/>
                          </a:solidFill>
                        </a:rPr>
                        <a:t>0.25</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dirty="0" smtClean="0">
                          <a:solidFill>
                            <a:schemeClr val="tx1"/>
                          </a:solidFill>
                        </a:rPr>
                        <a:t>0.625</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dirty="0" smtClean="0">
                          <a:solidFill>
                            <a:schemeClr val="tx1"/>
                          </a:solidFill>
                        </a:rPr>
                        <a:t>0.875</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dirty="0" smtClean="0">
                          <a:solidFill>
                            <a:schemeClr val="tx1"/>
                          </a:solidFill>
                        </a:rPr>
                        <a:t>0.181</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dirty="0" smtClean="0">
                          <a:solidFill>
                            <a:schemeClr val="tx1"/>
                          </a:solidFill>
                        </a:rPr>
                        <a:t>0.375</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dirty="0" smtClean="0">
                          <a:solidFill>
                            <a:schemeClr val="tx1"/>
                          </a:solidFill>
                        </a:rPr>
                        <a:t>0.181</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dirty="0" smtClean="0">
                          <a:solidFill>
                            <a:schemeClr val="tx1"/>
                          </a:solidFill>
                        </a:rPr>
                        <a:t>0.533</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sz="1200" i="1" dirty="0" err="1" smtClean="0">
                          <a:solidFill>
                            <a:schemeClr val="tx1"/>
                          </a:solidFill>
                        </a:rPr>
                        <a:t>Bacteroides</a:t>
                      </a:r>
                      <a:endParaRPr lang="en-US" sz="1200" i="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dirty="0" smtClean="0">
                          <a:solidFill>
                            <a:schemeClr val="tx1"/>
                          </a:solidFill>
                        </a:rPr>
                        <a:t>0.875</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dirty="0" smtClean="0">
                          <a:solidFill>
                            <a:schemeClr val="tx1"/>
                          </a:solidFill>
                        </a:rPr>
                        <a:t>0.625</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dirty="0" smtClean="0">
                          <a:solidFill>
                            <a:schemeClr val="tx1"/>
                          </a:solidFill>
                        </a:rPr>
                        <a:t>0.375</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dirty="0" smtClean="0">
                          <a:solidFill>
                            <a:schemeClr val="tx1"/>
                          </a:solidFill>
                        </a:rPr>
                        <a:t>0.25</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dirty="0" smtClean="0">
                          <a:solidFill>
                            <a:schemeClr val="tx1"/>
                          </a:solidFill>
                        </a:rPr>
                        <a:t>0.875</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dirty="0" smtClean="0">
                          <a:solidFill>
                            <a:schemeClr val="tx1"/>
                          </a:solidFill>
                        </a:rPr>
                        <a:t>0.25</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b="1" dirty="0" smtClean="0">
                          <a:solidFill>
                            <a:schemeClr val="tx1"/>
                          </a:solidFill>
                        </a:rPr>
                        <a:t>0.016</a:t>
                      </a:r>
                      <a:endParaRPr lang="en-US" sz="12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sz="1200" i="1" dirty="0" err="1" smtClean="0">
                          <a:solidFill>
                            <a:schemeClr val="tx1"/>
                          </a:solidFill>
                        </a:rPr>
                        <a:t>Gammaproteobacteria</a:t>
                      </a:r>
                      <a:endParaRPr lang="en-US" sz="1200" i="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dirty="0" smtClean="0">
                          <a:solidFill>
                            <a:schemeClr val="tx1"/>
                          </a:solidFill>
                        </a:rPr>
                        <a:t>0.875</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rPr>
                        <a:t>0.875</a:t>
                      </a:r>
                    </a:p>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1"/>
                          </a:solidFill>
                        </a:rPr>
                        <a:t>0.875</a:t>
                      </a:r>
                    </a:p>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dirty="0" smtClean="0">
                          <a:solidFill>
                            <a:schemeClr val="tx1"/>
                          </a:solidFill>
                        </a:rPr>
                        <a:t>0.625</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dirty="0" smtClean="0">
                          <a:solidFill>
                            <a:schemeClr val="tx1"/>
                          </a:solidFill>
                        </a:rPr>
                        <a:t>0.875</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dirty="0" smtClean="0">
                          <a:solidFill>
                            <a:schemeClr val="tx1"/>
                          </a:solidFill>
                        </a:rPr>
                        <a:t>0.875</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b="1" dirty="0" smtClean="0">
                          <a:solidFill>
                            <a:schemeClr val="tx1"/>
                          </a:solidFill>
                        </a:rPr>
                        <a:t>0.032</a:t>
                      </a:r>
                      <a:endParaRPr lang="en-US" sz="12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sz="1200" i="1" dirty="0" smtClean="0">
                          <a:solidFill>
                            <a:schemeClr val="tx1"/>
                          </a:solidFill>
                        </a:rPr>
                        <a:t>Lactobacillus</a:t>
                      </a:r>
                      <a:endParaRPr lang="en-US" sz="1200" i="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b="0" i="0" kern="1200" dirty="0" smtClean="0">
                          <a:solidFill>
                            <a:schemeClr val="tx1"/>
                          </a:solidFill>
                          <a:effectLst/>
                          <a:latin typeface="+mn-lt"/>
                          <a:ea typeface="+mn-ea"/>
                          <a:cs typeface="+mn-cs"/>
                        </a:rPr>
                        <a:t>0.181</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b="0" i="0" kern="1200" dirty="0" smtClean="0">
                          <a:solidFill>
                            <a:schemeClr val="tx1"/>
                          </a:solidFill>
                          <a:effectLst/>
                          <a:latin typeface="+mn-lt"/>
                          <a:ea typeface="+mn-ea"/>
                          <a:cs typeface="+mn-cs"/>
                        </a:rPr>
                        <a:t>0.423</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b="0" i="0" kern="1200" dirty="0" smtClean="0">
                          <a:solidFill>
                            <a:schemeClr val="tx1"/>
                          </a:solidFill>
                          <a:effectLst/>
                          <a:latin typeface="+mn-lt"/>
                          <a:ea typeface="+mn-ea"/>
                          <a:cs typeface="+mn-cs"/>
                        </a:rPr>
                        <a:t>0.181 </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b="0" i="0" kern="1200" dirty="0" smtClean="0">
                          <a:solidFill>
                            <a:schemeClr val="tx1"/>
                          </a:solidFill>
                          <a:effectLst/>
                          <a:latin typeface="+mn-lt"/>
                          <a:ea typeface="+mn-ea"/>
                          <a:cs typeface="+mn-cs"/>
                        </a:rPr>
                        <a:t>0.625 </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b="0" i="0" kern="1200" dirty="0" smtClean="0">
                          <a:solidFill>
                            <a:schemeClr val="tx1"/>
                          </a:solidFill>
                          <a:effectLst/>
                          <a:latin typeface="+mn-lt"/>
                          <a:ea typeface="+mn-ea"/>
                          <a:cs typeface="+mn-cs"/>
                        </a:rPr>
                        <a:t>0.789</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dirty="0" smtClean="0">
                          <a:solidFill>
                            <a:schemeClr val="tx1"/>
                          </a:solidFill>
                        </a:rPr>
                        <a:t>1</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b="1" i="0" kern="1200" dirty="0" smtClean="0">
                          <a:solidFill>
                            <a:schemeClr val="tx1"/>
                          </a:solidFill>
                          <a:effectLst/>
                          <a:latin typeface="+mn-lt"/>
                          <a:ea typeface="+mn-ea"/>
                          <a:cs typeface="+mn-cs"/>
                        </a:rPr>
                        <a:t>0.063</a:t>
                      </a:r>
                      <a:endParaRPr lang="en-US" sz="12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sz="1200" i="1" dirty="0" err="1" smtClean="0">
                          <a:solidFill>
                            <a:schemeClr val="tx1"/>
                          </a:solidFill>
                        </a:rPr>
                        <a:t>Faecalibacterium</a:t>
                      </a:r>
                      <a:endParaRPr lang="en-US" sz="1200" i="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dirty="0" smtClean="0">
                          <a:solidFill>
                            <a:schemeClr val="tx1"/>
                          </a:solidFill>
                        </a:rPr>
                        <a:t>0.875</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dirty="0" smtClean="0">
                          <a:solidFill>
                            <a:schemeClr val="tx1"/>
                          </a:solidFill>
                        </a:rPr>
                        <a:t>0.25</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dirty="0" smtClean="0">
                          <a:solidFill>
                            <a:schemeClr val="tx1"/>
                          </a:solidFill>
                        </a:rPr>
                        <a:t>0.875</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dirty="0" smtClean="0">
                          <a:solidFill>
                            <a:schemeClr val="tx1"/>
                          </a:solidFill>
                        </a:rPr>
                        <a:t>0.125</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dirty="0" smtClean="0">
                          <a:solidFill>
                            <a:schemeClr val="tx1"/>
                          </a:solidFill>
                        </a:rPr>
                        <a:t>0.875</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dirty="0" smtClean="0">
                          <a:solidFill>
                            <a:schemeClr val="tx1"/>
                          </a:solidFill>
                        </a:rPr>
                        <a:t>0.875</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dirty="0" smtClean="0">
                          <a:solidFill>
                            <a:schemeClr val="tx1"/>
                          </a:solidFill>
                        </a:rPr>
                        <a:t>0.412</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sz="1200" i="1" dirty="0" err="1" smtClean="0">
                          <a:solidFill>
                            <a:schemeClr val="tx1"/>
                          </a:solidFill>
                        </a:rPr>
                        <a:t>Firmicutes</a:t>
                      </a:r>
                      <a:endParaRPr lang="en-US" sz="1200" i="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b="0" i="0" kern="1200" dirty="0" smtClean="0">
                          <a:solidFill>
                            <a:schemeClr val="tx1"/>
                          </a:solidFill>
                          <a:effectLst/>
                          <a:latin typeface="+mn-lt"/>
                          <a:ea typeface="+mn-ea"/>
                          <a:cs typeface="+mn-cs"/>
                        </a:rPr>
                        <a:t>0.875 </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b="0" i="0" kern="1200" dirty="0" smtClean="0">
                          <a:solidFill>
                            <a:schemeClr val="tx1"/>
                          </a:solidFill>
                          <a:effectLst/>
                          <a:latin typeface="+mn-lt"/>
                          <a:ea typeface="+mn-ea"/>
                          <a:cs typeface="+mn-cs"/>
                        </a:rPr>
                        <a:t>0.25 </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dirty="0" smtClean="0">
                          <a:solidFill>
                            <a:schemeClr val="tx1"/>
                          </a:solidFill>
                        </a:rPr>
                        <a:t>1</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dirty="0" smtClean="0">
                          <a:solidFill>
                            <a:schemeClr val="tx1"/>
                          </a:solidFill>
                        </a:rPr>
                        <a:t>0.375</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dirty="0" smtClean="0">
                          <a:solidFill>
                            <a:schemeClr val="tx1"/>
                          </a:solidFill>
                        </a:rPr>
                        <a:t>0.625</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dirty="0" smtClean="0">
                          <a:solidFill>
                            <a:schemeClr val="tx1"/>
                          </a:solidFill>
                        </a:rPr>
                        <a:t>0.25</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b="1" dirty="0" smtClean="0">
                          <a:solidFill>
                            <a:schemeClr val="tx1"/>
                          </a:solidFill>
                        </a:rPr>
                        <a:t>0.016</a:t>
                      </a:r>
                      <a:endParaRPr lang="en-US" sz="12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70840">
                <a:tc>
                  <a:txBody>
                    <a:bodyPr/>
                    <a:lstStyle/>
                    <a:p>
                      <a:r>
                        <a:rPr lang="en-US" sz="1200" i="1" dirty="0" err="1" smtClean="0">
                          <a:solidFill>
                            <a:schemeClr val="tx1"/>
                          </a:solidFill>
                        </a:rPr>
                        <a:t>Ruminococcae</a:t>
                      </a:r>
                      <a:endParaRPr lang="en-US" sz="1200" i="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b="0" i="0" kern="1200" dirty="0" smtClean="0">
                          <a:solidFill>
                            <a:schemeClr val="tx1"/>
                          </a:solidFill>
                          <a:effectLst/>
                          <a:latin typeface="+mn-lt"/>
                          <a:ea typeface="+mn-ea"/>
                          <a:cs typeface="+mn-cs"/>
                        </a:rPr>
                        <a:t>0.625 </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b="0" i="0" kern="1200" dirty="0" smtClean="0">
                          <a:solidFill>
                            <a:schemeClr val="tx1"/>
                          </a:solidFill>
                          <a:effectLst/>
                          <a:latin typeface="+mn-lt"/>
                          <a:ea typeface="+mn-ea"/>
                          <a:cs typeface="+mn-cs"/>
                        </a:rPr>
                        <a:t>0.25 </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b="0" i="0" kern="1200" dirty="0" smtClean="0">
                          <a:solidFill>
                            <a:schemeClr val="tx1"/>
                          </a:solidFill>
                          <a:effectLst/>
                          <a:latin typeface="+mn-lt"/>
                          <a:ea typeface="+mn-ea"/>
                          <a:cs typeface="+mn-cs"/>
                        </a:rPr>
                        <a:t>0.625 </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b="0" i="0" kern="1200" dirty="0" smtClean="0">
                          <a:solidFill>
                            <a:schemeClr val="tx1"/>
                          </a:solidFill>
                          <a:effectLst/>
                          <a:latin typeface="+mn-lt"/>
                          <a:ea typeface="+mn-ea"/>
                          <a:cs typeface="+mn-cs"/>
                        </a:rPr>
                        <a:t>0.125 </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b="0" i="0" kern="1200" dirty="0" smtClean="0">
                          <a:solidFill>
                            <a:schemeClr val="tx1"/>
                          </a:solidFill>
                          <a:effectLst/>
                          <a:latin typeface="+mn-lt"/>
                          <a:ea typeface="+mn-ea"/>
                          <a:cs typeface="+mn-cs"/>
                        </a:rPr>
                        <a:t>0.375 </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b="0" i="0" kern="1200" dirty="0" smtClean="0">
                          <a:solidFill>
                            <a:schemeClr val="tx1"/>
                          </a:solidFill>
                          <a:effectLst/>
                          <a:latin typeface="+mn-lt"/>
                          <a:ea typeface="+mn-ea"/>
                          <a:cs typeface="+mn-cs"/>
                        </a:rPr>
                        <a:t>0.625 </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200" b="1" i="0" kern="1200" dirty="0" smtClean="0">
                          <a:solidFill>
                            <a:schemeClr val="tx1"/>
                          </a:solidFill>
                          <a:effectLst/>
                          <a:latin typeface="+mn-lt"/>
                          <a:ea typeface="+mn-ea"/>
                          <a:cs typeface="+mn-cs"/>
                        </a:rPr>
                        <a:t>0.064</a:t>
                      </a:r>
                      <a:endParaRPr lang="en-US" sz="12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val="105697475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p:cNvGraphicFramePr>
          <p:nvPr>
            <p:extLst>
              <p:ext uri="{D42A27DB-BD31-4B8C-83A1-F6EECF244321}">
                <p14:modId xmlns:p14="http://schemas.microsoft.com/office/powerpoint/2010/main" val="3685937768"/>
              </p:ext>
            </p:extLst>
          </p:nvPr>
        </p:nvGraphicFramePr>
        <p:xfrm>
          <a:off x="1752600" y="2514600"/>
          <a:ext cx="5094253" cy="2085258"/>
        </p:xfrm>
        <a:graphic>
          <a:graphicData uri="http://schemas.openxmlformats.org/drawingml/2006/table">
            <a:tbl>
              <a:tblPr firstRow="1" bandRow="1">
                <a:tableStyleId>{5C22544A-7EE6-4342-B048-85BDC9FD1C3A}</a:tableStyleId>
              </a:tblPr>
              <a:tblGrid>
                <a:gridCol w="467043"/>
                <a:gridCol w="509905"/>
                <a:gridCol w="509905"/>
                <a:gridCol w="509905"/>
                <a:gridCol w="590832"/>
                <a:gridCol w="467043"/>
                <a:gridCol w="509905"/>
                <a:gridCol w="509905"/>
                <a:gridCol w="509905"/>
                <a:gridCol w="509905"/>
              </a:tblGrid>
              <a:tr h="228600">
                <a:tc gridSpan="10">
                  <a:txBody>
                    <a:bodyPr/>
                    <a:lstStyle/>
                    <a:p>
                      <a:r>
                        <a:rPr lang="en-US" sz="1000" dirty="0" smtClean="0">
                          <a:solidFill>
                            <a:schemeClr val="tx1"/>
                          </a:solidFill>
                        </a:rPr>
                        <a:t>Supplemental Table 6:</a:t>
                      </a:r>
                      <a:r>
                        <a:rPr lang="en-US" sz="1000" baseline="0" dirty="0" smtClean="0">
                          <a:solidFill>
                            <a:schemeClr val="tx1"/>
                          </a:solidFill>
                        </a:rPr>
                        <a:t> Pairwise Statistical Tests for Significant Diversity Changes over Time</a:t>
                      </a:r>
                      <a:endParaRPr lang="en-US"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sz="1200" dirty="0"/>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89560">
                <a:tc gridSpan="5">
                  <a:txBody>
                    <a:bodyPr/>
                    <a:lstStyle/>
                    <a:p>
                      <a:r>
                        <a:rPr lang="en-US" sz="1000" dirty="0" smtClean="0">
                          <a:solidFill>
                            <a:schemeClr val="tx1"/>
                          </a:solidFill>
                        </a:rPr>
                        <a:t>Shannon</a:t>
                      </a:r>
                      <a:endParaRPr lang="en-US"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dirty="0"/>
                    </a:p>
                  </a:txBody>
                  <a:tcPr/>
                </a:tc>
                <a:tc hMerge="1">
                  <a:txBody>
                    <a:bodyPr/>
                    <a:lstStyle/>
                    <a:p>
                      <a:endParaRPr lang="en-US" sz="1600" dirty="0"/>
                    </a:p>
                  </a:txBody>
                  <a:tcPr/>
                </a:tc>
                <a:tc hMerge="1">
                  <a:txBody>
                    <a:bodyPr/>
                    <a:lstStyle/>
                    <a:p>
                      <a:endParaRPr lang="en-US" sz="1600" dirty="0"/>
                    </a:p>
                  </a:txBody>
                  <a:tcPr/>
                </a:tc>
                <a:tc hMerge="1">
                  <a:txBody>
                    <a:bodyPr/>
                    <a:lstStyle/>
                    <a:p>
                      <a:endParaRPr lang="en-US" sz="1200" dirty="0"/>
                    </a:p>
                  </a:txBody>
                  <a:tcPr/>
                </a:tc>
                <a:tc gridSpan="5">
                  <a:txBody>
                    <a:bodyPr/>
                    <a:lstStyle/>
                    <a:p>
                      <a:r>
                        <a:rPr lang="en-US" sz="1000" dirty="0" smtClean="0">
                          <a:solidFill>
                            <a:schemeClr val="tx1"/>
                          </a:solidFill>
                        </a:rPr>
                        <a:t>Chao1</a:t>
                      </a:r>
                      <a:endParaRPr lang="en-US"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600" dirty="0"/>
                    </a:p>
                  </a:txBody>
                  <a:tcPr/>
                </a:tc>
                <a:tc hMerge="1">
                  <a:txBody>
                    <a:bodyPr/>
                    <a:lstStyle/>
                    <a:p>
                      <a:endParaRPr lang="en-US" sz="1600" dirty="0"/>
                    </a:p>
                  </a:txBody>
                  <a:tcPr/>
                </a:tc>
                <a:tc hMerge="1">
                  <a:txBody>
                    <a:bodyPr/>
                    <a:lstStyle/>
                    <a:p>
                      <a:endParaRPr lang="en-US" sz="1600" dirty="0"/>
                    </a:p>
                  </a:txBody>
                  <a:tcPr/>
                </a:tc>
                <a:tc hMerge="1">
                  <a:txBody>
                    <a:bodyPr/>
                    <a:lstStyle/>
                    <a:p>
                      <a:endParaRPr lang="en-US" sz="1200" dirty="0"/>
                    </a:p>
                  </a:txBody>
                  <a:tcPr/>
                </a:tc>
              </a:tr>
              <a:tr h="332658">
                <a:tc>
                  <a:txBody>
                    <a:bodyPr/>
                    <a:lstStyle/>
                    <a:p>
                      <a:r>
                        <a:rPr lang="en-US" sz="1000" dirty="0" smtClean="0">
                          <a:solidFill>
                            <a:schemeClr val="tx1"/>
                          </a:solidFill>
                        </a:rPr>
                        <a:t>Time</a:t>
                      </a:r>
                      <a:endParaRPr lang="en-US"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000" dirty="0" smtClean="0">
                          <a:solidFill>
                            <a:schemeClr val="tx1"/>
                          </a:solidFill>
                        </a:rPr>
                        <a:t>T0</a:t>
                      </a:r>
                      <a:endParaRPr lang="en-US"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000" dirty="0" smtClean="0">
                          <a:solidFill>
                            <a:schemeClr val="tx1"/>
                          </a:solidFill>
                        </a:rPr>
                        <a:t>T7</a:t>
                      </a:r>
                      <a:endParaRPr lang="en-US"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000" dirty="0" smtClean="0">
                          <a:solidFill>
                            <a:schemeClr val="tx1"/>
                          </a:solidFill>
                        </a:rPr>
                        <a:t>T28</a:t>
                      </a:r>
                      <a:endParaRPr lang="en-US"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000" dirty="0" smtClean="0">
                          <a:solidFill>
                            <a:schemeClr val="tx1"/>
                          </a:solidFill>
                        </a:rPr>
                        <a:t>T56</a:t>
                      </a:r>
                      <a:endParaRPr lang="en-US"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000" dirty="0" smtClean="0">
                          <a:solidFill>
                            <a:schemeClr val="tx1"/>
                          </a:solidFill>
                        </a:rPr>
                        <a:t>Time</a:t>
                      </a:r>
                      <a:endParaRPr lang="en-US"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000" dirty="0" smtClean="0">
                          <a:solidFill>
                            <a:schemeClr val="tx1"/>
                          </a:solidFill>
                        </a:rPr>
                        <a:t>T0</a:t>
                      </a:r>
                      <a:endParaRPr lang="en-US"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000" dirty="0" smtClean="0">
                          <a:solidFill>
                            <a:schemeClr val="tx1"/>
                          </a:solidFill>
                        </a:rPr>
                        <a:t>T7</a:t>
                      </a:r>
                      <a:endParaRPr lang="en-US"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000" dirty="0" smtClean="0">
                          <a:solidFill>
                            <a:schemeClr val="tx1"/>
                          </a:solidFill>
                        </a:rPr>
                        <a:t>T28</a:t>
                      </a:r>
                      <a:endParaRPr lang="en-US"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000" dirty="0" smtClean="0">
                          <a:solidFill>
                            <a:schemeClr val="tx1"/>
                          </a:solidFill>
                        </a:rPr>
                        <a:t>T56</a:t>
                      </a:r>
                      <a:endParaRPr lang="en-US"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90382">
                <a:tc>
                  <a:txBody>
                    <a:bodyPr/>
                    <a:lstStyle/>
                    <a:p>
                      <a:r>
                        <a:rPr lang="en-US" sz="1000" dirty="0" smtClean="0">
                          <a:solidFill>
                            <a:schemeClr val="tx1"/>
                          </a:solidFill>
                        </a:rPr>
                        <a:t>T7</a:t>
                      </a:r>
                      <a:endParaRPr lang="en-US"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000" b="0" i="0" kern="1200" dirty="0" smtClean="0">
                          <a:solidFill>
                            <a:schemeClr val="dk1"/>
                          </a:solidFill>
                          <a:effectLst/>
                          <a:latin typeface="+mn-lt"/>
                          <a:ea typeface="+mn-ea"/>
                          <a:cs typeface="+mn-cs"/>
                        </a:rPr>
                        <a:t>0.752</a:t>
                      </a:r>
                      <a:endParaRPr lang="en-US"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00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000" dirty="0" smtClean="0">
                          <a:solidFill>
                            <a:schemeClr val="tx1"/>
                          </a:solidFill>
                        </a:rPr>
                        <a:t>T7</a:t>
                      </a:r>
                      <a:endParaRPr lang="en-US"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0" i="0" kern="1200" dirty="0" smtClean="0">
                          <a:solidFill>
                            <a:schemeClr val="dk1"/>
                          </a:solidFill>
                          <a:effectLst/>
                          <a:latin typeface="+mn-lt"/>
                          <a:ea typeface="+mn-ea"/>
                          <a:cs typeface="+mn-cs"/>
                        </a:rPr>
                        <a:t>0.037</a:t>
                      </a:r>
                      <a:endParaRPr lang="en-US"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00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04800">
                <a:tc>
                  <a:txBody>
                    <a:bodyPr/>
                    <a:lstStyle/>
                    <a:p>
                      <a:r>
                        <a:rPr lang="en-US" sz="1000" dirty="0" smtClean="0">
                          <a:solidFill>
                            <a:schemeClr val="tx1"/>
                          </a:solidFill>
                        </a:rPr>
                        <a:t>T28</a:t>
                      </a:r>
                      <a:endParaRPr lang="en-US"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0" i="0" kern="1200" dirty="0" smtClean="0">
                          <a:solidFill>
                            <a:schemeClr val="dk1"/>
                          </a:solidFill>
                          <a:effectLst/>
                          <a:latin typeface="+mn-lt"/>
                          <a:ea typeface="+mn-ea"/>
                          <a:cs typeface="+mn-cs"/>
                        </a:rPr>
                        <a:t>0.951</a:t>
                      </a:r>
                      <a:endParaRPr lang="en-US"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000" b="0" i="0" kern="1200" dirty="0" smtClean="0">
                          <a:solidFill>
                            <a:schemeClr val="dk1"/>
                          </a:solidFill>
                          <a:effectLst/>
                          <a:latin typeface="+mn-lt"/>
                          <a:ea typeface="+mn-ea"/>
                          <a:cs typeface="+mn-cs"/>
                        </a:rPr>
                        <a:t>0.787</a:t>
                      </a:r>
                      <a:endParaRPr lang="en-US"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000" dirty="0" smtClean="0">
                          <a:solidFill>
                            <a:schemeClr val="tx1"/>
                          </a:solidFill>
                        </a:rPr>
                        <a:t>T28</a:t>
                      </a:r>
                      <a:endParaRPr lang="en-US"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000" b="0" i="0" kern="1200" dirty="0" smtClean="0">
                          <a:solidFill>
                            <a:schemeClr val="dk1"/>
                          </a:solidFill>
                          <a:effectLst/>
                          <a:latin typeface="+mn-lt"/>
                          <a:ea typeface="+mn-ea"/>
                          <a:cs typeface="+mn-cs"/>
                        </a:rPr>
                        <a:t>0.006</a:t>
                      </a:r>
                      <a:endParaRPr lang="en-US"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000" b="0" i="0" kern="1200" dirty="0" smtClean="0">
                          <a:solidFill>
                            <a:schemeClr val="dk1"/>
                          </a:solidFill>
                          <a:effectLst/>
                          <a:latin typeface="+mn-lt"/>
                          <a:ea typeface="+mn-ea"/>
                          <a:cs typeface="+mn-cs"/>
                        </a:rPr>
                        <a:t>0.082</a:t>
                      </a:r>
                      <a:endParaRPr lang="en-US"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00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04800">
                <a:tc>
                  <a:txBody>
                    <a:bodyPr/>
                    <a:lstStyle/>
                    <a:p>
                      <a:r>
                        <a:rPr lang="en-US" sz="1000" dirty="0" smtClean="0">
                          <a:solidFill>
                            <a:schemeClr val="tx1"/>
                          </a:solidFill>
                        </a:rPr>
                        <a:t>T56</a:t>
                      </a:r>
                      <a:endParaRPr lang="en-US"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000" b="0" i="0" kern="1200" dirty="0" smtClean="0">
                          <a:solidFill>
                            <a:schemeClr val="dk1"/>
                          </a:solidFill>
                          <a:effectLst/>
                          <a:latin typeface="+mn-lt"/>
                          <a:ea typeface="+mn-ea"/>
                          <a:cs typeface="+mn-cs"/>
                        </a:rPr>
                        <a:t>0.787</a:t>
                      </a:r>
                      <a:endParaRPr lang="en-US"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000" b="0" i="0" kern="1200" dirty="0" smtClean="0">
                          <a:solidFill>
                            <a:schemeClr val="dk1"/>
                          </a:solidFill>
                          <a:effectLst/>
                          <a:latin typeface="+mn-lt"/>
                          <a:ea typeface="+mn-ea"/>
                          <a:cs typeface="+mn-cs"/>
                        </a:rPr>
                        <a:t>0.674</a:t>
                      </a:r>
                      <a:endParaRPr lang="en-US"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000" b="0" i="0" kern="1200" dirty="0" smtClean="0">
                          <a:solidFill>
                            <a:schemeClr val="dk1"/>
                          </a:solidFill>
                          <a:effectLst/>
                          <a:latin typeface="+mn-lt"/>
                          <a:ea typeface="+mn-ea"/>
                          <a:cs typeface="+mn-cs"/>
                        </a:rPr>
                        <a:t>0.5</a:t>
                      </a:r>
                      <a:endParaRPr lang="en-US"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00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000" dirty="0" smtClean="0">
                          <a:solidFill>
                            <a:schemeClr val="tx1"/>
                          </a:solidFill>
                        </a:rPr>
                        <a:t>T56</a:t>
                      </a:r>
                      <a:endParaRPr lang="en-US"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000" b="0" i="0" kern="1200" dirty="0" smtClean="0">
                          <a:solidFill>
                            <a:schemeClr val="dk1"/>
                          </a:solidFill>
                          <a:effectLst/>
                          <a:latin typeface="+mn-lt"/>
                          <a:ea typeface="+mn-ea"/>
                          <a:cs typeface="+mn-cs"/>
                        </a:rPr>
                        <a:t>0.096</a:t>
                      </a:r>
                      <a:endParaRPr lang="en-US"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000" b="0" i="0" kern="1200" dirty="0" smtClean="0">
                          <a:solidFill>
                            <a:schemeClr val="dk1"/>
                          </a:solidFill>
                          <a:effectLst/>
                          <a:latin typeface="+mn-lt"/>
                          <a:ea typeface="+mn-ea"/>
                          <a:cs typeface="+mn-cs"/>
                        </a:rPr>
                        <a:t>0.682</a:t>
                      </a:r>
                      <a:endParaRPr lang="en-US"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000" b="0" i="0" kern="1200" dirty="0" smtClean="0">
                          <a:solidFill>
                            <a:schemeClr val="dk1"/>
                          </a:solidFill>
                          <a:effectLst/>
                          <a:latin typeface="+mn-lt"/>
                          <a:ea typeface="+mn-ea"/>
                          <a:cs typeface="+mn-cs"/>
                        </a:rPr>
                        <a:t>0.918</a:t>
                      </a:r>
                      <a:endParaRPr lang="en-US"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US"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19218">
                <a:tc>
                  <a:txBody>
                    <a:bodyPr/>
                    <a:lstStyle/>
                    <a:p>
                      <a:r>
                        <a:rPr lang="en-US" sz="1000" dirty="0" smtClean="0">
                          <a:solidFill>
                            <a:schemeClr val="tx1"/>
                          </a:solidFill>
                        </a:rPr>
                        <a:t>CD*</a:t>
                      </a:r>
                      <a:endParaRPr lang="en-US"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000" b="0" i="0" kern="1200" dirty="0" smtClean="0">
                          <a:solidFill>
                            <a:schemeClr val="dk1"/>
                          </a:solidFill>
                          <a:effectLst/>
                          <a:latin typeface="+mn-lt"/>
                          <a:ea typeface="+mn-ea"/>
                          <a:cs typeface="+mn-cs"/>
                        </a:rPr>
                        <a:t>0.120</a:t>
                      </a:r>
                      <a:endParaRPr lang="en-US"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000" b="0" i="0" kern="1200" dirty="0" smtClean="0">
                          <a:solidFill>
                            <a:schemeClr val="dk1"/>
                          </a:solidFill>
                          <a:effectLst/>
                          <a:latin typeface="+mn-lt"/>
                          <a:ea typeface="+mn-ea"/>
                          <a:cs typeface="+mn-cs"/>
                        </a:rPr>
                        <a:t>0.303</a:t>
                      </a:r>
                      <a:endParaRPr lang="en-US"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000" b="0" i="0" kern="1200" dirty="0" smtClean="0">
                          <a:solidFill>
                            <a:schemeClr val="dk1"/>
                          </a:solidFill>
                          <a:effectLst/>
                          <a:latin typeface="+mn-lt"/>
                          <a:ea typeface="+mn-ea"/>
                          <a:cs typeface="+mn-cs"/>
                        </a:rPr>
                        <a:t>0.350</a:t>
                      </a:r>
                      <a:endParaRPr lang="en-US"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000" b="0" i="0" kern="1200" dirty="0" smtClean="0">
                          <a:solidFill>
                            <a:schemeClr val="dk1"/>
                          </a:solidFill>
                          <a:effectLst/>
                          <a:latin typeface="+mn-lt"/>
                          <a:ea typeface="+mn-ea"/>
                          <a:cs typeface="+mn-cs"/>
                        </a:rPr>
                        <a:t>0.219</a:t>
                      </a:r>
                      <a:endParaRPr lang="en-US"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000" dirty="0" smtClean="0">
                          <a:solidFill>
                            <a:schemeClr val="tx1"/>
                          </a:solidFill>
                        </a:rPr>
                        <a:t>CD*</a:t>
                      </a:r>
                      <a:endParaRPr lang="en-US" sz="1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000" b="0" i="0" kern="1200" dirty="0" smtClean="0">
                          <a:solidFill>
                            <a:schemeClr val="dk1"/>
                          </a:solidFill>
                          <a:effectLst/>
                          <a:latin typeface="+mn-lt"/>
                          <a:ea typeface="+mn-ea"/>
                          <a:cs typeface="+mn-cs"/>
                        </a:rPr>
                        <a:t>0.001</a:t>
                      </a:r>
                      <a:endParaRPr lang="en-US"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000" b="0" i="0" kern="1200" dirty="0" smtClean="0">
                          <a:solidFill>
                            <a:schemeClr val="dk1"/>
                          </a:solidFill>
                          <a:effectLst/>
                          <a:latin typeface="+mn-lt"/>
                          <a:ea typeface="+mn-ea"/>
                          <a:cs typeface="+mn-cs"/>
                        </a:rPr>
                        <a:t>0.006</a:t>
                      </a:r>
                      <a:endParaRPr lang="en-US"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000" b="0" i="0" kern="1200" dirty="0" smtClean="0">
                          <a:solidFill>
                            <a:schemeClr val="dk1"/>
                          </a:solidFill>
                          <a:effectLst/>
                          <a:latin typeface="+mn-lt"/>
                          <a:ea typeface="+mn-ea"/>
                          <a:cs typeface="+mn-cs"/>
                        </a:rPr>
                        <a:t>0.006</a:t>
                      </a:r>
                      <a:endParaRPr lang="en-US" sz="1000" b="1"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000" b="0" i="0" kern="1200" dirty="0" smtClean="0">
                          <a:solidFill>
                            <a:schemeClr val="dk1"/>
                          </a:solidFill>
                          <a:effectLst/>
                          <a:latin typeface="+mn-lt"/>
                          <a:ea typeface="+mn-ea"/>
                          <a:cs typeface="+mn-cs"/>
                        </a:rPr>
                        <a:t>0.009</a:t>
                      </a:r>
                      <a:endParaRPr lang="en-US" sz="1000" dirty="0">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val="33192500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524000"/>
            <a:ext cx="8467725" cy="3619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983958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16468"/>
            <a:ext cx="8229600" cy="1143000"/>
          </a:xfrm>
        </p:spPr>
        <p:txBody>
          <a:bodyPr/>
          <a:lstStyle/>
          <a:p>
            <a:endParaRPr lang="en-US" dirty="0"/>
          </a:p>
        </p:txBody>
      </p:sp>
      <p:pic>
        <p:nvPicPr>
          <p:cNvPr id="3"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1828800"/>
            <a:ext cx="6362700" cy="4105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2819400" y="1295400"/>
            <a:ext cx="3733800" cy="369332"/>
          </a:xfrm>
          <a:prstGeom prst="rect">
            <a:avLst/>
          </a:prstGeom>
          <a:noFill/>
        </p:spPr>
        <p:txBody>
          <a:bodyPr wrap="square" rtlCol="0">
            <a:spAutoFit/>
          </a:bodyPr>
          <a:lstStyle/>
          <a:p>
            <a:pPr algn="ctr"/>
            <a:r>
              <a:rPr lang="en-US" dirty="0" smtClean="0"/>
              <a:t>*</a:t>
            </a:r>
            <a:endParaRPr lang="en-US" dirty="0"/>
          </a:p>
        </p:txBody>
      </p:sp>
      <p:sp>
        <p:nvSpPr>
          <p:cNvPr id="5" name="Right Bracket 4"/>
          <p:cNvSpPr/>
          <p:nvPr/>
        </p:nvSpPr>
        <p:spPr>
          <a:xfrm>
            <a:off x="4648200" y="-76200"/>
            <a:ext cx="76200" cy="3729037"/>
          </a:xfrm>
          <a:prstGeom prst="rightBracket">
            <a:avLst/>
          </a:prstGeom>
          <a:ln w="25400">
            <a:solidFill>
              <a:schemeClr val="tx1"/>
            </a:solidFill>
          </a:ln>
          <a:scene3d>
            <a:camera prst="orthographicFront">
              <a:rot lat="0" lon="0" rev="5400000"/>
            </a:camera>
            <a:lightRig rig="threePt" dir="t"/>
          </a:scene3d>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1454620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dirty="0"/>
          </a:p>
        </p:txBody>
      </p:sp>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1600200"/>
            <a:ext cx="6334125" cy="4019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208918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7683" r="2797"/>
          <a:stretch/>
        </p:blipFill>
        <p:spPr bwMode="auto">
          <a:xfrm>
            <a:off x="2331719" y="2286000"/>
            <a:ext cx="4084321" cy="3562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46236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2920516" y="1688068"/>
            <a:ext cx="1654626" cy="369332"/>
          </a:xfrm>
          <a:prstGeom prst="rect">
            <a:avLst/>
          </a:prstGeom>
          <a:noFill/>
        </p:spPr>
        <p:txBody>
          <a:bodyPr wrap="square" rtlCol="0">
            <a:spAutoFit/>
          </a:bodyPr>
          <a:lstStyle/>
          <a:p>
            <a:pPr algn="ctr"/>
            <a:r>
              <a:rPr lang="en-US" dirty="0" smtClean="0"/>
              <a:t>Log</a:t>
            </a:r>
            <a:r>
              <a:rPr lang="en-US" baseline="-25000" dirty="0" smtClean="0"/>
              <a:t>10</a:t>
            </a:r>
            <a:r>
              <a:rPr lang="en-US" dirty="0" smtClean="0"/>
              <a:t>T7/T0</a:t>
            </a:r>
            <a:endParaRPr lang="en-US" dirty="0"/>
          </a:p>
        </p:txBody>
      </p:sp>
      <p:sp>
        <p:nvSpPr>
          <p:cNvPr id="19" name="TextBox 18"/>
          <p:cNvSpPr txBox="1"/>
          <p:nvPr/>
        </p:nvSpPr>
        <p:spPr>
          <a:xfrm>
            <a:off x="4648200" y="1670017"/>
            <a:ext cx="1676402" cy="369332"/>
          </a:xfrm>
          <a:prstGeom prst="rect">
            <a:avLst/>
          </a:prstGeom>
          <a:noFill/>
        </p:spPr>
        <p:txBody>
          <a:bodyPr wrap="square" rtlCol="0">
            <a:spAutoFit/>
          </a:bodyPr>
          <a:lstStyle/>
          <a:p>
            <a:pPr algn="ctr"/>
            <a:r>
              <a:rPr lang="en-US" dirty="0"/>
              <a:t>Log</a:t>
            </a:r>
            <a:r>
              <a:rPr lang="en-US" baseline="-25000" dirty="0"/>
              <a:t>10</a:t>
            </a:r>
            <a:r>
              <a:rPr lang="en-US" dirty="0"/>
              <a:t>T28/T0</a:t>
            </a:r>
          </a:p>
        </p:txBody>
      </p:sp>
      <p:sp>
        <p:nvSpPr>
          <p:cNvPr id="20" name="TextBox 19"/>
          <p:cNvSpPr txBox="1"/>
          <p:nvPr/>
        </p:nvSpPr>
        <p:spPr>
          <a:xfrm>
            <a:off x="6400798" y="1657284"/>
            <a:ext cx="1640424" cy="369332"/>
          </a:xfrm>
          <a:prstGeom prst="rect">
            <a:avLst/>
          </a:prstGeom>
          <a:noFill/>
        </p:spPr>
        <p:txBody>
          <a:bodyPr wrap="square" rtlCol="0">
            <a:spAutoFit/>
          </a:bodyPr>
          <a:lstStyle/>
          <a:p>
            <a:pPr algn="ctr"/>
            <a:r>
              <a:rPr lang="en-US" dirty="0"/>
              <a:t>Log</a:t>
            </a:r>
            <a:r>
              <a:rPr lang="en-US" baseline="-25000" dirty="0"/>
              <a:t>10</a:t>
            </a:r>
            <a:r>
              <a:rPr lang="en-US" dirty="0"/>
              <a:t>T56/T0</a:t>
            </a:r>
          </a:p>
        </p:txBody>
      </p:sp>
      <p:sp>
        <p:nvSpPr>
          <p:cNvPr id="9" name="TextBox 8"/>
          <p:cNvSpPr txBox="1"/>
          <p:nvPr/>
        </p:nvSpPr>
        <p:spPr>
          <a:xfrm>
            <a:off x="1923745" y="1897408"/>
            <a:ext cx="819455" cy="369332"/>
          </a:xfrm>
          <a:prstGeom prst="rect">
            <a:avLst/>
          </a:prstGeom>
          <a:noFill/>
        </p:spPr>
        <p:txBody>
          <a:bodyPr wrap="none" rtlCol="0">
            <a:spAutoFit/>
          </a:bodyPr>
          <a:lstStyle/>
          <a:p>
            <a:r>
              <a:rPr lang="en-US" dirty="0" smtClean="0"/>
              <a:t>Means</a:t>
            </a:r>
          </a:p>
        </p:txBody>
      </p:sp>
      <p:sp>
        <p:nvSpPr>
          <p:cNvPr id="3" name="TextBox 2"/>
          <p:cNvSpPr txBox="1"/>
          <p:nvPr/>
        </p:nvSpPr>
        <p:spPr>
          <a:xfrm>
            <a:off x="1066800" y="1595735"/>
            <a:ext cx="389850" cy="461665"/>
          </a:xfrm>
          <a:prstGeom prst="rect">
            <a:avLst/>
          </a:prstGeom>
          <a:noFill/>
        </p:spPr>
        <p:txBody>
          <a:bodyPr wrap="none" rtlCol="0">
            <a:spAutoFit/>
          </a:bodyPr>
          <a:lstStyle/>
          <a:p>
            <a:r>
              <a:rPr lang="en-US" sz="2400" dirty="0" smtClean="0">
                <a:latin typeface="Arial" panose="020B0604020202020204" pitchFamily="34" charset="0"/>
                <a:cs typeface="Arial" panose="020B0604020202020204" pitchFamily="34" charset="0"/>
              </a:rPr>
              <a:t>A</a:t>
            </a:r>
            <a:endParaRPr lang="en-US" sz="2400" dirty="0">
              <a:latin typeface="Arial" panose="020B0604020202020204" pitchFamily="34" charset="0"/>
              <a:cs typeface="Arial" panose="020B0604020202020204" pitchFamily="34" charset="0"/>
            </a:endParaRPr>
          </a:p>
        </p:txBody>
      </p:sp>
      <p:sp>
        <p:nvSpPr>
          <p:cNvPr id="26" name="TextBox 25"/>
          <p:cNvSpPr txBox="1"/>
          <p:nvPr/>
        </p:nvSpPr>
        <p:spPr>
          <a:xfrm>
            <a:off x="2725590" y="1595735"/>
            <a:ext cx="389850" cy="461665"/>
          </a:xfrm>
          <a:prstGeom prst="rect">
            <a:avLst/>
          </a:prstGeom>
          <a:noFill/>
        </p:spPr>
        <p:txBody>
          <a:bodyPr wrap="none" rtlCol="0">
            <a:spAutoFit/>
          </a:bodyPr>
          <a:lstStyle/>
          <a:p>
            <a:r>
              <a:rPr lang="en-US" sz="2400" dirty="0" smtClean="0">
                <a:latin typeface="Arial" panose="020B0604020202020204" pitchFamily="34" charset="0"/>
                <a:cs typeface="Arial" panose="020B0604020202020204" pitchFamily="34" charset="0"/>
              </a:rPr>
              <a:t>B</a:t>
            </a:r>
            <a:endParaRPr lang="en-US" sz="2400" dirty="0">
              <a:latin typeface="Arial" panose="020B0604020202020204" pitchFamily="34" charset="0"/>
              <a:cs typeface="Arial" panose="020B0604020202020204" pitchFamily="34" charset="0"/>
            </a:endParaRPr>
          </a:p>
        </p:txBody>
      </p:sp>
      <p:sp>
        <p:nvSpPr>
          <p:cNvPr id="4" name="Title 3"/>
          <p:cNvSpPr>
            <a:spLocks noGrp="1"/>
          </p:cNvSpPr>
          <p:nvPr>
            <p:ph type="title"/>
          </p:nvPr>
        </p:nvSpPr>
        <p:spPr/>
        <p:txBody>
          <a:bodyPr/>
          <a:lstStyle/>
          <a:p>
            <a:endParaRPr lang="en-US"/>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4868"/>
          <a:stretch/>
        </p:blipFill>
        <p:spPr bwMode="auto">
          <a:xfrm>
            <a:off x="2844796" y="2264811"/>
            <a:ext cx="5562600" cy="17125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00" y="2240020"/>
            <a:ext cx="914400" cy="1790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2170" y="2308606"/>
            <a:ext cx="1171575" cy="137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Left Brace 10"/>
          <p:cNvSpPr/>
          <p:nvPr/>
        </p:nvSpPr>
        <p:spPr>
          <a:xfrm rot="5400000">
            <a:off x="3590026" y="1304025"/>
            <a:ext cx="287548" cy="1676401"/>
          </a:xfrm>
          <a:prstGeom prst="lef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Left Brace 21"/>
          <p:cNvSpPr/>
          <p:nvPr/>
        </p:nvSpPr>
        <p:spPr>
          <a:xfrm rot="5400000">
            <a:off x="5342627" y="1304025"/>
            <a:ext cx="287548" cy="1676401"/>
          </a:xfrm>
          <a:prstGeom prst="lef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4" name="Left Brace 23"/>
          <p:cNvSpPr/>
          <p:nvPr/>
        </p:nvSpPr>
        <p:spPr>
          <a:xfrm rot="5400000">
            <a:off x="7066754" y="1332496"/>
            <a:ext cx="268290" cy="1600201"/>
          </a:xfrm>
          <a:prstGeom prst="leftBrace">
            <a:avLst/>
          </a:prstGeom>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860555058"/>
      </p:ext>
    </p:extLst>
  </p:cSld>
  <p:clrMapOvr>
    <a:masterClrMapping/>
  </p:clrMapOvr>
  <mc:AlternateContent xmlns:mc="http://schemas.openxmlformats.org/markup-compatibility/2006" xmlns:p14="http://schemas.microsoft.com/office/powerpoint/2010/main">
    <mc:Choice Requires="p14">
      <p:transition spd="slow" p14:dur="2000" advTm="36692"/>
    </mc:Choice>
    <mc:Fallback xmlns="">
      <p:transition spd="slow" advTm="36692"/>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lstStyle/>
          <a:p>
            <a:endParaRPr lang="en-US" dirty="0"/>
          </a:p>
        </p:txBody>
      </p:sp>
      <p:sp>
        <p:nvSpPr>
          <p:cNvPr id="5" name="Right Bracket 4"/>
          <p:cNvSpPr/>
          <p:nvPr/>
        </p:nvSpPr>
        <p:spPr>
          <a:xfrm>
            <a:off x="2260602" y="1524000"/>
            <a:ext cx="101598" cy="1447800"/>
          </a:xfrm>
          <a:prstGeom prst="rightBracket">
            <a:avLst/>
          </a:prstGeom>
          <a:ln w="25400">
            <a:solidFill>
              <a:schemeClr val="tx1"/>
            </a:solidFill>
          </a:ln>
          <a:scene3d>
            <a:camera prst="orthographicFront">
              <a:rot lat="0" lon="0" rev="5400000"/>
            </a:camera>
            <a:lightRig rig="threePt" dir="t"/>
          </a:scene3d>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Right Bracket 5"/>
          <p:cNvSpPr/>
          <p:nvPr/>
        </p:nvSpPr>
        <p:spPr>
          <a:xfrm>
            <a:off x="2895600" y="685800"/>
            <a:ext cx="101598" cy="2667000"/>
          </a:xfrm>
          <a:prstGeom prst="rightBracket">
            <a:avLst/>
          </a:prstGeom>
          <a:ln w="25400">
            <a:solidFill>
              <a:schemeClr val="tx1"/>
            </a:solidFill>
          </a:ln>
          <a:scene3d>
            <a:camera prst="orthographicFront">
              <a:rot lat="0" lon="0" rev="5400000"/>
            </a:camera>
            <a:lightRig rig="threePt" dir="t"/>
          </a:scene3d>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Right Bracket 6"/>
          <p:cNvSpPr/>
          <p:nvPr/>
        </p:nvSpPr>
        <p:spPr>
          <a:xfrm>
            <a:off x="4572000" y="-381000"/>
            <a:ext cx="101598" cy="3886200"/>
          </a:xfrm>
          <a:prstGeom prst="rightBracket">
            <a:avLst/>
          </a:prstGeom>
          <a:ln w="25400">
            <a:solidFill>
              <a:schemeClr val="tx1"/>
            </a:solidFill>
          </a:ln>
          <a:scene3d>
            <a:camera prst="orthographicFront">
              <a:rot lat="0" lon="0" rev="5400000"/>
            </a:camera>
            <a:lightRig rig="threePt" dir="t"/>
          </a:scene3d>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Right Bracket 7"/>
          <p:cNvSpPr/>
          <p:nvPr/>
        </p:nvSpPr>
        <p:spPr>
          <a:xfrm>
            <a:off x="4165602" y="-1219200"/>
            <a:ext cx="101598" cy="4876800"/>
          </a:xfrm>
          <a:prstGeom prst="rightBracket">
            <a:avLst/>
          </a:prstGeom>
          <a:ln w="25400">
            <a:solidFill>
              <a:schemeClr val="tx1"/>
            </a:solidFill>
          </a:ln>
          <a:scene3d>
            <a:camera prst="orthographicFront">
              <a:rot lat="0" lon="0" rev="5400000"/>
            </a:camera>
            <a:lightRig rig="threePt" dir="t"/>
          </a:scene3d>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TextBox 8"/>
          <p:cNvSpPr txBox="1"/>
          <p:nvPr/>
        </p:nvSpPr>
        <p:spPr>
          <a:xfrm>
            <a:off x="1600200" y="1992868"/>
            <a:ext cx="1447800" cy="369332"/>
          </a:xfrm>
          <a:prstGeom prst="rect">
            <a:avLst/>
          </a:prstGeom>
          <a:noFill/>
        </p:spPr>
        <p:txBody>
          <a:bodyPr wrap="square" rtlCol="0">
            <a:spAutoFit/>
          </a:bodyPr>
          <a:lstStyle/>
          <a:p>
            <a:pPr algn="ctr"/>
            <a:r>
              <a:rPr lang="en-US" dirty="0" smtClean="0"/>
              <a:t>*</a:t>
            </a:r>
            <a:endParaRPr lang="en-US" dirty="0"/>
          </a:p>
        </p:txBody>
      </p:sp>
      <p:sp>
        <p:nvSpPr>
          <p:cNvPr id="11" name="TextBox 10"/>
          <p:cNvSpPr txBox="1"/>
          <p:nvPr/>
        </p:nvSpPr>
        <p:spPr>
          <a:xfrm>
            <a:off x="1600200" y="1764268"/>
            <a:ext cx="2667000" cy="369332"/>
          </a:xfrm>
          <a:prstGeom prst="rect">
            <a:avLst/>
          </a:prstGeom>
          <a:noFill/>
        </p:spPr>
        <p:txBody>
          <a:bodyPr wrap="square" rtlCol="0">
            <a:spAutoFit/>
          </a:bodyPr>
          <a:lstStyle/>
          <a:p>
            <a:pPr algn="ctr"/>
            <a:r>
              <a:rPr lang="en-US" dirty="0" smtClean="0"/>
              <a:t>**</a:t>
            </a:r>
            <a:endParaRPr lang="en-US" dirty="0"/>
          </a:p>
        </p:txBody>
      </p:sp>
      <p:sp>
        <p:nvSpPr>
          <p:cNvPr id="12" name="TextBox 11"/>
          <p:cNvSpPr txBox="1"/>
          <p:nvPr/>
        </p:nvSpPr>
        <p:spPr>
          <a:xfrm>
            <a:off x="1752600" y="849868"/>
            <a:ext cx="4953000" cy="369332"/>
          </a:xfrm>
          <a:prstGeom prst="rect">
            <a:avLst/>
          </a:prstGeom>
          <a:noFill/>
        </p:spPr>
        <p:txBody>
          <a:bodyPr wrap="square" rtlCol="0">
            <a:spAutoFit/>
          </a:bodyPr>
          <a:lstStyle/>
          <a:p>
            <a:pPr algn="ctr"/>
            <a:r>
              <a:rPr lang="en-US" dirty="0"/>
              <a:t>§§</a:t>
            </a:r>
          </a:p>
        </p:txBody>
      </p:sp>
      <p:sp>
        <p:nvSpPr>
          <p:cNvPr id="13" name="TextBox 12"/>
          <p:cNvSpPr txBox="1"/>
          <p:nvPr/>
        </p:nvSpPr>
        <p:spPr>
          <a:xfrm>
            <a:off x="2727067" y="1154668"/>
            <a:ext cx="3826133" cy="369332"/>
          </a:xfrm>
          <a:prstGeom prst="rect">
            <a:avLst/>
          </a:prstGeom>
          <a:noFill/>
        </p:spPr>
        <p:txBody>
          <a:bodyPr wrap="square" rtlCol="0">
            <a:spAutoFit/>
          </a:bodyPr>
          <a:lstStyle/>
          <a:p>
            <a:pPr algn="ctr"/>
            <a:r>
              <a:rPr lang="en-US" dirty="0" smtClean="0"/>
              <a:t>§</a:t>
            </a:r>
            <a:endParaRPr lang="en-US"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2352368"/>
            <a:ext cx="6315075" cy="4057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TextBox 13"/>
          <p:cNvSpPr txBox="1"/>
          <p:nvPr/>
        </p:nvSpPr>
        <p:spPr>
          <a:xfrm>
            <a:off x="5334001" y="1895441"/>
            <a:ext cx="1295400" cy="369332"/>
          </a:xfrm>
          <a:prstGeom prst="rect">
            <a:avLst/>
          </a:prstGeom>
          <a:noFill/>
        </p:spPr>
        <p:txBody>
          <a:bodyPr wrap="square" rtlCol="0">
            <a:spAutoFit/>
          </a:bodyPr>
          <a:lstStyle/>
          <a:p>
            <a:pPr algn="ctr"/>
            <a:r>
              <a:rPr lang="en-US" dirty="0" smtClean="0"/>
              <a:t>§</a:t>
            </a:r>
            <a:endParaRPr lang="en-US" dirty="0"/>
          </a:p>
        </p:txBody>
      </p:sp>
      <p:sp>
        <p:nvSpPr>
          <p:cNvPr id="15" name="Right Bracket 14"/>
          <p:cNvSpPr/>
          <p:nvPr/>
        </p:nvSpPr>
        <p:spPr>
          <a:xfrm>
            <a:off x="5334000" y="609600"/>
            <a:ext cx="76200" cy="2438400"/>
          </a:xfrm>
          <a:prstGeom prst="rightBracket">
            <a:avLst/>
          </a:prstGeom>
          <a:ln w="25400">
            <a:solidFill>
              <a:schemeClr val="tx1"/>
            </a:solidFill>
          </a:ln>
          <a:scene3d>
            <a:camera prst="orthographicFront">
              <a:rot lat="0" lon="0" rev="5400000"/>
            </a:camera>
            <a:lightRig rig="threePt" dir="t"/>
          </a:scene3d>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 name="Right Bracket 15"/>
          <p:cNvSpPr/>
          <p:nvPr/>
        </p:nvSpPr>
        <p:spPr>
          <a:xfrm>
            <a:off x="5943600" y="1638300"/>
            <a:ext cx="76200" cy="1257300"/>
          </a:xfrm>
          <a:prstGeom prst="rightBracket">
            <a:avLst/>
          </a:prstGeom>
          <a:ln w="25400">
            <a:solidFill>
              <a:schemeClr val="tx1"/>
            </a:solidFill>
          </a:ln>
          <a:scene3d>
            <a:camera prst="orthographicFront">
              <a:rot lat="0" lon="0" rev="5400000"/>
            </a:camera>
            <a:lightRig rig="threePt" dir="t"/>
          </a:scene3d>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 name="TextBox 16"/>
          <p:cNvSpPr txBox="1"/>
          <p:nvPr/>
        </p:nvSpPr>
        <p:spPr>
          <a:xfrm>
            <a:off x="4147457" y="1447800"/>
            <a:ext cx="2481944" cy="369332"/>
          </a:xfrm>
          <a:prstGeom prst="rect">
            <a:avLst/>
          </a:prstGeom>
          <a:noFill/>
        </p:spPr>
        <p:txBody>
          <a:bodyPr wrap="square" rtlCol="0">
            <a:spAutoFit/>
          </a:bodyPr>
          <a:lstStyle/>
          <a:p>
            <a:pPr algn="ctr"/>
            <a:r>
              <a:rPr lang="en-US" dirty="0" smtClean="0"/>
              <a:t>§</a:t>
            </a:r>
            <a:endParaRPr lang="en-US" dirty="0"/>
          </a:p>
        </p:txBody>
      </p:sp>
    </p:spTree>
    <p:extLst>
      <p:ext uri="{BB962C8B-B14F-4D97-AF65-F5344CB8AC3E}">
        <p14:creationId xmlns:p14="http://schemas.microsoft.com/office/powerpoint/2010/main" val="29877669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5568" y="1752600"/>
            <a:ext cx="6362700" cy="4086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028751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6" name="Content Placeholder 3"/>
          <p:cNvGraphicFramePr>
            <a:graphicFrameLocks/>
          </p:cNvGraphicFramePr>
          <p:nvPr>
            <p:extLst>
              <p:ext uri="{D42A27DB-BD31-4B8C-83A1-F6EECF244321}">
                <p14:modId xmlns:p14="http://schemas.microsoft.com/office/powerpoint/2010/main" val="1490049700"/>
              </p:ext>
            </p:extLst>
          </p:nvPr>
        </p:nvGraphicFramePr>
        <p:xfrm>
          <a:off x="1524000" y="1752600"/>
          <a:ext cx="4267200" cy="2514600"/>
        </p:xfrm>
        <a:graphic>
          <a:graphicData uri="http://schemas.openxmlformats.org/drawingml/2006/table">
            <a:tbl>
              <a:tblPr firstRow="1" bandRow="1">
                <a:tableStyleId>{5C22544A-7EE6-4342-B048-85BDC9FD1C3A}</a:tableStyleId>
              </a:tblPr>
              <a:tblGrid>
                <a:gridCol w="525780"/>
                <a:gridCol w="881183"/>
                <a:gridCol w="525780"/>
                <a:gridCol w="814878"/>
                <a:gridCol w="525780"/>
                <a:gridCol w="993799"/>
              </a:tblGrid>
              <a:tr h="481371">
                <a:tc gridSpan="6">
                  <a:txBody>
                    <a:bodyPr/>
                    <a:lstStyle/>
                    <a:p>
                      <a:r>
                        <a:rPr lang="en-US" sz="1200" dirty="0" smtClean="0">
                          <a:solidFill>
                            <a:schemeClr val="tx1"/>
                          </a:solidFill>
                        </a:rPr>
                        <a:t>Supplemental Table 1: Sensitivity</a:t>
                      </a:r>
                      <a:r>
                        <a:rPr lang="en-US" sz="1200" baseline="0" dirty="0" smtClean="0">
                          <a:solidFill>
                            <a:schemeClr val="tx1"/>
                          </a:solidFill>
                        </a:rPr>
                        <a:t> of Statistical Findings to Rarefaction</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sz="1200" dirty="0"/>
                    </a:p>
                  </a:txBody>
                  <a:tcPr/>
                </a:tc>
                <a:tc hMerge="1">
                  <a:txBody>
                    <a:bodyPr/>
                    <a:lstStyle/>
                    <a:p>
                      <a:endParaRPr lang="en-US"/>
                    </a:p>
                  </a:txBody>
                  <a:tcPr/>
                </a:tc>
                <a:tc hMerge="1">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81371">
                <a:tc gridSpan="2">
                  <a:txBody>
                    <a:bodyPr/>
                    <a:lstStyle/>
                    <a:p>
                      <a:pPr algn="ctr"/>
                      <a:r>
                        <a:rPr lang="en-US" sz="1200" dirty="0" smtClean="0">
                          <a:solidFill>
                            <a:schemeClr val="tx1"/>
                          </a:solidFill>
                        </a:rPr>
                        <a:t>75,000</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dirty="0"/>
                    </a:p>
                  </a:txBody>
                  <a:tcPr/>
                </a:tc>
                <a:tc gridSpan="2">
                  <a:txBody>
                    <a:bodyPr/>
                    <a:lstStyle/>
                    <a:p>
                      <a:pPr algn="ctr"/>
                      <a:r>
                        <a:rPr lang="en-US" sz="1200" dirty="0" smtClean="0">
                          <a:solidFill>
                            <a:schemeClr val="tx1"/>
                          </a:solidFill>
                        </a:rPr>
                        <a:t>50,000</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600" dirty="0"/>
                    </a:p>
                  </a:txBody>
                  <a:tcPr/>
                </a:tc>
                <a:tc gridSpan="2">
                  <a:txBody>
                    <a:bodyPr/>
                    <a:lstStyle/>
                    <a:p>
                      <a:pPr algn="ctr"/>
                      <a:r>
                        <a:rPr lang="en-US" sz="1200" dirty="0" smtClean="0">
                          <a:solidFill>
                            <a:schemeClr val="tx1"/>
                          </a:solidFill>
                        </a:rPr>
                        <a:t>25,000</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32658">
                <a:tc>
                  <a:txBody>
                    <a:bodyPr/>
                    <a:lstStyle/>
                    <a:p>
                      <a:pPr algn="ctr"/>
                      <a:r>
                        <a:rPr lang="en-US" sz="1200" dirty="0" smtClean="0">
                          <a:solidFill>
                            <a:schemeClr val="tx1"/>
                          </a:solidFill>
                        </a:rPr>
                        <a:t>Time</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200" dirty="0" smtClean="0">
                          <a:solidFill>
                            <a:schemeClr val="tx1"/>
                          </a:solidFill>
                        </a:rPr>
                        <a:t>T0</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200" dirty="0" smtClean="0">
                          <a:solidFill>
                            <a:schemeClr val="tx1"/>
                          </a:solidFill>
                        </a:rPr>
                        <a:t>Time</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200" dirty="0" smtClean="0">
                          <a:solidFill>
                            <a:schemeClr val="tx1"/>
                          </a:solidFill>
                        </a:rPr>
                        <a:t>T0</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200" dirty="0" smtClean="0">
                          <a:solidFill>
                            <a:schemeClr val="tx1"/>
                          </a:solidFill>
                        </a:rPr>
                        <a:t>Time</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200" dirty="0" smtClean="0">
                          <a:solidFill>
                            <a:schemeClr val="tx1"/>
                          </a:solidFill>
                        </a:rPr>
                        <a:t>T0</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290382">
                <a:tc>
                  <a:txBody>
                    <a:bodyPr/>
                    <a:lstStyle/>
                    <a:p>
                      <a:pPr algn="ctr"/>
                      <a:r>
                        <a:rPr lang="en-US" sz="1200" dirty="0" smtClean="0">
                          <a:solidFill>
                            <a:schemeClr val="tx1"/>
                          </a:solidFill>
                        </a:rPr>
                        <a:t>T7</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200" b="0" i="0" kern="1200" dirty="0" smtClean="0">
                          <a:solidFill>
                            <a:schemeClr val="dk1"/>
                          </a:solidFill>
                          <a:effectLst/>
                          <a:latin typeface="+mn-lt"/>
                          <a:ea typeface="+mn-ea"/>
                          <a:cs typeface="+mn-cs"/>
                        </a:rPr>
                        <a:t>0.038</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200" dirty="0" smtClean="0">
                          <a:solidFill>
                            <a:schemeClr val="tx1"/>
                          </a:solidFill>
                        </a:rPr>
                        <a:t>T7</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200" dirty="0" smtClean="0">
                          <a:solidFill>
                            <a:schemeClr val="tx1"/>
                          </a:solidFill>
                        </a:rPr>
                        <a:t>0.064</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200" dirty="0" smtClean="0">
                          <a:solidFill>
                            <a:schemeClr val="tx1"/>
                          </a:solidFill>
                        </a:rPr>
                        <a:t>T7</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200" b="0" i="0" kern="1200" dirty="0" smtClean="0">
                          <a:solidFill>
                            <a:schemeClr val="dk1"/>
                          </a:solidFill>
                          <a:effectLst/>
                          <a:latin typeface="+mn-lt"/>
                          <a:ea typeface="+mn-ea"/>
                          <a:cs typeface="+mn-cs"/>
                        </a:rPr>
                        <a:t>0.064</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04800">
                <a:tc>
                  <a:txBody>
                    <a:bodyPr/>
                    <a:lstStyle/>
                    <a:p>
                      <a:pPr algn="ctr"/>
                      <a:r>
                        <a:rPr lang="en-US" sz="1200" b="1" dirty="0" smtClean="0">
                          <a:solidFill>
                            <a:schemeClr val="tx1"/>
                          </a:solidFill>
                        </a:rPr>
                        <a:t>T28</a:t>
                      </a:r>
                      <a:endParaRPr lang="en-US" sz="12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200" b="1" dirty="0" smtClean="0">
                          <a:solidFill>
                            <a:schemeClr val="tx1"/>
                          </a:solidFill>
                        </a:rPr>
                        <a:t>0.006</a:t>
                      </a:r>
                      <a:endParaRPr lang="en-US" sz="12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200" b="1" dirty="0" smtClean="0">
                          <a:solidFill>
                            <a:schemeClr val="tx1"/>
                          </a:solidFill>
                        </a:rPr>
                        <a:t>T28</a:t>
                      </a:r>
                      <a:endParaRPr lang="en-US" sz="12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200" b="1" dirty="0" smtClean="0">
                          <a:solidFill>
                            <a:schemeClr val="tx1"/>
                          </a:solidFill>
                        </a:rPr>
                        <a:t>0.027</a:t>
                      </a:r>
                      <a:endParaRPr lang="en-US" sz="12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200" b="1" dirty="0" smtClean="0">
                          <a:solidFill>
                            <a:schemeClr val="tx1"/>
                          </a:solidFill>
                        </a:rPr>
                        <a:t>T28</a:t>
                      </a:r>
                      <a:endParaRPr lang="en-US" sz="12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200" b="1" dirty="0" smtClean="0">
                          <a:solidFill>
                            <a:schemeClr val="tx1"/>
                          </a:solidFill>
                        </a:rPr>
                        <a:t>0.014</a:t>
                      </a:r>
                      <a:endParaRPr lang="en-US" sz="12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04800">
                <a:tc>
                  <a:txBody>
                    <a:bodyPr/>
                    <a:lstStyle/>
                    <a:p>
                      <a:pPr algn="ctr"/>
                      <a:r>
                        <a:rPr lang="en-US" sz="1200" dirty="0" smtClean="0">
                          <a:solidFill>
                            <a:schemeClr val="tx1"/>
                          </a:solidFill>
                        </a:rPr>
                        <a:t>T56</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200" b="0" i="0" kern="1200" dirty="0" smtClean="0">
                          <a:solidFill>
                            <a:schemeClr val="dk1"/>
                          </a:solidFill>
                          <a:effectLst/>
                          <a:latin typeface="+mn-lt"/>
                          <a:ea typeface="+mn-ea"/>
                          <a:cs typeface="+mn-cs"/>
                        </a:rPr>
                        <a:t>0.096</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200" dirty="0" smtClean="0">
                          <a:solidFill>
                            <a:schemeClr val="tx1"/>
                          </a:solidFill>
                        </a:rPr>
                        <a:t>T56</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200" dirty="0" smtClean="0">
                          <a:solidFill>
                            <a:schemeClr val="tx1"/>
                          </a:solidFill>
                        </a:rPr>
                        <a:t>0.213</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200" dirty="0" smtClean="0">
                          <a:solidFill>
                            <a:schemeClr val="tx1"/>
                          </a:solidFill>
                        </a:rPr>
                        <a:t>T56</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200" dirty="0" smtClean="0">
                          <a:solidFill>
                            <a:schemeClr val="tx1"/>
                          </a:solidFill>
                        </a:rPr>
                        <a:t>0.125</a:t>
                      </a:r>
                      <a:endParaRPr lang="en-US"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319218">
                <a:tc>
                  <a:txBody>
                    <a:bodyPr/>
                    <a:lstStyle/>
                    <a:p>
                      <a:pPr algn="ctr"/>
                      <a:r>
                        <a:rPr lang="en-US" sz="1200" b="1" dirty="0" smtClean="0">
                          <a:solidFill>
                            <a:schemeClr val="tx1"/>
                          </a:solidFill>
                        </a:rPr>
                        <a:t>CD</a:t>
                      </a:r>
                      <a:endParaRPr lang="en-US" sz="12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200" b="1" dirty="0" smtClean="0">
                          <a:solidFill>
                            <a:schemeClr val="tx1"/>
                          </a:solidFill>
                        </a:rPr>
                        <a:t>0.001</a:t>
                      </a:r>
                      <a:endParaRPr lang="en-US" sz="12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200" b="1" dirty="0" smtClean="0">
                          <a:solidFill>
                            <a:schemeClr val="tx1"/>
                          </a:solidFill>
                        </a:rPr>
                        <a:t>CD</a:t>
                      </a:r>
                      <a:endParaRPr lang="en-US" sz="12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200" b="1" i="0" kern="1200" dirty="0" smtClean="0">
                          <a:solidFill>
                            <a:schemeClr val="dk1"/>
                          </a:solidFill>
                          <a:effectLst/>
                          <a:latin typeface="+mn-lt"/>
                          <a:ea typeface="+mn-ea"/>
                          <a:cs typeface="+mn-cs"/>
                        </a:rPr>
                        <a:t>0.002</a:t>
                      </a:r>
                      <a:endParaRPr lang="en-US" sz="12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200" b="1" dirty="0" smtClean="0">
                          <a:solidFill>
                            <a:schemeClr val="tx1"/>
                          </a:solidFill>
                        </a:rPr>
                        <a:t>CD</a:t>
                      </a:r>
                      <a:endParaRPr lang="en-US" sz="12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200" b="1" i="0" kern="1200" dirty="0" smtClean="0">
                          <a:solidFill>
                            <a:schemeClr val="dk1"/>
                          </a:solidFill>
                          <a:effectLst/>
                          <a:latin typeface="+mn-lt"/>
                          <a:ea typeface="+mn-ea"/>
                          <a:cs typeface="+mn-cs"/>
                        </a:rPr>
                        <a:t>0.007</a:t>
                      </a:r>
                      <a:endParaRPr lang="en-US" sz="12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spTree>
    <p:extLst>
      <p:ext uri="{BB962C8B-B14F-4D97-AF65-F5344CB8AC3E}">
        <p14:creationId xmlns:p14="http://schemas.microsoft.com/office/powerpoint/2010/main" val="21484227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37002</TotalTime>
  <Words>1023</Words>
  <Application>Microsoft Office PowerPoint</Application>
  <PresentationFormat>On-screen Show (4:3)</PresentationFormat>
  <Paragraphs>419</Paragraphs>
  <Slides>14</Slides>
  <Notes>14</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Mayo Clinic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Charlie T Seto</dc:creator>
  <cp:lastModifiedBy>Charlie T Seto</cp:lastModifiedBy>
  <cp:revision>157</cp:revision>
  <cp:lastPrinted>2014-10-10T17:15:07Z</cp:lastPrinted>
  <dcterms:created xsi:type="dcterms:W3CDTF">2014-02-10T14:19:52Z</dcterms:created>
  <dcterms:modified xsi:type="dcterms:W3CDTF">2014-10-11T01:24:18Z</dcterms:modified>
</cp:coreProperties>
</file>