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8288000" cy="9144000"/>
  <p:notesSz cx="6858000" cy="9144000"/>
  <p:defaultTextStyle>
    <a:defPPr>
      <a:defRPr lang="en-US"/>
    </a:defPPr>
    <a:lvl1pPr marL="0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1pPr>
    <a:lvl2pPr marL="783630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2pPr>
    <a:lvl3pPr marL="1567261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3pPr>
    <a:lvl4pPr marL="2350892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4pPr>
    <a:lvl5pPr marL="3134522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5pPr>
    <a:lvl6pPr marL="3918153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6pPr>
    <a:lvl7pPr marL="4701783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7pPr>
    <a:lvl8pPr marL="5485414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8pPr>
    <a:lvl9pPr marL="6269045" algn="l" defTabSz="156726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6884" autoAdjust="0"/>
  </p:normalViewPr>
  <p:slideViewPr>
    <p:cSldViewPr snapToGrid="0" showGuides="1">
      <p:cViewPr>
        <p:scale>
          <a:sx n="100" d="100"/>
          <a:sy n="100" d="100"/>
        </p:scale>
        <p:origin x="-72" y="36"/>
      </p:cViewPr>
      <p:guideLst>
        <p:guide orient="horz" pos="288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0.73000000000000065</c:v>
                </c:pt>
                <c:pt idx="1">
                  <c:v>1</c:v>
                </c:pt>
                <c:pt idx="2">
                  <c:v>1.8900000000000001</c:v>
                </c:pt>
                <c:pt idx="3">
                  <c:v>2.5499999999999998</c:v>
                </c:pt>
                <c:pt idx="4">
                  <c:v>1.1900000000000017</c:v>
                </c:pt>
                <c:pt idx="5">
                  <c:v>1</c:v>
                </c:pt>
                <c:pt idx="6">
                  <c:v>2.8499999999999988</c:v>
                </c:pt>
                <c:pt idx="7">
                  <c:v>3.56</c:v>
                </c:pt>
                <c:pt idx="8">
                  <c:v>0.84000000000000064</c:v>
                </c:pt>
                <c:pt idx="9">
                  <c:v>1</c:v>
                </c:pt>
                <c:pt idx="10">
                  <c:v>2.2400000000000002</c:v>
                </c:pt>
                <c:pt idx="11">
                  <c:v>3.04</c:v>
                </c:pt>
                <c:pt idx="12">
                  <c:v>0.630000000000001</c:v>
                </c:pt>
                <c:pt idx="13">
                  <c:v>1</c:v>
                </c:pt>
                <c:pt idx="14">
                  <c:v>2.34</c:v>
                </c:pt>
                <c:pt idx="15">
                  <c:v>2.66</c:v>
                </c:pt>
                <c:pt idx="16">
                  <c:v>0.86000000000000065</c:v>
                </c:pt>
                <c:pt idx="17">
                  <c:v>1</c:v>
                </c:pt>
                <c:pt idx="18">
                  <c:v>1.9700000000000011</c:v>
                </c:pt>
                <c:pt idx="19">
                  <c:v>2.8</c:v>
                </c:pt>
                <c:pt idx="20">
                  <c:v>1.1100000000000001</c:v>
                </c:pt>
                <c:pt idx="21">
                  <c:v>1</c:v>
                </c:pt>
                <c:pt idx="22">
                  <c:v>1.9700000000000011</c:v>
                </c:pt>
                <c:pt idx="23">
                  <c:v>2.36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0.4</c:v>
                </c:pt>
                <c:pt idx="1">
                  <c:v>1</c:v>
                </c:pt>
                <c:pt idx="2">
                  <c:v>1.3</c:v>
                </c:pt>
                <c:pt idx="3">
                  <c:v>1.6900000000000017</c:v>
                </c:pt>
                <c:pt idx="4">
                  <c:v>0.35000000000000031</c:v>
                </c:pt>
                <c:pt idx="5">
                  <c:v>1</c:v>
                </c:pt>
                <c:pt idx="6">
                  <c:v>1.3800000000000001</c:v>
                </c:pt>
                <c:pt idx="7">
                  <c:v>1.61</c:v>
                </c:pt>
                <c:pt idx="8">
                  <c:v>0.51</c:v>
                </c:pt>
                <c:pt idx="9">
                  <c:v>1</c:v>
                </c:pt>
                <c:pt idx="10">
                  <c:v>1.48</c:v>
                </c:pt>
                <c:pt idx="11">
                  <c:v>1.7300000000000006</c:v>
                </c:pt>
                <c:pt idx="12">
                  <c:v>0.2</c:v>
                </c:pt>
                <c:pt idx="13">
                  <c:v>1</c:v>
                </c:pt>
                <c:pt idx="14">
                  <c:v>1.08</c:v>
                </c:pt>
                <c:pt idx="15">
                  <c:v>0.82000000000000062</c:v>
                </c:pt>
                <c:pt idx="16">
                  <c:v>0.53</c:v>
                </c:pt>
                <c:pt idx="17">
                  <c:v>1</c:v>
                </c:pt>
                <c:pt idx="18">
                  <c:v>1.27</c:v>
                </c:pt>
                <c:pt idx="19">
                  <c:v>1.41</c:v>
                </c:pt>
                <c:pt idx="20">
                  <c:v>0.36000000000000032</c:v>
                </c:pt>
                <c:pt idx="21">
                  <c:v>1</c:v>
                </c:pt>
                <c:pt idx="22">
                  <c:v>0.750000000000001</c:v>
                </c:pt>
                <c:pt idx="23">
                  <c:v>0.39000000000000051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0.54</c:v>
                </c:pt>
                <c:pt idx="1">
                  <c:v>1</c:v>
                </c:pt>
                <c:pt idx="2">
                  <c:v>1.57</c:v>
                </c:pt>
                <c:pt idx="3">
                  <c:v>2.08</c:v>
                </c:pt>
                <c:pt idx="4">
                  <c:v>0.65000000000000113</c:v>
                </c:pt>
                <c:pt idx="5">
                  <c:v>1</c:v>
                </c:pt>
                <c:pt idx="6">
                  <c:v>1.9900000000000011</c:v>
                </c:pt>
                <c:pt idx="7">
                  <c:v>2.3899999999999997</c:v>
                </c:pt>
                <c:pt idx="8">
                  <c:v>0.66000000000000114</c:v>
                </c:pt>
                <c:pt idx="9">
                  <c:v>1</c:v>
                </c:pt>
                <c:pt idx="10">
                  <c:v>1.82</c:v>
                </c:pt>
                <c:pt idx="11">
                  <c:v>2.29</c:v>
                </c:pt>
                <c:pt idx="12">
                  <c:v>0.36000000000000032</c:v>
                </c:pt>
                <c:pt idx="13">
                  <c:v>1</c:v>
                </c:pt>
                <c:pt idx="14">
                  <c:v>1.59</c:v>
                </c:pt>
                <c:pt idx="15">
                  <c:v>1.47</c:v>
                </c:pt>
                <c:pt idx="16">
                  <c:v>0.68000000000000083</c:v>
                </c:pt>
                <c:pt idx="17">
                  <c:v>1</c:v>
                </c:pt>
                <c:pt idx="18">
                  <c:v>1.58</c:v>
                </c:pt>
                <c:pt idx="19">
                  <c:v>1.9900000000000011</c:v>
                </c:pt>
                <c:pt idx="20">
                  <c:v>0.630000000000001</c:v>
                </c:pt>
                <c:pt idx="21">
                  <c:v>1</c:v>
                </c:pt>
                <c:pt idx="22">
                  <c:v>1.22</c:v>
                </c:pt>
                <c:pt idx="23">
                  <c:v>0.96000000000000063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3990144"/>
        <c:axId val="33991680"/>
      </c:stockChart>
      <c:catAx>
        <c:axId val="33990144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3991680"/>
        <c:crossesAt val="0.1"/>
        <c:auto val="1"/>
        <c:lblAlgn val="ctr"/>
        <c:lblOffset val="100"/>
        <c:noMultiLvlLbl val="0"/>
      </c:catAx>
      <c:valAx>
        <c:axId val="33991680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prstClr val="black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3990144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41562008152527"/>
          <c:y val="6.5816439504939844E-2"/>
          <c:w val="0.85727888613769165"/>
          <c:h val="0.80968931417933621"/>
        </c:manualLayout>
      </c:layout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0.8</c:v>
                </c:pt>
                <c:pt idx="1">
                  <c:v>1</c:v>
                </c:pt>
                <c:pt idx="2">
                  <c:v>1.9700000000000017</c:v>
                </c:pt>
                <c:pt idx="3">
                  <c:v>2.64</c:v>
                </c:pt>
                <c:pt idx="4">
                  <c:v>0.71000000000000063</c:v>
                </c:pt>
                <c:pt idx="5">
                  <c:v>1</c:v>
                </c:pt>
                <c:pt idx="6">
                  <c:v>2.04</c:v>
                </c:pt>
                <c:pt idx="7">
                  <c:v>4.24</c:v>
                </c:pt>
                <c:pt idx="8">
                  <c:v>0.87000000000000088</c:v>
                </c:pt>
                <c:pt idx="9">
                  <c:v>1</c:v>
                </c:pt>
                <c:pt idx="10">
                  <c:v>2.2999999999999998</c:v>
                </c:pt>
                <c:pt idx="11">
                  <c:v>2.2999999999999998</c:v>
                </c:pt>
                <c:pt idx="12">
                  <c:v>1.1599999999999981</c:v>
                </c:pt>
                <c:pt idx="13">
                  <c:v>1</c:v>
                </c:pt>
                <c:pt idx="14">
                  <c:v>2.12</c:v>
                </c:pt>
                <c:pt idx="15">
                  <c:v>4.33</c:v>
                </c:pt>
                <c:pt idx="16">
                  <c:v>0.88</c:v>
                </c:pt>
                <c:pt idx="17">
                  <c:v>1</c:v>
                </c:pt>
                <c:pt idx="18">
                  <c:v>2.0299999999999998</c:v>
                </c:pt>
                <c:pt idx="19">
                  <c:v>2.62</c:v>
                </c:pt>
                <c:pt idx="20">
                  <c:v>0.96000000000000063</c:v>
                </c:pt>
                <c:pt idx="21">
                  <c:v>1</c:v>
                </c:pt>
                <c:pt idx="22">
                  <c:v>2.5</c:v>
                </c:pt>
                <c:pt idx="23">
                  <c:v>5.6099999999999985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0.42000000000000032</c:v>
                </c:pt>
                <c:pt idx="1">
                  <c:v>1</c:v>
                </c:pt>
                <c:pt idx="2">
                  <c:v>1.31</c:v>
                </c:pt>
                <c:pt idx="3">
                  <c:v>1.6800000000000017</c:v>
                </c:pt>
                <c:pt idx="4">
                  <c:v>8.0000000000000043E-2</c:v>
                </c:pt>
                <c:pt idx="5">
                  <c:v>1</c:v>
                </c:pt>
                <c:pt idx="6">
                  <c:v>0.73000000000000065</c:v>
                </c:pt>
                <c:pt idx="7">
                  <c:v>1.44</c:v>
                </c:pt>
                <c:pt idx="8">
                  <c:v>0.5</c:v>
                </c:pt>
                <c:pt idx="9">
                  <c:v>1</c:v>
                </c:pt>
                <c:pt idx="10">
                  <c:v>1.46</c:v>
                </c:pt>
                <c:pt idx="11">
                  <c:v>1.46</c:v>
                </c:pt>
                <c:pt idx="12">
                  <c:v>0.36000000000000032</c:v>
                </c:pt>
                <c:pt idx="13">
                  <c:v>1</c:v>
                </c:pt>
                <c:pt idx="14">
                  <c:v>0.8</c:v>
                </c:pt>
                <c:pt idx="15">
                  <c:v>1.29</c:v>
                </c:pt>
                <c:pt idx="16">
                  <c:v>0.51</c:v>
                </c:pt>
                <c:pt idx="17">
                  <c:v>1</c:v>
                </c:pt>
                <c:pt idx="18">
                  <c:v>1.24</c:v>
                </c:pt>
                <c:pt idx="19">
                  <c:v>1.1900000000000017</c:v>
                </c:pt>
                <c:pt idx="20">
                  <c:v>0.32000000000000051</c:v>
                </c:pt>
                <c:pt idx="21">
                  <c:v>1</c:v>
                </c:pt>
                <c:pt idx="22">
                  <c:v>0.97000000000000064</c:v>
                </c:pt>
                <c:pt idx="23">
                  <c:v>1.5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0.58000000000000007</c:v>
                </c:pt>
                <c:pt idx="1">
                  <c:v>1</c:v>
                </c:pt>
                <c:pt idx="2">
                  <c:v>1.61</c:v>
                </c:pt>
                <c:pt idx="3">
                  <c:v>2.11</c:v>
                </c:pt>
                <c:pt idx="4">
                  <c:v>0.24000000000000021</c:v>
                </c:pt>
                <c:pt idx="5">
                  <c:v>1</c:v>
                </c:pt>
                <c:pt idx="6">
                  <c:v>1.22</c:v>
                </c:pt>
                <c:pt idx="7">
                  <c:v>2.4699999999999998</c:v>
                </c:pt>
                <c:pt idx="8">
                  <c:v>0.66000000000000114</c:v>
                </c:pt>
                <c:pt idx="9">
                  <c:v>1</c:v>
                </c:pt>
                <c:pt idx="10">
                  <c:v>1.83</c:v>
                </c:pt>
                <c:pt idx="11">
                  <c:v>1.83</c:v>
                </c:pt>
                <c:pt idx="12">
                  <c:v>0.64000000000000101</c:v>
                </c:pt>
                <c:pt idx="13">
                  <c:v>1</c:v>
                </c:pt>
                <c:pt idx="14">
                  <c:v>1.31</c:v>
                </c:pt>
                <c:pt idx="15">
                  <c:v>2.36</c:v>
                </c:pt>
                <c:pt idx="16">
                  <c:v>0.67000000000000115</c:v>
                </c:pt>
                <c:pt idx="17">
                  <c:v>1</c:v>
                </c:pt>
                <c:pt idx="18">
                  <c:v>1.58</c:v>
                </c:pt>
                <c:pt idx="19">
                  <c:v>1.77</c:v>
                </c:pt>
                <c:pt idx="20">
                  <c:v>0.55000000000000004</c:v>
                </c:pt>
                <c:pt idx="21">
                  <c:v>1</c:v>
                </c:pt>
                <c:pt idx="22">
                  <c:v>1.56</c:v>
                </c:pt>
                <c:pt idx="23">
                  <c:v>2.9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4005376"/>
        <c:axId val="34006912"/>
      </c:stockChart>
      <c:catAx>
        <c:axId val="34005376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4006912"/>
        <c:crossesAt val="0.1"/>
        <c:auto val="1"/>
        <c:lblAlgn val="ctr"/>
        <c:lblOffset val="100"/>
        <c:noMultiLvlLbl val="0"/>
      </c:catAx>
      <c:valAx>
        <c:axId val="34006912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prstClr val="black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4005376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9620487706527627E-2"/>
          <c:y val="3.7599721247372514E-2"/>
          <c:w val="0.89155191831629499"/>
          <c:h val="0.83900912921586046"/>
        </c:manualLayout>
      </c:layout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Sheet1!$A$2:$A$37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1</c:v>
                </c:pt>
                <c:pt idx="29">
                  <c:v>2</c:v>
                </c:pt>
                <c:pt idx="30">
                  <c:v>3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4">
                  <c:v>3</c:v>
                </c:pt>
                <c:pt idx="35">
                  <c:v>4</c:v>
                </c:pt>
              </c:strCache>
            </c:strRef>
          </c:cat>
          <c:val>
            <c:numRef>
              <c:f>Sheet1!$B$2:$B$37</c:f>
              <c:numCache>
                <c:formatCode>General</c:formatCode>
                <c:ptCount val="36"/>
                <c:pt idx="0">
                  <c:v>0.85000000000000064</c:v>
                </c:pt>
                <c:pt idx="1">
                  <c:v>1</c:v>
                </c:pt>
                <c:pt idx="2">
                  <c:v>2</c:v>
                </c:pt>
                <c:pt idx="3">
                  <c:v>3.3499999999999988</c:v>
                </c:pt>
                <c:pt idx="4">
                  <c:v>1.04</c:v>
                </c:pt>
                <c:pt idx="5">
                  <c:v>1</c:v>
                </c:pt>
                <c:pt idx="6">
                  <c:v>2.19</c:v>
                </c:pt>
                <c:pt idx="7">
                  <c:v>2.92</c:v>
                </c:pt>
                <c:pt idx="8">
                  <c:v>0.93</c:v>
                </c:pt>
                <c:pt idx="9">
                  <c:v>1</c:v>
                </c:pt>
                <c:pt idx="10">
                  <c:v>2.48</c:v>
                </c:pt>
                <c:pt idx="11">
                  <c:v>3.02</c:v>
                </c:pt>
                <c:pt idx="12">
                  <c:v>0.76000000000000079</c:v>
                </c:pt>
                <c:pt idx="13">
                  <c:v>1</c:v>
                </c:pt>
                <c:pt idx="14">
                  <c:v>1.9700000000000013</c:v>
                </c:pt>
                <c:pt idx="15">
                  <c:v>2.69</c:v>
                </c:pt>
                <c:pt idx="16">
                  <c:v>0.87000000000000066</c:v>
                </c:pt>
                <c:pt idx="17">
                  <c:v>1</c:v>
                </c:pt>
                <c:pt idx="18">
                  <c:v>2.42</c:v>
                </c:pt>
                <c:pt idx="19">
                  <c:v>3.55</c:v>
                </c:pt>
                <c:pt idx="20">
                  <c:v>1.6300000000000001</c:v>
                </c:pt>
                <c:pt idx="21">
                  <c:v>1</c:v>
                </c:pt>
                <c:pt idx="22">
                  <c:v>3.7600000000000002</c:v>
                </c:pt>
                <c:pt idx="23">
                  <c:v>5.73</c:v>
                </c:pt>
                <c:pt idx="24">
                  <c:v>1</c:v>
                </c:pt>
                <c:pt idx="25">
                  <c:v>1</c:v>
                </c:pt>
                <c:pt idx="26">
                  <c:v>1.9500000000000013</c:v>
                </c:pt>
                <c:pt idx="27">
                  <c:v>3.19</c:v>
                </c:pt>
                <c:pt idx="28">
                  <c:v>1.07</c:v>
                </c:pt>
                <c:pt idx="29">
                  <c:v>1</c:v>
                </c:pt>
                <c:pt idx="30">
                  <c:v>2.2999999999999998</c:v>
                </c:pt>
                <c:pt idx="31">
                  <c:v>2.4099999999999997</c:v>
                </c:pt>
                <c:pt idx="32">
                  <c:v>2.79</c:v>
                </c:pt>
                <c:pt idx="33">
                  <c:v>1</c:v>
                </c:pt>
                <c:pt idx="34">
                  <c:v>2.38</c:v>
                </c:pt>
                <c:pt idx="35">
                  <c:v>5.9700000000000024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Sheet1!$A$2:$A$37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1</c:v>
                </c:pt>
                <c:pt idx="29">
                  <c:v>2</c:v>
                </c:pt>
                <c:pt idx="30">
                  <c:v>3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4">
                  <c:v>3</c:v>
                </c:pt>
                <c:pt idx="35">
                  <c:v>4</c:v>
                </c:pt>
              </c:strCache>
            </c:strRef>
          </c:cat>
          <c:val>
            <c:numRef>
              <c:f>Sheet1!$C$2:$C$37</c:f>
              <c:numCache>
                <c:formatCode>General</c:formatCode>
                <c:ptCount val="36"/>
                <c:pt idx="0">
                  <c:v>0.25</c:v>
                </c:pt>
                <c:pt idx="1">
                  <c:v>1</c:v>
                </c:pt>
                <c:pt idx="2">
                  <c:v>1</c:v>
                </c:pt>
                <c:pt idx="3">
                  <c:v>1.6</c:v>
                </c:pt>
                <c:pt idx="4">
                  <c:v>0.43000000000000033</c:v>
                </c:pt>
                <c:pt idx="5">
                  <c:v>1</c:v>
                </c:pt>
                <c:pt idx="6">
                  <c:v>1.25</c:v>
                </c:pt>
                <c:pt idx="7">
                  <c:v>1.58</c:v>
                </c:pt>
                <c:pt idx="8">
                  <c:v>0.31000000000000033</c:v>
                </c:pt>
                <c:pt idx="9">
                  <c:v>1</c:v>
                </c:pt>
                <c:pt idx="10">
                  <c:v>1.3</c:v>
                </c:pt>
                <c:pt idx="11">
                  <c:v>1.47</c:v>
                </c:pt>
                <c:pt idx="12">
                  <c:v>0.3200000000000004</c:v>
                </c:pt>
                <c:pt idx="13">
                  <c:v>1</c:v>
                </c:pt>
                <c:pt idx="14">
                  <c:v>1.03</c:v>
                </c:pt>
                <c:pt idx="15">
                  <c:v>1.1100000000000001</c:v>
                </c:pt>
                <c:pt idx="16">
                  <c:v>0.41000000000000031</c:v>
                </c:pt>
                <c:pt idx="17">
                  <c:v>1</c:v>
                </c:pt>
                <c:pt idx="18">
                  <c:v>1.33</c:v>
                </c:pt>
                <c:pt idx="19">
                  <c:v>1.59</c:v>
                </c:pt>
                <c:pt idx="20">
                  <c:v>0.60000000000000064</c:v>
                </c:pt>
                <c:pt idx="21">
                  <c:v>1</c:v>
                </c:pt>
                <c:pt idx="22">
                  <c:v>1.6</c:v>
                </c:pt>
                <c:pt idx="23">
                  <c:v>1.8900000000000001</c:v>
                </c:pt>
                <c:pt idx="24">
                  <c:v>0.49000000000000032</c:v>
                </c:pt>
                <c:pt idx="25">
                  <c:v>1</c:v>
                </c:pt>
                <c:pt idx="26">
                  <c:v>1.01</c:v>
                </c:pt>
                <c:pt idx="27">
                  <c:v>1.1599999999999986</c:v>
                </c:pt>
                <c:pt idx="28">
                  <c:v>0.53</c:v>
                </c:pt>
                <c:pt idx="29">
                  <c:v>1</c:v>
                </c:pt>
                <c:pt idx="30">
                  <c:v>1.22</c:v>
                </c:pt>
                <c:pt idx="31">
                  <c:v>1.04</c:v>
                </c:pt>
                <c:pt idx="32">
                  <c:v>0.61000000000000065</c:v>
                </c:pt>
                <c:pt idx="33">
                  <c:v>1</c:v>
                </c:pt>
                <c:pt idx="34">
                  <c:v>1.01</c:v>
                </c:pt>
                <c:pt idx="35">
                  <c:v>1.83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Sheet1!$A$2:$A$37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1</c:v>
                </c:pt>
                <c:pt idx="29">
                  <c:v>2</c:v>
                </c:pt>
                <c:pt idx="30">
                  <c:v>3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4">
                  <c:v>3</c:v>
                </c:pt>
                <c:pt idx="35">
                  <c:v>4</c:v>
                </c:pt>
              </c:strCache>
            </c:strRef>
          </c:cat>
          <c:val>
            <c:numRef>
              <c:f>Sheet1!$D$2:$D$37</c:f>
              <c:numCache>
                <c:formatCode>General</c:formatCode>
                <c:ptCount val="36"/>
                <c:pt idx="0">
                  <c:v>0.46</c:v>
                </c:pt>
                <c:pt idx="1">
                  <c:v>1</c:v>
                </c:pt>
                <c:pt idx="2">
                  <c:v>1.42</c:v>
                </c:pt>
                <c:pt idx="3">
                  <c:v>2.3199999999999972</c:v>
                </c:pt>
                <c:pt idx="4">
                  <c:v>0.67000000000000093</c:v>
                </c:pt>
                <c:pt idx="5">
                  <c:v>1</c:v>
                </c:pt>
                <c:pt idx="6">
                  <c:v>1.6600000000000001</c:v>
                </c:pt>
                <c:pt idx="7">
                  <c:v>2.14</c:v>
                </c:pt>
                <c:pt idx="8">
                  <c:v>0.54</c:v>
                </c:pt>
                <c:pt idx="9">
                  <c:v>1</c:v>
                </c:pt>
                <c:pt idx="10">
                  <c:v>1.8</c:v>
                </c:pt>
                <c:pt idx="11">
                  <c:v>2.1</c:v>
                </c:pt>
                <c:pt idx="12">
                  <c:v>0.49000000000000032</c:v>
                </c:pt>
                <c:pt idx="13">
                  <c:v>1</c:v>
                </c:pt>
                <c:pt idx="14">
                  <c:v>1.42</c:v>
                </c:pt>
                <c:pt idx="15">
                  <c:v>1.73</c:v>
                </c:pt>
                <c:pt idx="16">
                  <c:v>0.60000000000000064</c:v>
                </c:pt>
                <c:pt idx="17">
                  <c:v>1</c:v>
                </c:pt>
                <c:pt idx="18">
                  <c:v>1.79</c:v>
                </c:pt>
                <c:pt idx="19">
                  <c:v>2.38</c:v>
                </c:pt>
                <c:pt idx="20">
                  <c:v>0.99</c:v>
                </c:pt>
                <c:pt idx="21">
                  <c:v>1</c:v>
                </c:pt>
                <c:pt idx="22">
                  <c:v>2.46</c:v>
                </c:pt>
                <c:pt idx="23">
                  <c:v>3.29</c:v>
                </c:pt>
                <c:pt idx="24">
                  <c:v>0.70000000000000062</c:v>
                </c:pt>
                <c:pt idx="25">
                  <c:v>1</c:v>
                </c:pt>
                <c:pt idx="26">
                  <c:v>1.4</c:v>
                </c:pt>
                <c:pt idx="27">
                  <c:v>1.9200000000000013</c:v>
                </c:pt>
                <c:pt idx="28">
                  <c:v>0.75000000000000078</c:v>
                </c:pt>
                <c:pt idx="29">
                  <c:v>1</c:v>
                </c:pt>
                <c:pt idx="30">
                  <c:v>1.6800000000000013</c:v>
                </c:pt>
                <c:pt idx="31">
                  <c:v>1.58</c:v>
                </c:pt>
                <c:pt idx="32">
                  <c:v>1.31</c:v>
                </c:pt>
                <c:pt idx="33">
                  <c:v>1</c:v>
                </c:pt>
                <c:pt idx="34">
                  <c:v>1.55</c:v>
                </c:pt>
                <c:pt idx="35">
                  <c:v>3.3099999999999987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4015104"/>
        <c:axId val="34016640"/>
      </c:stockChart>
      <c:catAx>
        <c:axId val="34015104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4016640"/>
        <c:crossesAt val="0.1"/>
        <c:auto val="1"/>
        <c:lblAlgn val="ctr"/>
        <c:lblOffset val="100"/>
        <c:noMultiLvlLbl val="0"/>
      </c:catAx>
      <c:valAx>
        <c:axId val="34016640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prstClr val="black"/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 i="0"/>
                </a:pPr>
                <a:r>
                  <a:rPr lang="en-US" sz="1000" dirty="0" smtClean="0">
                    <a:effectLst/>
                    <a:latin typeface="+mj-lt"/>
                  </a:rPr>
                  <a:t>Odds ratio</a:t>
                </a:r>
                <a:endParaRPr lang="en-US" sz="1000" dirty="0">
                  <a:effectLst/>
                  <a:latin typeface="+mj-lt"/>
                </a:endParaRPr>
              </a:p>
            </c:rich>
          </c:tx>
          <c:layout>
            <c:manualLayout>
              <c:xMode val="edge"/>
              <c:yMode val="edge"/>
              <c:x val="0"/>
              <c:y val="0.3000036011076450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4015104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7166583196535072E-2"/>
          <c:y val="3.427671553729135E-2"/>
          <c:w val="0.89155191831629499"/>
          <c:h val="0.8783006281240443"/>
        </c:manualLayout>
      </c:layout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Sheet1!$A$2:$A$37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1</c:v>
                </c:pt>
                <c:pt idx="29">
                  <c:v>2</c:v>
                </c:pt>
                <c:pt idx="30">
                  <c:v>3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4">
                  <c:v>3</c:v>
                </c:pt>
                <c:pt idx="35">
                  <c:v>4</c:v>
                </c:pt>
              </c:strCache>
            </c:strRef>
          </c:cat>
          <c:val>
            <c:numRef>
              <c:f>Sheet1!$B$2:$B$37</c:f>
              <c:numCache>
                <c:formatCode>General</c:formatCode>
                <c:ptCount val="36"/>
                <c:pt idx="0">
                  <c:v>1.3900000000000001</c:v>
                </c:pt>
                <c:pt idx="1">
                  <c:v>1</c:v>
                </c:pt>
                <c:pt idx="2">
                  <c:v>1.75</c:v>
                </c:pt>
                <c:pt idx="3">
                  <c:v>2.2400000000000002</c:v>
                </c:pt>
                <c:pt idx="4">
                  <c:v>0.70000000000000062</c:v>
                </c:pt>
                <c:pt idx="5">
                  <c:v>1</c:v>
                </c:pt>
                <c:pt idx="6">
                  <c:v>1.9400000000000013</c:v>
                </c:pt>
                <c:pt idx="7">
                  <c:v>2.66</c:v>
                </c:pt>
                <c:pt idx="8">
                  <c:v>0.60000000000000064</c:v>
                </c:pt>
                <c:pt idx="9">
                  <c:v>1</c:v>
                </c:pt>
                <c:pt idx="10">
                  <c:v>2.82</c:v>
                </c:pt>
                <c:pt idx="11">
                  <c:v>4.21</c:v>
                </c:pt>
                <c:pt idx="12">
                  <c:v>1.1100000000000001</c:v>
                </c:pt>
                <c:pt idx="13">
                  <c:v>1</c:v>
                </c:pt>
                <c:pt idx="14">
                  <c:v>1.76</c:v>
                </c:pt>
                <c:pt idx="15">
                  <c:v>2.06</c:v>
                </c:pt>
                <c:pt idx="16">
                  <c:v>0.89</c:v>
                </c:pt>
                <c:pt idx="17">
                  <c:v>1</c:v>
                </c:pt>
                <c:pt idx="18">
                  <c:v>2.73</c:v>
                </c:pt>
                <c:pt idx="19">
                  <c:v>4.54</c:v>
                </c:pt>
                <c:pt idx="20">
                  <c:v>0.81</c:v>
                </c:pt>
                <c:pt idx="21">
                  <c:v>1</c:v>
                </c:pt>
                <c:pt idx="22">
                  <c:v>3.66</c:v>
                </c:pt>
                <c:pt idx="23">
                  <c:v>4.9300000000000024</c:v>
                </c:pt>
                <c:pt idx="24">
                  <c:v>1.41</c:v>
                </c:pt>
                <c:pt idx="25">
                  <c:v>1</c:v>
                </c:pt>
                <c:pt idx="26">
                  <c:v>2.15</c:v>
                </c:pt>
                <c:pt idx="27">
                  <c:v>2.67</c:v>
                </c:pt>
                <c:pt idx="28">
                  <c:v>0.73000000000000065</c:v>
                </c:pt>
                <c:pt idx="29">
                  <c:v>1</c:v>
                </c:pt>
                <c:pt idx="30">
                  <c:v>2.04</c:v>
                </c:pt>
                <c:pt idx="31">
                  <c:v>2.72</c:v>
                </c:pt>
                <c:pt idx="32">
                  <c:v>0.68</c:v>
                </c:pt>
                <c:pt idx="33">
                  <c:v>1</c:v>
                </c:pt>
                <c:pt idx="34">
                  <c:v>2.6</c:v>
                </c:pt>
                <c:pt idx="35">
                  <c:v>6.39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Sheet1!$A$2:$A$37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1</c:v>
                </c:pt>
                <c:pt idx="29">
                  <c:v>2</c:v>
                </c:pt>
                <c:pt idx="30">
                  <c:v>3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4">
                  <c:v>3</c:v>
                </c:pt>
                <c:pt idx="35">
                  <c:v>4</c:v>
                </c:pt>
              </c:strCache>
            </c:strRef>
          </c:cat>
          <c:val>
            <c:numRef>
              <c:f>Sheet1!$C$2:$C$37</c:f>
              <c:numCache>
                <c:formatCode>General</c:formatCode>
                <c:ptCount val="36"/>
                <c:pt idx="0">
                  <c:v>0.59</c:v>
                </c:pt>
                <c:pt idx="1">
                  <c:v>1</c:v>
                </c:pt>
                <c:pt idx="2">
                  <c:v>0.97000000000000064</c:v>
                </c:pt>
                <c:pt idx="3">
                  <c:v>1.1599999999999986</c:v>
                </c:pt>
                <c:pt idx="4">
                  <c:v>0.27</c:v>
                </c:pt>
                <c:pt idx="5">
                  <c:v>1</c:v>
                </c:pt>
                <c:pt idx="6">
                  <c:v>1.1399999999999986</c:v>
                </c:pt>
                <c:pt idx="7">
                  <c:v>1.48</c:v>
                </c:pt>
                <c:pt idx="8">
                  <c:v>0.15000000000000016</c:v>
                </c:pt>
                <c:pt idx="9">
                  <c:v>1</c:v>
                </c:pt>
                <c:pt idx="10">
                  <c:v>1.42</c:v>
                </c:pt>
                <c:pt idx="11">
                  <c:v>1.9700000000000013</c:v>
                </c:pt>
                <c:pt idx="12">
                  <c:v>0.56000000000000005</c:v>
                </c:pt>
                <c:pt idx="13">
                  <c:v>1</c:v>
                </c:pt>
                <c:pt idx="14">
                  <c:v>0.97000000000000064</c:v>
                </c:pt>
                <c:pt idx="15">
                  <c:v>0.86000000000000065</c:v>
                </c:pt>
                <c:pt idx="16">
                  <c:v>0.41000000000000031</c:v>
                </c:pt>
                <c:pt idx="17">
                  <c:v>1</c:v>
                </c:pt>
                <c:pt idx="18">
                  <c:v>1.5</c:v>
                </c:pt>
                <c:pt idx="19">
                  <c:v>2.1</c:v>
                </c:pt>
                <c:pt idx="20">
                  <c:v>0.27</c:v>
                </c:pt>
                <c:pt idx="21">
                  <c:v>1</c:v>
                </c:pt>
                <c:pt idx="22">
                  <c:v>1.6900000000000013</c:v>
                </c:pt>
                <c:pt idx="23">
                  <c:v>1.73</c:v>
                </c:pt>
                <c:pt idx="24">
                  <c:v>0.72000000000000064</c:v>
                </c:pt>
                <c:pt idx="25">
                  <c:v>1</c:v>
                </c:pt>
                <c:pt idx="26">
                  <c:v>1.1200000000000001</c:v>
                </c:pt>
                <c:pt idx="27">
                  <c:v>0.92</c:v>
                </c:pt>
                <c:pt idx="28">
                  <c:v>0.35000000000000031</c:v>
                </c:pt>
                <c:pt idx="29">
                  <c:v>1</c:v>
                </c:pt>
                <c:pt idx="30">
                  <c:v>1.1100000000000001</c:v>
                </c:pt>
                <c:pt idx="31">
                  <c:v>1.04</c:v>
                </c:pt>
                <c:pt idx="32">
                  <c:v>0.25</c:v>
                </c:pt>
                <c:pt idx="33">
                  <c:v>1</c:v>
                </c:pt>
                <c:pt idx="34">
                  <c:v>1.1499999999999986</c:v>
                </c:pt>
                <c:pt idx="35">
                  <c:v>2.08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Sheet1!$A$2:$A$37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1</c:v>
                </c:pt>
                <c:pt idx="29">
                  <c:v>2</c:v>
                </c:pt>
                <c:pt idx="30">
                  <c:v>3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4">
                  <c:v>3</c:v>
                </c:pt>
                <c:pt idx="35">
                  <c:v>4</c:v>
                </c:pt>
              </c:strCache>
            </c:strRef>
          </c:cat>
          <c:val>
            <c:numRef>
              <c:f>Sheet1!$D$2:$D$37</c:f>
              <c:numCache>
                <c:formatCode>General</c:formatCode>
                <c:ptCount val="36"/>
                <c:pt idx="0">
                  <c:v>0.9</c:v>
                </c:pt>
                <c:pt idx="1">
                  <c:v>1</c:v>
                </c:pt>
                <c:pt idx="2">
                  <c:v>1.3</c:v>
                </c:pt>
                <c:pt idx="3">
                  <c:v>1.61</c:v>
                </c:pt>
                <c:pt idx="4">
                  <c:v>0.44</c:v>
                </c:pt>
                <c:pt idx="5">
                  <c:v>1</c:v>
                </c:pt>
                <c:pt idx="6">
                  <c:v>1.49</c:v>
                </c:pt>
                <c:pt idx="7">
                  <c:v>1.9800000000000013</c:v>
                </c:pt>
                <c:pt idx="8">
                  <c:v>0.31000000000000033</c:v>
                </c:pt>
                <c:pt idx="9">
                  <c:v>1</c:v>
                </c:pt>
                <c:pt idx="10">
                  <c:v>2</c:v>
                </c:pt>
                <c:pt idx="11">
                  <c:v>2.88</c:v>
                </c:pt>
                <c:pt idx="12">
                  <c:v>0.79</c:v>
                </c:pt>
                <c:pt idx="13">
                  <c:v>1</c:v>
                </c:pt>
                <c:pt idx="14">
                  <c:v>1.31</c:v>
                </c:pt>
                <c:pt idx="15">
                  <c:v>1.33</c:v>
                </c:pt>
                <c:pt idx="16">
                  <c:v>0.60000000000000064</c:v>
                </c:pt>
                <c:pt idx="17">
                  <c:v>1</c:v>
                </c:pt>
                <c:pt idx="18">
                  <c:v>2.02</c:v>
                </c:pt>
                <c:pt idx="19">
                  <c:v>3.09</c:v>
                </c:pt>
                <c:pt idx="20">
                  <c:v>0.47000000000000008</c:v>
                </c:pt>
                <c:pt idx="21">
                  <c:v>1</c:v>
                </c:pt>
                <c:pt idx="22">
                  <c:v>2.4899999999999998</c:v>
                </c:pt>
                <c:pt idx="23">
                  <c:v>2.92</c:v>
                </c:pt>
                <c:pt idx="24">
                  <c:v>1.01</c:v>
                </c:pt>
                <c:pt idx="25">
                  <c:v>1</c:v>
                </c:pt>
                <c:pt idx="26">
                  <c:v>1.55</c:v>
                </c:pt>
                <c:pt idx="27">
                  <c:v>1.57</c:v>
                </c:pt>
                <c:pt idx="28">
                  <c:v>0.51</c:v>
                </c:pt>
                <c:pt idx="29">
                  <c:v>1</c:v>
                </c:pt>
                <c:pt idx="30">
                  <c:v>1.5</c:v>
                </c:pt>
                <c:pt idx="31">
                  <c:v>1.6800000000000013</c:v>
                </c:pt>
                <c:pt idx="32">
                  <c:v>0.41000000000000031</c:v>
                </c:pt>
                <c:pt idx="33">
                  <c:v>1</c:v>
                </c:pt>
                <c:pt idx="34">
                  <c:v>1.73</c:v>
                </c:pt>
                <c:pt idx="35">
                  <c:v>3.65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4075776"/>
        <c:axId val="34077312"/>
      </c:stockChart>
      <c:catAx>
        <c:axId val="34075776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4077312"/>
        <c:crossesAt val="0.1"/>
        <c:auto val="1"/>
        <c:lblAlgn val="ctr"/>
        <c:lblOffset val="100"/>
        <c:noMultiLvlLbl val="0"/>
      </c:catAx>
      <c:valAx>
        <c:axId val="34077312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prstClr val="black"/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00" b="0" i="0"/>
                </a:pPr>
                <a:r>
                  <a:rPr lang="en-US" sz="1000" b="0" i="0" dirty="0" smtClean="0"/>
                  <a:t>Odds Ratio</a:t>
                </a:r>
                <a:endParaRPr lang="en-US" sz="1000" b="0" i="0" dirty="0"/>
              </a:p>
            </c:rich>
          </c:tx>
          <c:layout>
            <c:manualLayout>
              <c:xMode val="edge"/>
              <c:yMode val="edge"/>
              <c:x val="8.6896587586970768E-3"/>
              <c:y val="0.328667566995142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4075776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9524134946015618E-2"/>
          <c:y val="5.863037431108261E-2"/>
          <c:w val="0.8765252560208866"/>
          <c:h val="0.80139411866418431"/>
        </c:manualLayout>
      </c:layout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0.76000000000000079</c:v>
                </c:pt>
                <c:pt idx="1">
                  <c:v>1</c:v>
                </c:pt>
                <c:pt idx="2">
                  <c:v>1.73</c:v>
                </c:pt>
                <c:pt idx="3">
                  <c:v>2.3899999999999997</c:v>
                </c:pt>
                <c:pt idx="4">
                  <c:v>0.97000000000000064</c:v>
                </c:pt>
                <c:pt idx="5">
                  <c:v>1</c:v>
                </c:pt>
                <c:pt idx="6">
                  <c:v>3.02</c:v>
                </c:pt>
                <c:pt idx="7">
                  <c:v>4.1399999999999997</c:v>
                </c:pt>
                <c:pt idx="8">
                  <c:v>0.87000000000000066</c:v>
                </c:pt>
                <c:pt idx="9">
                  <c:v>1</c:v>
                </c:pt>
                <c:pt idx="10">
                  <c:v>2.16</c:v>
                </c:pt>
                <c:pt idx="11">
                  <c:v>3</c:v>
                </c:pt>
                <c:pt idx="12">
                  <c:v>1.06</c:v>
                </c:pt>
                <c:pt idx="13">
                  <c:v>1</c:v>
                </c:pt>
                <c:pt idx="14">
                  <c:v>3.06</c:v>
                </c:pt>
                <c:pt idx="15">
                  <c:v>4.3</c:v>
                </c:pt>
                <c:pt idx="16">
                  <c:v>0.95000000000000062</c:v>
                </c:pt>
                <c:pt idx="17">
                  <c:v>1</c:v>
                </c:pt>
                <c:pt idx="18">
                  <c:v>2.0099999999999998</c:v>
                </c:pt>
                <c:pt idx="19">
                  <c:v>2.94</c:v>
                </c:pt>
                <c:pt idx="20">
                  <c:v>0.61000000000000065</c:v>
                </c:pt>
                <c:pt idx="21">
                  <c:v>1</c:v>
                </c:pt>
                <c:pt idx="22">
                  <c:v>2.67</c:v>
                </c:pt>
                <c:pt idx="23">
                  <c:v>4.3099999999999996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0.38000000000000039</c:v>
                </c:pt>
                <c:pt idx="1">
                  <c:v>1</c:v>
                </c:pt>
                <c:pt idx="2">
                  <c:v>1.1299999999999986</c:v>
                </c:pt>
                <c:pt idx="3">
                  <c:v>1.49</c:v>
                </c:pt>
                <c:pt idx="4">
                  <c:v>0.31000000000000033</c:v>
                </c:pt>
                <c:pt idx="5">
                  <c:v>1</c:v>
                </c:pt>
                <c:pt idx="6">
                  <c:v>1.53</c:v>
                </c:pt>
                <c:pt idx="7">
                  <c:v>1.9800000000000013</c:v>
                </c:pt>
                <c:pt idx="8">
                  <c:v>0.49000000000000032</c:v>
                </c:pt>
                <c:pt idx="9">
                  <c:v>1</c:v>
                </c:pt>
                <c:pt idx="10">
                  <c:v>1.37</c:v>
                </c:pt>
                <c:pt idx="11">
                  <c:v>1.6</c:v>
                </c:pt>
                <c:pt idx="12">
                  <c:v>0.3900000000000004</c:v>
                </c:pt>
                <c:pt idx="13">
                  <c:v>1</c:v>
                </c:pt>
                <c:pt idx="14">
                  <c:v>1.44</c:v>
                </c:pt>
                <c:pt idx="15">
                  <c:v>1.58</c:v>
                </c:pt>
                <c:pt idx="16">
                  <c:v>0.54</c:v>
                </c:pt>
                <c:pt idx="17">
                  <c:v>1</c:v>
                </c:pt>
                <c:pt idx="18">
                  <c:v>1.21</c:v>
                </c:pt>
                <c:pt idx="19">
                  <c:v>1.35</c:v>
                </c:pt>
                <c:pt idx="20">
                  <c:v>0.21000000000000016</c:v>
                </c:pt>
                <c:pt idx="21">
                  <c:v>1</c:v>
                </c:pt>
                <c:pt idx="22">
                  <c:v>1.1900000000000013</c:v>
                </c:pt>
                <c:pt idx="23">
                  <c:v>1.25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0.54</c:v>
                </c:pt>
                <c:pt idx="1">
                  <c:v>1</c:v>
                </c:pt>
                <c:pt idx="2">
                  <c:v>1.4</c:v>
                </c:pt>
                <c:pt idx="3">
                  <c:v>1.8900000000000001</c:v>
                </c:pt>
                <c:pt idx="4">
                  <c:v>0.55000000000000004</c:v>
                </c:pt>
                <c:pt idx="5">
                  <c:v>1</c:v>
                </c:pt>
                <c:pt idx="6">
                  <c:v>2.15</c:v>
                </c:pt>
                <c:pt idx="7">
                  <c:v>2.86</c:v>
                </c:pt>
                <c:pt idx="8">
                  <c:v>0.65000000000000091</c:v>
                </c:pt>
                <c:pt idx="9">
                  <c:v>1</c:v>
                </c:pt>
                <c:pt idx="10">
                  <c:v>1.72</c:v>
                </c:pt>
                <c:pt idx="11">
                  <c:v>2.19</c:v>
                </c:pt>
                <c:pt idx="12">
                  <c:v>0.64000000000000079</c:v>
                </c:pt>
                <c:pt idx="13">
                  <c:v>1</c:v>
                </c:pt>
                <c:pt idx="14">
                  <c:v>2.1</c:v>
                </c:pt>
                <c:pt idx="15">
                  <c:v>2.61</c:v>
                </c:pt>
                <c:pt idx="16">
                  <c:v>0.72000000000000064</c:v>
                </c:pt>
                <c:pt idx="17">
                  <c:v>1</c:v>
                </c:pt>
                <c:pt idx="18">
                  <c:v>1.56</c:v>
                </c:pt>
                <c:pt idx="19">
                  <c:v>1.9900000000000013</c:v>
                </c:pt>
                <c:pt idx="20">
                  <c:v>0.35000000000000031</c:v>
                </c:pt>
                <c:pt idx="21">
                  <c:v>1</c:v>
                </c:pt>
                <c:pt idx="22">
                  <c:v>1.78</c:v>
                </c:pt>
                <c:pt idx="23">
                  <c:v>2.3199999999999972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4194944"/>
        <c:axId val="34196480"/>
      </c:stockChart>
      <c:catAx>
        <c:axId val="34194944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4196480"/>
        <c:crossesAt val="0.1"/>
        <c:auto val="1"/>
        <c:lblAlgn val="ctr"/>
        <c:lblOffset val="100"/>
        <c:noMultiLvlLbl val="0"/>
      </c:catAx>
      <c:valAx>
        <c:axId val="34196480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prstClr val="black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4194944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748167127894467"/>
          <c:y val="4.7513802853259984E-2"/>
          <c:w val="0.85766113467776828"/>
          <c:h val="0.76145931748493356"/>
        </c:manualLayout>
      </c:layout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0.76000000000000079</c:v>
                </c:pt>
                <c:pt idx="1">
                  <c:v>1</c:v>
                </c:pt>
                <c:pt idx="2">
                  <c:v>3.11</c:v>
                </c:pt>
                <c:pt idx="3">
                  <c:v>4.4000000000000004</c:v>
                </c:pt>
                <c:pt idx="4">
                  <c:v>0.79</c:v>
                </c:pt>
                <c:pt idx="5">
                  <c:v>1</c:v>
                </c:pt>
                <c:pt idx="6">
                  <c:v>1.76</c:v>
                </c:pt>
                <c:pt idx="7">
                  <c:v>2.4499999999999997</c:v>
                </c:pt>
                <c:pt idx="8">
                  <c:v>1.49</c:v>
                </c:pt>
                <c:pt idx="9">
                  <c:v>1</c:v>
                </c:pt>
                <c:pt idx="10">
                  <c:v>3.14</c:v>
                </c:pt>
                <c:pt idx="11">
                  <c:v>3.4099999999999997</c:v>
                </c:pt>
                <c:pt idx="12">
                  <c:v>0.8</c:v>
                </c:pt>
                <c:pt idx="13">
                  <c:v>1</c:v>
                </c:pt>
                <c:pt idx="14">
                  <c:v>2.2200000000000002</c:v>
                </c:pt>
                <c:pt idx="15">
                  <c:v>3.21</c:v>
                </c:pt>
                <c:pt idx="16">
                  <c:v>0.98</c:v>
                </c:pt>
                <c:pt idx="17">
                  <c:v>1</c:v>
                </c:pt>
                <c:pt idx="18">
                  <c:v>1.9100000000000001</c:v>
                </c:pt>
                <c:pt idx="19">
                  <c:v>2.75</c:v>
                </c:pt>
                <c:pt idx="20">
                  <c:v>0.89</c:v>
                </c:pt>
                <c:pt idx="21">
                  <c:v>1</c:v>
                </c:pt>
                <c:pt idx="22">
                  <c:v>2.0699999999999998</c:v>
                </c:pt>
                <c:pt idx="23">
                  <c:v>3.02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0.16</c:v>
                </c:pt>
                <c:pt idx="1">
                  <c:v>1</c:v>
                </c:pt>
                <c:pt idx="2">
                  <c:v>1.4</c:v>
                </c:pt>
                <c:pt idx="3">
                  <c:v>1.83</c:v>
                </c:pt>
                <c:pt idx="4">
                  <c:v>0.42000000000000032</c:v>
                </c:pt>
                <c:pt idx="5">
                  <c:v>1</c:v>
                </c:pt>
                <c:pt idx="6">
                  <c:v>1.1700000000000013</c:v>
                </c:pt>
                <c:pt idx="7">
                  <c:v>1.56</c:v>
                </c:pt>
                <c:pt idx="8">
                  <c:v>0.49000000000000032</c:v>
                </c:pt>
                <c:pt idx="9">
                  <c:v>1</c:v>
                </c:pt>
                <c:pt idx="10">
                  <c:v>1.31</c:v>
                </c:pt>
                <c:pt idx="11">
                  <c:v>0.99</c:v>
                </c:pt>
                <c:pt idx="12">
                  <c:v>0.46</c:v>
                </c:pt>
                <c:pt idx="13">
                  <c:v>1</c:v>
                </c:pt>
                <c:pt idx="14">
                  <c:v>1.42</c:v>
                </c:pt>
                <c:pt idx="15">
                  <c:v>1.75</c:v>
                </c:pt>
                <c:pt idx="16">
                  <c:v>0.29000000000000031</c:v>
                </c:pt>
                <c:pt idx="17">
                  <c:v>1</c:v>
                </c:pt>
                <c:pt idx="18">
                  <c:v>0.64000000000000079</c:v>
                </c:pt>
                <c:pt idx="19">
                  <c:v>0.44</c:v>
                </c:pt>
                <c:pt idx="20">
                  <c:v>0.53</c:v>
                </c:pt>
                <c:pt idx="21">
                  <c:v>1</c:v>
                </c:pt>
                <c:pt idx="22">
                  <c:v>1.3</c:v>
                </c:pt>
                <c:pt idx="23">
                  <c:v>1.46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0.35000000000000031</c:v>
                </c:pt>
                <c:pt idx="1">
                  <c:v>1</c:v>
                </c:pt>
                <c:pt idx="2">
                  <c:v>2.08</c:v>
                </c:pt>
                <c:pt idx="3">
                  <c:v>2.84</c:v>
                </c:pt>
                <c:pt idx="4">
                  <c:v>0.56999999999999995</c:v>
                </c:pt>
                <c:pt idx="5">
                  <c:v>1</c:v>
                </c:pt>
                <c:pt idx="6">
                  <c:v>1.44</c:v>
                </c:pt>
                <c:pt idx="7">
                  <c:v>1.9600000000000013</c:v>
                </c:pt>
                <c:pt idx="8">
                  <c:v>0.86000000000000065</c:v>
                </c:pt>
                <c:pt idx="9">
                  <c:v>1</c:v>
                </c:pt>
                <c:pt idx="10">
                  <c:v>2.0299999999999998</c:v>
                </c:pt>
                <c:pt idx="11">
                  <c:v>1.84</c:v>
                </c:pt>
                <c:pt idx="12">
                  <c:v>0.61000000000000065</c:v>
                </c:pt>
                <c:pt idx="13">
                  <c:v>1</c:v>
                </c:pt>
                <c:pt idx="14">
                  <c:v>1.78</c:v>
                </c:pt>
                <c:pt idx="15">
                  <c:v>2.3699999999999997</c:v>
                </c:pt>
                <c:pt idx="16">
                  <c:v>0.53</c:v>
                </c:pt>
                <c:pt idx="17">
                  <c:v>1</c:v>
                </c:pt>
                <c:pt idx="18">
                  <c:v>1.1100000000000001</c:v>
                </c:pt>
                <c:pt idx="19">
                  <c:v>1.1000000000000001</c:v>
                </c:pt>
                <c:pt idx="20">
                  <c:v>0.69000000000000061</c:v>
                </c:pt>
                <c:pt idx="21">
                  <c:v>1</c:v>
                </c:pt>
                <c:pt idx="22">
                  <c:v>1.6400000000000001</c:v>
                </c:pt>
                <c:pt idx="23">
                  <c:v>2.1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4218368"/>
        <c:axId val="34219904"/>
      </c:stockChart>
      <c:catAx>
        <c:axId val="34218368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4219904"/>
        <c:crossesAt val="0.1"/>
        <c:auto val="1"/>
        <c:lblAlgn val="ctr"/>
        <c:lblOffset val="100"/>
        <c:noMultiLvlLbl val="0"/>
      </c:catAx>
      <c:valAx>
        <c:axId val="34219904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sysClr val="windowText" lastClr="000000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4218368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0.84000000000000064</c:v>
                </c:pt>
                <c:pt idx="1">
                  <c:v>1</c:v>
                </c:pt>
                <c:pt idx="2">
                  <c:v>2.1800000000000002</c:v>
                </c:pt>
                <c:pt idx="3">
                  <c:v>2.8</c:v>
                </c:pt>
                <c:pt idx="4">
                  <c:v>0.81</c:v>
                </c:pt>
                <c:pt idx="5">
                  <c:v>1</c:v>
                </c:pt>
                <c:pt idx="6">
                  <c:v>1.9400000000000013</c:v>
                </c:pt>
                <c:pt idx="7">
                  <c:v>2.74</c:v>
                </c:pt>
                <c:pt idx="8">
                  <c:v>1.2</c:v>
                </c:pt>
                <c:pt idx="9">
                  <c:v>1</c:v>
                </c:pt>
                <c:pt idx="10">
                  <c:v>2.1800000000000002</c:v>
                </c:pt>
                <c:pt idx="11">
                  <c:v>3.2</c:v>
                </c:pt>
                <c:pt idx="12">
                  <c:v>0.79</c:v>
                </c:pt>
                <c:pt idx="13">
                  <c:v>1</c:v>
                </c:pt>
                <c:pt idx="14">
                  <c:v>2.4099999999999997</c:v>
                </c:pt>
                <c:pt idx="15">
                  <c:v>3.23</c:v>
                </c:pt>
                <c:pt idx="16">
                  <c:v>0.94000000000000061</c:v>
                </c:pt>
                <c:pt idx="17">
                  <c:v>1</c:v>
                </c:pt>
                <c:pt idx="18">
                  <c:v>2.3899999999999997</c:v>
                </c:pt>
                <c:pt idx="19">
                  <c:v>3.55</c:v>
                </c:pt>
                <c:pt idx="20">
                  <c:v>0.92</c:v>
                </c:pt>
                <c:pt idx="21">
                  <c:v>1</c:v>
                </c:pt>
                <c:pt idx="22">
                  <c:v>1.9700000000000013</c:v>
                </c:pt>
                <c:pt idx="23">
                  <c:v>2.86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0.28000000000000008</c:v>
                </c:pt>
                <c:pt idx="1">
                  <c:v>1</c:v>
                </c:pt>
                <c:pt idx="2">
                  <c:v>1.1499999999999986</c:v>
                </c:pt>
                <c:pt idx="3">
                  <c:v>1.3800000000000001</c:v>
                </c:pt>
                <c:pt idx="4">
                  <c:v>0.41000000000000031</c:v>
                </c:pt>
                <c:pt idx="5">
                  <c:v>1</c:v>
                </c:pt>
                <c:pt idx="6">
                  <c:v>1.26</c:v>
                </c:pt>
                <c:pt idx="7">
                  <c:v>1.7</c:v>
                </c:pt>
                <c:pt idx="8">
                  <c:v>0.52</c:v>
                </c:pt>
                <c:pt idx="9">
                  <c:v>1</c:v>
                </c:pt>
                <c:pt idx="10">
                  <c:v>1.1000000000000001</c:v>
                </c:pt>
                <c:pt idx="11">
                  <c:v>1.26</c:v>
                </c:pt>
                <c:pt idx="12">
                  <c:v>0.44</c:v>
                </c:pt>
                <c:pt idx="13">
                  <c:v>1</c:v>
                </c:pt>
                <c:pt idx="14">
                  <c:v>1.51</c:v>
                </c:pt>
                <c:pt idx="15">
                  <c:v>1.6900000000000013</c:v>
                </c:pt>
                <c:pt idx="16">
                  <c:v>0.37000000000000033</c:v>
                </c:pt>
                <c:pt idx="17">
                  <c:v>1</c:v>
                </c:pt>
                <c:pt idx="18">
                  <c:v>1.07</c:v>
                </c:pt>
                <c:pt idx="19">
                  <c:v>1.02</c:v>
                </c:pt>
                <c:pt idx="20">
                  <c:v>0.54</c:v>
                </c:pt>
                <c:pt idx="21">
                  <c:v>1</c:v>
                </c:pt>
                <c:pt idx="22">
                  <c:v>1.21</c:v>
                </c:pt>
                <c:pt idx="23">
                  <c:v>1.33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0.48000000000000032</c:v>
                </c:pt>
                <c:pt idx="1">
                  <c:v>1</c:v>
                </c:pt>
                <c:pt idx="2">
                  <c:v>1.59</c:v>
                </c:pt>
                <c:pt idx="3">
                  <c:v>1.9600000000000013</c:v>
                </c:pt>
                <c:pt idx="4">
                  <c:v>0.58000000000000007</c:v>
                </c:pt>
                <c:pt idx="5">
                  <c:v>1</c:v>
                </c:pt>
                <c:pt idx="6">
                  <c:v>1.56</c:v>
                </c:pt>
                <c:pt idx="7">
                  <c:v>2.16</c:v>
                </c:pt>
                <c:pt idx="8">
                  <c:v>0.79</c:v>
                </c:pt>
                <c:pt idx="9">
                  <c:v>1</c:v>
                </c:pt>
                <c:pt idx="10">
                  <c:v>1.55</c:v>
                </c:pt>
                <c:pt idx="11">
                  <c:v>2.0099999999999998</c:v>
                </c:pt>
                <c:pt idx="12">
                  <c:v>0.59</c:v>
                </c:pt>
                <c:pt idx="13">
                  <c:v>1</c:v>
                </c:pt>
                <c:pt idx="14">
                  <c:v>1.9100000000000001</c:v>
                </c:pt>
                <c:pt idx="15">
                  <c:v>2.3299999999999987</c:v>
                </c:pt>
                <c:pt idx="16">
                  <c:v>0.59</c:v>
                </c:pt>
                <c:pt idx="17">
                  <c:v>1</c:v>
                </c:pt>
                <c:pt idx="18">
                  <c:v>1.6</c:v>
                </c:pt>
                <c:pt idx="19">
                  <c:v>1.9000000000000001</c:v>
                </c:pt>
                <c:pt idx="20">
                  <c:v>0.70000000000000062</c:v>
                </c:pt>
                <c:pt idx="21">
                  <c:v>1</c:v>
                </c:pt>
                <c:pt idx="22">
                  <c:v>1.55</c:v>
                </c:pt>
                <c:pt idx="23">
                  <c:v>1.9500000000000013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4266112"/>
        <c:axId val="34267904"/>
      </c:stockChart>
      <c:catAx>
        <c:axId val="34266112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4267904"/>
        <c:crossesAt val="0.1"/>
        <c:auto val="1"/>
        <c:lblAlgn val="ctr"/>
        <c:lblOffset val="100"/>
        <c:noMultiLvlLbl val="0"/>
      </c:catAx>
      <c:valAx>
        <c:axId val="34267904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sysClr val="windowText" lastClr="000000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4266112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9524156702634389E-2"/>
          <c:y val="3.4511823016849651E-2"/>
          <c:w val="0.87652522601341498"/>
          <c:h val="0.84894374346392731"/>
        </c:manualLayout>
      </c:layout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Upper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0.77000000000000079</c:v>
                </c:pt>
                <c:pt idx="1">
                  <c:v>1</c:v>
                </c:pt>
                <c:pt idx="2">
                  <c:v>1.9300000000000013</c:v>
                </c:pt>
                <c:pt idx="3">
                  <c:v>2.52</c:v>
                </c:pt>
                <c:pt idx="4">
                  <c:v>1.1399999999999986</c:v>
                </c:pt>
                <c:pt idx="5">
                  <c:v>1</c:v>
                </c:pt>
                <c:pt idx="6">
                  <c:v>3.34</c:v>
                </c:pt>
                <c:pt idx="7">
                  <c:v>3.82</c:v>
                </c:pt>
                <c:pt idx="8">
                  <c:v>0.73000000000000065</c:v>
                </c:pt>
                <c:pt idx="9">
                  <c:v>1</c:v>
                </c:pt>
                <c:pt idx="10">
                  <c:v>2.25</c:v>
                </c:pt>
                <c:pt idx="11">
                  <c:v>2.75</c:v>
                </c:pt>
                <c:pt idx="12">
                  <c:v>2.02</c:v>
                </c:pt>
                <c:pt idx="13">
                  <c:v>1</c:v>
                </c:pt>
                <c:pt idx="14">
                  <c:v>4.71</c:v>
                </c:pt>
                <c:pt idx="15">
                  <c:v>6.3599999999999985</c:v>
                </c:pt>
                <c:pt idx="16">
                  <c:v>1.1299999999999986</c:v>
                </c:pt>
                <c:pt idx="17">
                  <c:v>1</c:v>
                </c:pt>
                <c:pt idx="18">
                  <c:v>2.25</c:v>
                </c:pt>
                <c:pt idx="19">
                  <c:v>3.01</c:v>
                </c:pt>
                <c:pt idx="20">
                  <c:v>1.01</c:v>
                </c:pt>
                <c:pt idx="21">
                  <c:v>1</c:v>
                </c:pt>
                <c:pt idx="22">
                  <c:v>2.64</c:v>
                </c:pt>
                <c:pt idx="23">
                  <c:v>5.46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CI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0.36000000000000032</c:v>
                </c:pt>
                <c:pt idx="1">
                  <c:v>1</c:v>
                </c:pt>
                <c:pt idx="2">
                  <c:v>1.2</c:v>
                </c:pt>
                <c:pt idx="3">
                  <c:v>1.49</c:v>
                </c:pt>
                <c:pt idx="4">
                  <c:v>0.2</c:v>
                </c:pt>
                <c:pt idx="5">
                  <c:v>1</c:v>
                </c:pt>
                <c:pt idx="6">
                  <c:v>1.24</c:v>
                </c:pt>
                <c:pt idx="7">
                  <c:v>1.26</c:v>
                </c:pt>
                <c:pt idx="8">
                  <c:v>0.35000000000000031</c:v>
                </c:pt>
                <c:pt idx="9">
                  <c:v>1</c:v>
                </c:pt>
                <c:pt idx="10">
                  <c:v>1.27</c:v>
                </c:pt>
                <c:pt idx="11">
                  <c:v>1.23</c:v>
                </c:pt>
                <c:pt idx="12">
                  <c:v>0.4</c:v>
                </c:pt>
                <c:pt idx="13">
                  <c:v>1</c:v>
                </c:pt>
                <c:pt idx="14">
                  <c:v>1.26</c:v>
                </c:pt>
                <c:pt idx="15">
                  <c:v>1.1000000000000001</c:v>
                </c:pt>
                <c:pt idx="16">
                  <c:v>0.61000000000000065</c:v>
                </c:pt>
                <c:pt idx="17">
                  <c:v>1</c:v>
                </c:pt>
                <c:pt idx="18">
                  <c:v>1.25</c:v>
                </c:pt>
                <c:pt idx="19">
                  <c:v>1.2</c:v>
                </c:pt>
                <c:pt idx="20">
                  <c:v>0.24000000000000016</c:v>
                </c:pt>
                <c:pt idx="21">
                  <c:v>1</c:v>
                </c:pt>
                <c:pt idx="22">
                  <c:v>0.75000000000000078</c:v>
                </c:pt>
                <c:pt idx="23">
                  <c:v>0.96000000000000063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OR</c:v>
                </c:pt>
              </c:strCache>
            </c:strRef>
          </c:tx>
          <c:spPr>
            <a:ln w="1270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noFill/>
              </a:ln>
            </c:spPr>
          </c:marker>
          <c:cat>
            <c:strRef>
              <c:f>Sheet1!$A$2:$A$25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1</c:v>
                </c:pt>
                <c:pt idx="17">
                  <c:v>2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0.52</c:v>
                </c:pt>
                <c:pt idx="1">
                  <c:v>1</c:v>
                </c:pt>
                <c:pt idx="2">
                  <c:v>1.52</c:v>
                </c:pt>
                <c:pt idx="3">
                  <c:v>1.9400000000000013</c:v>
                </c:pt>
                <c:pt idx="4">
                  <c:v>0.48000000000000032</c:v>
                </c:pt>
                <c:pt idx="5">
                  <c:v>1</c:v>
                </c:pt>
                <c:pt idx="6">
                  <c:v>2.0299999999999998</c:v>
                </c:pt>
                <c:pt idx="7">
                  <c:v>2.19</c:v>
                </c:pt>
                <c:pt idx="8">
                  <c:v>0.5</c:v>
                </c:pt>
                <c:pt idx="9">
                  <c:v>1</c:v>
                </c:pt>
                <c:pt idx="10">
                  <c:v>1.6900000000000013</c:v>
                </c:pt>
                <c:pt idx="11">
                  <c:v>1.84</c:v>
                </c:pt>
                <c:pt idx="12">
                  <c:v>0.9</c:v>
                </c:pt>
                <c:pt idx="13">
                  <c:v>1</c:v>
                </c:pt>
                <c:pt idx="14">
                  <c:v>2.44</c:v>
                </c:pt>
                <c:pt idx="15">
                  <c:v>2.64</c:v>
                </c:pt>
                <c:pt idx="16">
                  <c:v>0.83000000000000063</c:v>
                </c:pt>
                <c:pt idx="17">
                  <c:v>1</c:v>
                </c:pt>
                <c:pt idx="18">
                  <c:v>1.6700000000000013</c:v>
                </c:pt>
                <c:pt idx="19">
                  <c:v>1.9000000000000001</c:v>
                </c:pt>
                <c:pt idx="20">
                  <c:v>0.49000000000000032</c:v>
                </c:pt>
                <c:pt idx="21">
                  <c:v>1</c:v>
                </c:pt>
                <c:pt idx="22">
                  <c:v>1.41</c:v>
                </c:pt>
                <c:pt idx="23">
                  <c:v>2.2799999999999998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>
              <a:solidFill>
                <a:schemeClr val="tx1"/>
              </a:solidFill>
            </a:ln>
          </c:spPr>
        </c:hiLowLines>
        <c:axId val="34936704"/>
        <c:axId val="34938240"/>
      </c:stockChart>
      <c:catAx>
        <c:axId val="34936704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34938240"/>
        <c:crossesAt val="0.1"/>
        <c:auto val="1"/>
        <c:lblAlgn val="ctr"/>
        <c:lblOffset val="100"/>
        <c:noMultiLvlLbl val="0"/>
      </c:catAx>
      <c:valAx>
        <c:axId val="34938240"/>
        <c:scaling>
          <c:logBase val="10"/>
          <c:orientation val="minMax"/>
          <c:max val="10"/>
          <c:min val="0.1"/>
        </c:scaling>
        <c:delete val="0"/>
        <c:axPos val="l"/>
        <c:majorGridlines>
          <c:spPr>
            <a:ln w="15875">
              <a:solidFill>
                <a:sysClr val="windowText" lastClr="000000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34936704"/>
        <c:crosses val="autoZero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06C88-EFF8-458C-8757-7E9149DEE781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5800"/>
            <a:ext cx="6858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A074-EF2D-47E6-A9D5-624AA4ACA3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54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783630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567261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2350892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3134522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3918153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4701783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5485414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6269045" algn="l" defTabSz="156726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685800"/>
            <a:ext cx="6858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9A074-EF2D-47E6-A9D5-624AA4ACA36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2" y="2840569"/>
            <a:ext cx="155448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181600"/>
            <a:ext cx="12801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83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67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50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34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18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01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85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69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517601" y="488952"/>
            <a:ext cx="8229600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1" y="488952"/>
            <a:ext cx="24384001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7" y="5875867"/>
            <a:ext cx="15544800" cy="1816100"/>
          </a:xfrm>
        </p:spPr>
        <p:txBody>
          <a:bodyPr anchor="t"/>
          <a:lstStyle>
            <a:lvl1pPr algn="l">
              <a:defRPr sz="6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7" y="3875619"/>
            <a:ext cx="15544800" cy="2000249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8363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56726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5089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1345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9181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70178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8541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26904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2844800"/>
            <a:ext cx="16306800" cy="8045451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3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440400" y="2844800"/>
            <a:ext cx="16306800" cy="8045451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3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6184"/>
            <a:ext cx="16459200" cy="152400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046817"/>
            <a:ext cx="8080376" cy="853016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630" indent="0">
              <a:buNone/>
              <a:defRPr sz="3300" b="1"/>
            </a:lvl2pPr>
            <a:lvl3pPr marL="1567261" indent="0">
              <a:buNone/>
              <a:defRPr sz="3100" b="1"/>
            </a:lvl3pPr>
            <a:lvl4pPr marL="2350892" indent="0">
              <a:buNone/>
              <a:defRPr sz="2700" b="1"/>
            </a:lvl4pPr>
            <a:lvl5pPr marL="3134522" indent="0">
              <a:buNone/>
              <a:defRPr sz="2700" b="1"/>
            </a:lvl5pPr>
            <a:lvl6pPr marL="3918153" indent="0">
              <a:buNone/>
              <a:defRPr sz="2700" b="1"/>
            </a:lvl6pPr>
            <a:lvl7pPr marL="4701783" indent="0">
              <a:buNone/>
              <a:defRPr sz="2700" b="1"/>
            </a:lvl7pPr>
            <a:lvl8pPr marL="5485414" indent="0">
              <a:buNone/>
              <a:defRPr sz="2700" b="1"/>
            </a:lvl8pPr>
            <a:lvl9pPr marL="6269045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899833"/>
            <a:ext cx="8080376" cy="5268384"/>
          </a:xfrm>
        </p:spPr>
        <p:txBody>
          <a:bodyPr/>
          <a:lstStyle>
            <a:lvl1pPr>
              <a:defRPr sz="4100"/>
            </a:lvl1pPr>
            <a:lvl2pPr>
              <a:defRPr sz="33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046817"/>
            <a:ext cx="8083550" cy="853016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630" indent="0">
              <a:buNone/>
              <a:defRPr sz="3300" b="1"/>
            </a:lvl2pPr>
            <a:lvl3pPr marL="1567261" indent="0">
              <a:buNone/>
              <a:defRPr sz="3100" b="1"/>
            </a:lvl3pPr>
            <a:lvl4pPr marL="2350892" indent="0">
              <a:buNone/>
              <a:defRPr sz="2700" b="1"/>
            </a:lvl4pPr>
            <a:lvl5pPr marL="3134522" indent="0">
              <a:buNone/>
              <a:defRPr sz="2700" b="1"/>
            </a:lvl5pPr>
            <a:lvl6pPr marL="3918153" indent="0">
              <a:buNone/>
              <a:defRPr sz="2700" b="1"/>
            </a:lvl6pPr>
            <a:lvl7pPr marL="4701783" indent="0">
              <a:buNone/>
              <a:defRPr sz="2700" b="1"/>
            </a:lvl7pPr>
            <a:lvl8pPr marL="5485414" indent="0">
              <a:buNone/>
              <a:defRPr sz="2700" b="1"/>
            </a:lvl8pPr>
            <a:lvl9pPr marL="6269045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2899833"/>
            <a:ext cx="8083550" cy="5268384"/>
          </a:xfrm>
        </p:spPr>
        <p:txBody>
          <a:bodyPr/>
          <a:lstStyle>
            <a:lvl1pPr>
              <a:defRPr sz="4100"/>
            </a:lvl1pPr>
            <a:lvl2pPr>
              <a:defRPr sz="33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364067"/>
            <a:ext cx="6016626" cy="1549400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1" y="364067"/>
            <a:ext cx="10223500" cy="7804151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1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1913467"/>
            <a:ext cx="6016626" cy="6254751"/>
          </a:xfrm>
        </p:spPr>
        <p:txBody>
          <a:bodyPr/>
          <a:lstStyle>
            <a:lvl1pPr marL="0" indent="0">
              <a:buNone/>
              <a:defRPr sz="2400"/>
            </a:lvl1pPr>
            <a:lvl2pPr marL="783630" indent="0">
              <a:buNone/>
              <a:defRPr sz="2100"/>
            </a:lvl2pPr>
            <a:lvl3pPr marL="1567261" indent="0">
              <a:buNone/>
              <a:defRPr sz="1700"/>
            </a:lvl3pPr>
            <a:lvl4pPr marL="2350892" indent="0">
              <a:buNone/>
              <a:defRPr sz="1500"/>
            </a:lvl4pPr>
            <a:lvl5pPr marL="3134522" indent="0">
              <a:buNone/>
              <a:defRPr sz="1500"/>
            </a:lvl5pPr>
            <a:lvl6pPr marL="3918153" indent="0">
              <a:buNone/>
              <a:defRPr sz="1500"/>
            </a:lvl6pPr>
            <a:lvl7pPr marL="4701783" indent="0">
              <a:buNone/>
              <a:defRPr sz="1500"/>
            </a:lvl7pPr>
            <a:lvl8pPr marL="5485414" indent="0">
              <a:buNone/>
              <a:defRPr sz="1500"/>
            </a:lvl8pPr>
            <a:lvl9pPr marL="6269045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6400801"/>
            <a:ext cx="10972800" cy="755651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817034"/>
            <a:ext cx="10972800" cy="5486400"/>
          </a:xfrm>
        </p:spPr>
        <p:txBody>
          <a:bodyPr/>
          <a:lstStyle>
            <a:lvl1pPr marL="0" indent="0">
              <a:buNone/>
              <a:defRPr sz="5500"/>
            </a:lvl1pPr>
            <a:lvl2pPr marL="783630" indent="0">
              <a:buNone/>
              <a:defRPr sz="4800"/>
            </a:lvl2pPr>
            <a:lvl3pPr marL="1567261" indent="0">
              <a:buNone/>
              <a:defRPr sz="4100"/>
            </a:lvl3pPr>
            <a:lvl4pPr marL="2350892" indent="0">
              <a:buNone/>
              <a:defRPr sz="3300"/>
            </a:lvl4pPr>
            <a:lvl5pPr marL="3134522" indent="0">
              <a:buNone/>
              <a:defRPr sz="3300"/>
            </a:lvl5pPr>
            <a:lvl6pPr marL="3918153" indent="0">
              <a:buNone/>
              <a:defRPr sz="3300"/>
            </a:lvl6pPr>
            <a:lvl7pPr marL="4701783" indent="0">
              <a:buNone/>
              <a:defRPr sz="3300"/>
            </a:lvl7pPr>
            <a:lvl8pPr marL="5485414" indent="0">
              <a:buNone/>
              <a:defRPr sz="3300"/>
            </a:lvl8pPr>
            <a:lvl9pPr marL="6269045" indent="0">
              <a:buNone/>
              <a:defRPr sz="3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7156452"/>
            <a:ext cx="10972800" cy="1073149"/>
          </a:xfrm>
        </p:spPr>
        <p:txBody>
          <a:bodyPr/>
          <a:lstStyle>
            <a:lvl1pPr marL="0" indent="0">
              <a:buNone/>
              <a:defRPr sz="2400"/>
            </a:lvl1pPr>
            <a:lvl2pPr marL="783630" indent="0">
              <a:buNone/>
              <a:defRPr sz="2100"/>
            </a:lvl2pPr>
            <a:lvl3pPr marL="1567261" indent="0">
              <a:buNone/>
              <a:defRPr sz="1700"/>
            </a:lvl3pPr>
            <a:lvl4pPr marL="2350892" indent="0">
              <a:buNone/>
              <a:defRPr sz="1500"/>
            </a:lvl4pPr>
            <a:lvl5pPr marL="3134522" indent="0">
              <a:buNone/>
              <a:defRPr sz="1500"/>
            </a:lvl5pPr>
            <a:lvl6pPr marL="3918153" indent="0">
              <a:buNone/>
              <a:defRPr sz="1500"/>
            </a:lvl6pPr>
            <a:lvl7pPr marL="4701783" indent="0">
              <a:buNone/>
              <a:defRPr sz="1500"/>
            </a:lvl7pPr>
            <a:lvl8pPr marL="5485414" indent="0">
              <a:buNone/>
              <a:defRPr sz="1500"/>
            </a:lvl8pPr>
            <a:lvl9pPr marL="6269045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366184"/>
            <a:ext cx="16459200" cy="1524001"/>
          </a:xfrm>
          <a:prstGeom prst="rect">
            <a:avLst/>
          </a:prstGeom>
        </p:spPr>
        <p:txBody>
          <a:bodyPr vert="horz" lIns="156726" tIns="78363" rIns="156726" bIns="7836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133602"/>
            <a:ext cx="16459200" cy="6034617"/>
          </a:xfrm>
          <a:prstGeom prst="rect">
            <a:avLst/>
          </a:prstGeom>
        </p:spPr>
        <p:txBody>
          <a:bodyPr vert="horz" lIns="156726" tIns="78363" rIns="156726" bIns="7836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1" y="8475134"/>
            <a:ext cx="4267201" cy="486833"/>
          </a:xfrm>
          <a:prstGeom prst="rect">
            <a:avLst/>
          </a:prstGeom>
        </p:spPr>
        <p:txBody>
          <a:bodyPr vert="horz" lIns="156726" tIns="78363" rIns="156726" bIns="7836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B577D-39D2-4898-AF15-1A4B78498733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1" y="8475134"/>
            <a:ext cx="5791199" cy="486833"/>
          </a:xfrm>
          <a:prstGeom prst="rect">
            <a:avLst/>
          </a:prstGeom>
        </p:spPr>
        <p:txBody>
          <a:bodyPr vert="horz" lIns="156726" tIns="78363" rIns="156726" bIns="7836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8475134"/>
            <a:ext cx="4267201" cy="486833"/>
          </a:xfrm>
          <a:prstGeom prst="rect">
            <a:avLst/>
          </a:prstGeom>
        </p:spPr>
        <p:txBody>
          <a:bodyPr vert="horz" lIns="156726" tIns="78363" rIns="156726" bIns="7836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F642-AC33-42A5-A750-FBBF20311C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7261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7723" indent="-587723" algn="l" defTabSz="1567261" rtl="0" eaLnBrk="1" latinLnBrk="0" hangingPunct="1">
        <a:spcBef>
          <a:spcPct val="20000"/>
        </a:spcBef>
        <a:buFont typeface="Arial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3400" indent="-489769" algn="l" defTabSz="1567261" rtl="0" eaLnBrk="1" latinLnBrk="0" hangingPunct="1">
        <a:spcBef>
          <a:spcPct val="20000"/>
        </a:spcBef>
        <a:buFont typeface="Arial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959077" indent="-391816" algn="l" defTabSz="1567261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708" indent="-391816" algn="l" defTabSz="1567261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526338" indent="-391816" algn="l" defTabSz="1567261" rtl="0" eaLnBrk="1" latinLnBrk="0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309967" indent="-391816" algn="l" defTabSz="1567261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93600" indent="-391816" algn="l" defTabSz="1567261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877230" indent="-391816" algn="l" defTabSz="1567261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660859" indent="-391816" algn="l" defTabSz="1567261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83630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261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50892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34522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18153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01783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5414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045" algn="l" defTabSz="156726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>
          <a:xfrm>
            <a:off x="110932" y="333239"/>
            <a:ext cx="4104593" cy="2535191"/>
            <a:chOff x="494168" y="200258"/>
            <a:chExt cx="2855022" cy="2015609"/>
          </a:xfrm>
        </p:grpSpPr>
        <p:sp>
          <p:nvSpPr>
            <p:cNvPr id="5" name="Rectangle 4"/>
            <p:cNvSpPr/>
            <p:nvPr/>
          </p:nvSpPr>
          <p:spPr>
            <a:xfrm>
              <a:off x="814324" y="422620"/>
              <a:ext cx="408614" cy="17644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631045" y="422620"/>
              <a:ext cx="406100" cy="17637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458097" y="417899"/>
              <a:ext cx="388952" cy="17637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sysClr val="window" lastClr="FFFFFF"/>
                </a:solidFill>
              </a:endParaRPr>
            </a:p>
          </p:txBody>
        </p:sp>
        <p:graphicFrame>
          <p:nvGraphicFramePr>
            <p:cNvPr id="8" name="Chart 7"/>
            <p:cNvGraphicFramePr/>
            <p:nvPr>
              <p:extLst>
                <p:ext uri="{D42A27DB-BD31-4B8C-83A1-F6EECF244321}">
                  <p14:modId xmlns:p14="http://schemas.microsoft.com/office/powerpoint/2010/main" val="3265002521"/>
                </p:ext>
              </p:extLst>
            </p:nvPr>
          </p:nvGraphicFramePr>
          <p:xfrm>
            <a:off x="561381" y="309838"/>
            <a:ext cx="2787809" cy="16916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808281" y="1946699"/>
              <a:ext cx="420698" cy="269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Invasive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(n=1227)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272525" y="1004918"/>
              <a:ext cx="614550" cy="1712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1000" kern="0" dirty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Odds ratio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53379" y="1942478"/>
              <a:ext cx="351447" cy="2691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DCIS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(n=295)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45021" y="1946699"/>
              <a:ext cx="378148" cy="269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Invasive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(n=858)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39506" y="1945671"/>
              <a:ext cx="351447" cy="2691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DCIS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(n=160)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56578" y="1939126"/>
              <a:ext cx="380796" cy="269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Invasive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(n=760)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04146" y="1946699"/>
              <a:ext cx="351447" cy="2691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DCIS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(n=100)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8822" y="219154"/>
              <a:ext cx="793488" cy="207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50" kern="0" dirty="0">
                  <a:solidFill>
                    <a:sysClr val="windowText" lastClr="000000"/>
                  </a:solidFill>
                </a:rPr>
                <a:t>Ages &lt;55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38760" y="219154"/>
              <a:ext cx="876612" cy="207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50" kern="0" dirty="0">
                  <a:solidFill>
                    <a:sysClr val="windowText" lastClr="000000"/>
                  </a:solidFill>
                </a:rPr>
                <a:t>Ages 55-64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49710" y="219154"/>
              <a:ext cx="778375" cy="207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50" kern="0" dirty="0">
                  <a:solidFill>
                    <a:sysClr val="windowText" lastClr="000000"/>
                  </a:solidFill>
                </a:rPr>
                <a:t>Ages </a:t>
              </a:r>
              <a:r>
                <a:rPr lang="en-US" sz="1050" kern="0" dirty="0">
                  <a:solidFill>
                    <a:sysClr val="windowText" lastClr="000000"/>
                  </a:solidFill>
                  <a:sym typeface="Symbol"/>
                </a:rPr>
                <a:t></a:t>
              </a:r>
              <a:r>
                <a:rPr lang="en-US" sz="1050" kern="0" dirty="0">
                  <a:solidFill>
                    <a:sysClr val="windowText" lastClr="000000"/>
                  </a:solidFill>
                </a:rPr>
                <a:t>65</a:t>
              </a:r>
            </a:p>
          </p:txBody>
        </p:sp>
        <p:sp>
          <p:nvSpPr>
            <p:cNvPr id="19" name="Freeform 18"/>
            <p:cNvSpPr/>
            <p:nvPr/>
          </p:nvSpPr>
          <p:spPr>
            <a:xfrm flipH="1">
              <a:off x="1622942" y="200258"/>
              <a:ext cx="16206" cy="1679890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457252" y="200258"/>
              <a:ext cx="21799" cy="1679890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22" name="Group 75"/>
          <p:cNvGrpSpPr>
            <a:grpSpLocks/>
          </p:cNvGrpSpPr>
          <p:nvPr/>
        </p:nvGrpSpPr>
        <p:grpSpPr>
          <a:xfrm>
            <a:off x="4589933" y="318984"/>
            <a:ext cx="4036324" cy="2540032"/>
            <a:chOff x="561381" y="196381"/>
            <a:chExt cx="2787809" cy="2013385"/>
          </a:xfrm>
        </p:grpSpPr>
        <p:sp>
          <p:nvSpPr>
            <p:cNvPr id="23" name="Rectangle 22"/>
            <p:cNvSpPr/>
            <p:nvPr/>
          </p:nvSpPr>
          <p:spPr>
            <a:xfrm>
              <a:off x="847875" y="390039"/>
              <a:ext cx="382658" cy="17884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000" kern="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45843" y="390039"/>
              <a:ext cx="382658" cy="17884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000" kern="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445631" y="390039"/>
              <a:ext cx="382658" cy="17818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000" kern="0" dirty="0">
                <a:solidFill>
                  <a:sysClr val="window" lastClr="FFFFFF"/>
                </a:solidFill>
              </a:endParaRPr>
            </a:p>
          </p:txBody>
        </p:sp>
        <p:graphicFrame>
          <p:nvGraphicFramePr>
            <p:cNvPr id="26" name="Chart 25"/>
            <p:cNvGraphicFramePr/>
            <p:nvPr>
              <p:extLst>
                <p:ext uri="{D42A27DB-BD31-4B8C-83A1-F6EECF244321}">
                  <p14:modId xmlns:p14="http://schemas.microsoft.com/office/powerpoint/2010/main" val="3622827525"/>
                </p:ext>
              </p:extLst>
            </p:nvPr>
          </p:nvGraphicFramePr>
          <p:xfrm>
            <a:off x="561381" y="276170"/>
            <a:ext cx="2787809" cy="1725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TextBox 26"/>
            <p:cNvSpPr txBox="1"/>
            <p:nvPr/>
          </p:nvSpPr>
          <p:spPr>
            <a:xfrm>
              <a:off x="801372" y="1933248"/>
              <a:ext cx="420698" cy="268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800" kern="0" dirty="0" err="1">
                  <a:solidFill>
                    <a:sysClr val="windowText" lastClr="000000"/>
                  </a:solidFill>
                </a:rPr>
                <a:t>Ductal</a:t>
              </a:r>
              <a:r>
                <a:rPr lang="en-US" sz="800" kern="0" dirty="0">
                  <a:solidFill>
                    <a:sysClr val="windowText" lastClr="000000"/>
                  </a:solidFill>
                </a:rPr>
                <a:t/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(n=988)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27846" y="1936396"/>
              <a:ext cx="348978" cy="2683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Lobular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(n=123)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50353" y="1933249"/>
              <a:ext cx="378148" cy="268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800" kern="0" dirty="0" err="1">
                  <a:solidFill>
                    <a:sysClr val="windowText" lastClr="000000"/>
                  </a:solidFill>
                </a:rPr>
                <a:t>Ductal</a:t>
              </a:r>
              <a:r>
                <a:rPr lang="en-US" sz="800" kern="0" dirty="0">
                  <a:solidFill>
                    <a:sysClr val="windowText" lastClr="000000"/>
                  </a:solidFill>
                </a:rPr>
                <a:t/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(n=654)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036859" y="1940293"/>
              <a:ext cx="348978" cy="2683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Lobular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(n=110)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444289" y="1941407"/>
              <a:ext cx="380796" cy="268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800" kern="0" dirty="0" err="1">
                  <a:solidFill>
                    <a:sysClr val="windowText" lastClr="000000"/>
                  </a:solidFill>
                </a:rPr>
                <a:t>Ductal</a:t>
              </a:r>
              <a:r>
                <a:rPr lang="en-US" sz="800" kern="0" dirty="0">
                  <a:solidFill>
                    <a:sysClr val="windowText" lastClr="000000"/>
                  </a:solidFill>
                </a:rPr>
                <a:t/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(n=545)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68979" y="1936395"/>
              <a:ext cx="348978" cy="2683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800" kern="0" dirty="0">
                  <a:solidFill>
                    <a:sysClr val="windowText" lastClr="000000"/>
                  </a:solidFill>
                </a:rPr>
                <a:t>Lobular</a:t>
              </a:r>
              <a:br>
                <a:rPr lang="en-US" sz="800" kern="0" dirty="0">
                  <a:solidFill>
                    <a:sysClr val="windowText" lastClr="000000"/>
                  </a:solidFill>
                </a:rPr>
              </a:br>
              <a:r>
                <a:rPr lang="en-US" sz="800" kern="0" dirty="0">
                  <a:solidFill>
                    <a:sysClr val="windowText" lastClr="000000"/>
                  </a:solidFill>
                </a:rPr>
                <a:t>(n=114)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38823" y="196381"/>
              <a:ext cx="793488" cy="20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50" kern="0" dirty="0">
                  <a:solidFill>
                    <a:sysClr val="windowText" lastClr="000000"/>
                  </a:solidFill>
                </a:rPr>
                <a:t>Ages &lt;55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538760" y="196381"/>
              <a:ext cx="876612" cy="20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50" kern="0" dirty="0">
                  <a:solidFill>
                    <a:sysClr val="windowText" lastClr="000000"/>
                  </a:solidFill>
                </a:rPr>
                <a:t>Ages 55-64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449710" y="196381"/>
              <a:ext cx="778375" cy="20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50" kern="0" dirty="0">
                  <a:solidFill>
                    <a:sysClr val="windowText" lastClr="000000"/>
                  </a:solidFill>
                </a:rPr>
                <a:t>Ages </a:t>
              </a:r>
              <a:r>
                <a:rPr lang="en-US" sz="1050" kern="0" dirty="0">
                  <a:solidFill>
                    <a:sysClr val="windowText" lastClr="000000"/>
                  </a:solidFill>
                  <a:sym typeface="Symbol"/>
                </a:rPr>
                <a:t></a:t>
              </a:r>
              <a:r>
                <a:rPr lang="en-US" sz="1050" kern="0" dirty="0">
                  <a:solidFill>
                    <a:sysClr val="windowText" lastClr="000000"/>
                  </a:solidFill>
                </a:rPr>
                <a:t>65</a:t>
              </a:r>
            </a:p>
          </p:txBody>
        </p:sp>
        <p:sp>
          <p:nvSpPr>
            <p:cNvPr id="37" name="Freeform 36"/>
            <p:cNvSpPr/>
            <p:nvPr/>
          </p:nvSpPr>
          <p:spPr>
            <a:xfrm flipH="1">
              <a:off x="1622994" y="200258"/>
              <a:ext cx="16206" cy="1679890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000" kern="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444786" y="200258"/>
              <a:ext cx="21799" cy="1679890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000" kern="0" dirty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6104532" y="122937"/>
            <a:ext cx="1126936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B. Histology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Group 25"/>
          <p:cNvGrpSpPr/>
          <p:nvPr/>
        </p:nvGrpSpPr>
        <p:grpSpPr>
          <a:xfrm>
            <a:off x="8898719" y="331468"/>
            <a:ext cx="5173331" cy="2504427"/>
            <a:chOff x="3458785" y="2404594"/>
            <a:chExt cx="4706728" cy="2012077"/>
          </a:xfrm>
        </p:grpSpPr>
        <p:sp>
          <p:nvSpPr>
            <p:cNvPr id="41" name="Rectangle 40"/>
            <p:cNvSpPr/>
            <p:nvPr/>
          </p:nvSpPr>
          <p:spPr>
            <a:xfrm>
              <a:off x="6672542" y="2601429"/>
              <a:ext cx="476989" cy="1779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611677" y="2597728"/>
              <a:ext cx="446089" cy="1779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824156" y="2602380"/>
              <a:ext cx="479171" cy="1779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742939" y="2602380"/>
              <a:ext cx="457602" cy="177961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879373" y="2601945"/>
              <a:ext cx="476989" cy="1779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93714" y="414467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Grade 1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(n=292)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60700" y="4131511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Grade 2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(n=466)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856375" y="414467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  <a:sym typeface="Symbol"/>
                </a:rPr>
                <a:t>Grade 3</a:t>
              </a:r>
              <a:r>
                <a:rPr lang="en-US" sz="800" kern="0" dirty="0">
                  <a:solidFill>
                    <a:prstClr val="black"/>
                  </a:solidFill>
                </a:rPr>
                <a:t/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(n=342)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76366" y="2404594"/>
              <a:ext cx="1435644" cy="197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&lt;55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303327" y="2404594"/>
              <a:ext cx="1262023" cy="197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55-64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48035" y="2404594"/>
              <a:ext cx="1428086" cy="197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</a:t>
              </a:r>
              <a:r>
                <a:rPr lang="en-US" sz="1000" kern="0" dirty="0">
                  <a:solidFill>
                    <a:prstClr val="black"/>
                  </a:solidFill>
                  <a:sym typeface="Symbol"/>
                </a:rPr>
                <a:t></a:t>
              </a:r>
              <a:r>
                <a:rPr lang="en-US" sz="1000" kern="0" dirty="0">
                  <a:solidFill>
                    <a:prstClr val="black"/>
                  </a:solidFill>
                </a:rPr>
                <a:t>65</a:t>
              </a:r>
            </a:p>
          </p:txBody>
        </p:sp>
        <p:sp>
          <p:nvSpPr>
            <p:cNvPr id="52" name="Freeform 51"/>
            <p:cNvSpPr/>
            <p:nvPr/>
          </p:nvSpPr>
          <p:spPr>
            <a:xfrm flipH="1">
              <a:off x="6627132" y="2478388"/>
              <a:ext cx="41595" cy="1645986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282784" y="413151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Grade 1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(n=248)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742939" y="413151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Grade 2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(n=320)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217181" y="413151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  <a:sym typeface="Symbol"/>
                </a:rPr>
                <a:t>Grade 3</a:t>
              </a:r>
              <a:br>
                <a:rPr lang="en-US" sz="800" kern="0" dirty="0">
                  <a:solidFill>
                    <a:prstClr val="black"/>
                  </a:solidFill>
                  <a:sym typeface="Symbol"/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(n=165)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86554" y="413151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Grade 1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(n=259)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144691" y="413151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Grade 2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(n=295)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616783" y="4131514"/>
              <a:ext cx="466986" cy="271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  <a:sym typeface="Symbol"/>
                </a:rPr>
                <a:t>Grade 3</a:t>
              </a:r>
              <a:r>
                <a:rPr lang="en-US" sz="800" kern="0" dirty="0">
                  <a:solidFill>
                    <a:prstClr val="black"/>
                  </a:solidFill>
                </a:rPr>
                <a:t/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(n=134)</a:t>
              </a:r>
            </a:p>
          </p:txBody>
        </p:sp>
        <p:graphicFrame>
          <p:nvGraphicFramePr>
            <p:cNvPr id="59" name="Chart 58"/>
            <p:cNvGraphicFramePr/>
            <p:nvPr>
              <p:extLst>
                <p:ext uri="{D42A27DB-BD31-4B8C-83A1-F6EECF244321}">
                  <p14:modId xmlns:p14="http://schemas.microsoft.com/office/powerpoint/2010/main" val="153004006"/>
                </p:ext>
              </p:extLst>
            </p:nvPr>
          </p:nvGraphicFramePr>
          <p:xfrm>
            <a:off x="3458785" y="2543097"/>
            <a:ext cx="4706728" cy="16612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0" name="Freeform 59"/>
            <p:cNvSpPr/>
            <p:nvPr/>
          </p:nvSpPr>
          <p:spPr>
            <a:xfrm flipH="1">
              <a:off x="5270627" y="2487035"/>
              <a:ext cx="24314" cy="1609632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156034" y="3263392"/>
            <a:ext cx="5161093" cy="2726049"/>
            <a:chOff x="3501927" y="2377453"/>
            <a:chExt cx="4550217" cy="2075997"/>
          </a:xfrm>
        </p:grpSpPr>
        <p:sp>
          <p:nvSpPr>
            <p:cNvPr id="63" name="Rectangle 62"/>
            <p:cNvSpPr/>
            <p:nvPr/>
          </p:nvSpPr>
          <p:spPr>
            <a:xfrm>
              <a:off x="6620723" y="2536128"/>
              <a:ext cx="449728" cy="18543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7507955" y="2535752"/>
              <a:ext cx="489072" cy="18566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806247" y="2539650"/>
              <a:ext cx="457149" cy="187206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723551" y="2536129"/>
              <a:ext cx="457149" cy="185631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3899227" y="2539650"/>
              <a:ext cx="445965" cy="18734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345193" y="4167117"/>
              <a:ext cx="461054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&lt;1.1 cm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(n=378)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842572" y="4176370"/>
              <a:ext cx="559273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1.1-2.0 cm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(n=496)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802128" y="4180112"/>
              <a:ext cx="465386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  <a:sym typeface="Symbol"/>
                </a:rPr>
                <a:t>2.1 cm</a:t>
              </a:r>
              <a:r>
                <a:rPr lang="en-US" sz="800" kern="0" dirty="0">
                  <a:solidFill>
                    <a:prstClr val="black"/>
                  </a:solidFill>
                </a:rPr>
                <a:t/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(n=310)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749053" y="2377453"/>
              <a:ext cx="1435643" cy="198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&lt;55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276015" y="2377454"/>
              <a:ext cx="1262023" cy="198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55-64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620723" y="2377454"/>
              <a:ext cx="1428086" cy="198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</a:t>
              </a:r>
              <a:r>
                <a:rPr lang="en-US" sz="1000" kern="0" dirty="0">
                  <a:solidFill>
                    <a:prstClr val="black"/>
                  </a:solidFill>
                  <a:sym typeface="Symbol"/>
                </a:rPr>
                <a:t></a:t>
              </a:r>
              <a:r>
                <a:rPr lang="en-US" sz="1000" kern="0" dirty="0">
                  <a:solidFill>
                    <a:prstClr val="black"/>
                  </a:solidFill>
                </a:rPr>
                <a:t>65</a:t>
              </a:r>
            </a:p>
          </p:txBody>
        </p:sp>
        <p:sp>
          <p:nvSpPr>
            <p:cNvPr id="74" name="Freeform 73"/>
            <p:cNvSpPr/>
            <p:nvPr/>
          </p:nvSpPr>
          <p:spPr>
            <a:xfrm>
              <a:off x="6619700" y="2488245"/>
              <a:ext cx="41196" cy="1608887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237978" y="4175491"/>
              <a:ext cx="461054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&lt;1.1 cm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(n=312)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686396" y="4159741"/>
              <a:ext cx="559273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1.1-2.0 cm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(n=330)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181840" y="4155702"/>
              <a:ext cx="465386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  <a:sym typeface="Symbol"/>
                </a:rPr>
                <a:t>2.1 cm</a:t>
              </a:r>
              <a:br>
                <a:rPr lang="en-US" sz="800" kern="0" dirty="0">
                  <a:solidFill>
                    <a:prstClr val="black"/>
                  </a:solidFill>
                  <a:sym typeface="Symbol"/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(n=184)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01271" y="4161741"/>
              <a:ext cx="461054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&lt;1.1 cm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(n=279)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010047" y="4167117"/>
              <a:ext cx="594999" cy="257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1.1-2.0 cm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(n=299)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517074" y="4164749"/>
              <a:ext cx="465386" cy="273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  <a:sym typeface="Symbol"/>
                </a:rPr>
                <a:t>2.1 cm</a:t>
              </a:r>
              <a:r>
                <a:rPr lang="en-US" sz="800" kern="0" dirty="0">
                  <a:solidFill>
                    <a:prstClr val="black"/>
                  </a:solidFill>
                </a:rPr>
                <a:t/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(n=157)</a:t>
              </a:r>
            </a:p>
          </p:txBody>
        </p:sp>
        <p:graphicFrame>
          <p:nvGraphicFramePr>
            <p:cNvPr id="81" name="Chart 80"/>
            <p:cNvGraphicFramePr/>
            <p:nvPr>
              <p:extLst>
                <p:ext uri="{D42A27DB-BD31-4B8C-83A1-F6EECF244321}">
                  <p14:modId xmlns:p14="http://schemas.microsoft.com/office/powerpoint/2010/main" val="2139296165"/>
                </p:ext>
              </p:extLst>
            </p:nvPr>
          </p:nvGraphicFramePr>
          <p:xfrm>
            <a:off x="3501927" y="2484454"/>
            <a:ext cx="4550217" cy="16883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82" name="Freeform 81"/>
            <p:cNvSpPr/>
            <p:nvPr/>
          </p:nvSpPr>
          <p:spPr>
            <a:xfrm flipH="1">
              <a:off x="5235663" y="2487035"/>
              <a:ext cx="24314" cy="1609632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5608158" y="3288554"/>
            <a:ext cx="4115988" cy="2700934"/>
            <a:chOff x="527219" y="2406975"/>
            <a:chExt cx="2788613" cy="2036052"/>
          </a:xfrm>
        </p:grpSpPr>
        <p:sp>
          <p:nvSpPr>
            <p:cNvPr id="85" name="Rectangle 84"/>
            <p:cNvSpPr/>
            <p:nvPr/>
          </p:nvSpPr>
          <p:spPr>
            <a:xfrm>
              <a:off x="779103" y="2571801"/>
              <a:ext cx="396950" cy="1858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616593" y="2574829"/>
              <a:ext cx="408257" cy="183340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409132" y="2574830"/>
              <a:ext cx="424504" cy="182873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graphicFrame>
          <p:nvGraphicFramePr>
            <p:cNvPr id="88" name="Chart 87"/>
            <p:cNvGraphicFramePr/>
            <p:nvPr>
              <p:extLst>
                <p:ext uri="{D42A27DB-BD31-4B8C-83A1-F6EECF244321}">
                  <p14:modId xmlns:p14="http://schemas.microsoft.com/office/powerpoint/2010/main" val="3568690239"/>
                </p:ext>
              </p:extLst>
            </p:nvPr>
          </p:nvGraphicFramePr>
          <p:xfrm>
            <a:off x="528023" y="2467850"/>
            <a:ext cx="2787809" cy="1796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89" name="TextBox 88"/>
            <p:cNvSpPr txBox="1"/>
            <p:nvPr/>
          </p:nvSpPr>
          <p:spPr>
            <a:xfrm>
              <a:off x="1177595" y="4168309"/>
              <a:ext cx="439643" cy="26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(n=810)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 rot="16200000">
              <a:off x="306956" y="3199574"/>
              <a:ext cx="607343" cy="1668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1000" kern="0" dirty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Odds ratio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759328" y="4170996"/>
              <a:ext cx="393481" cy="26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(n=347)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607249" y="4177015"/>
              <a:ext cx="450646" cy="26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(n=610)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049791" y="4170997"/>
              <a:ext cx="393482" cy="26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(n=192)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398323" y="4167810"/>
              <a:ext cx="425124" cy="26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(n=500)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892673" y="4176980"/>
              <a:ext cx="346666" cy="2660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(n=148)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824722" y="2406976"/>
              <a:ext cx="793488" cy="193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&lt;55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616593" y="2406976"/>
              <a:ext cx="876612" cy="193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55-64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531338" y="2406975"/>
              <a:ext cx="778375" cy="193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</a:t>
              </a:r>
              <a:r>
                <a:rPr lang="en-US" sz="1000" kern="0" dirty="0">
                  <a:solidFill>
                    <a:prstClr val="black"/>
                  </a:solidFill>
                  <a:sym typeface="Symbol"/>
                </a:rPr>
                <a:t></a:t>
              </a:r>
              <a:r>
                <a:rPr lang="en-US" sz="1000" kern="0" dirty="0">
                  <a:solidFill>
                    <a:prstClr val="black"/>
                  </a:solidFill>
                </a:rPr>
                <a:t>65</a:t>
              </a:r>
            </a:p>
          </p:txBody>
        </p:sp>
        <p:sp>
          <p:nvSpPr>
            <p:cNvPr id="99" name="Freeform 98"/>
            <p:cNvSpPr/>
            <p:nvPr/>
          </p:nvSpPr>
          <p:spPr>
            <a:xfrm>
              <a:off x="1616955" y="2458693"/>
              <a:ext cx="52382" cy="1634517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flipH="1">
              <a:off x="2358090" y="2461960"/>
              <a:ext cx="55101" cy="1634517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9648986" y="3338835"/>
            <a:ext cx="4173227" cy="2638441"/>
            <a:chOff x="517257" y="4620770"/>
            <a:chExt cx="2831933" cy="1936207"/>
          </a:xfrm>
        </p:grpSpPr>
        <p:sp>
          <p:nvSpPr>
            <p:cNvPr id="103" name="Rectangle 102"/>
            <p:cNvSpPr/>
            <p:nvPr/>
          </p:nvSpPr>
          <p:spPr>
            <a:xfrm>
              <a:off x="859116" y="4797131"/>
              <a:ext cx="381633" cy="17303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1652444" y="4797131"/>
              <a:ext cx="381633" cy="17303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2456555" y="4804270"/>
              <a:ext cx="381633" cy="17303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graphicFrame>
          <p:nvGraphicFramePr>
            <p:cNvPr id="106" name="Chart 105"/>
            <p:cNvGraphicFramePr/>
            <p:nvPr>
              <p:extLst>
                <p:ext uri="{D42A27DB-BD31-4B8C-83A1-F6EECF244321}">
                  <p14:modId xmlns:p14="http://schemas.microsoft.com/office/powerpoint/2010/main" val="3485775534"/>
                </p:ext>
              </p:extLst>
            </p:nvPr>
          </p:nvGraphicFramePr>
          <p:xfrm>
            <a:off x="561381" y="4715583"/>
            <a:ext cx="2787809" cy="17655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107" name="TextBox 106"/>
            <p:cNvSpPr txBox="1"/>
            <p:nvPr/>
          </p:nvSpPr>
          <p:spPr>
            <a:xfrm rot="16200000">
              <a:off x="302311" y="5412451"/>
              <a:ext cx="596975" cy="1670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1000" kern="0" dirty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Odds ratio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91343" y="4624899"/>
              <a:ext cx="793488" cy="190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&lt;55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587155" y="4624899"/>
              <a:ext cx="876612" cy="190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55-64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489924" y="4620770"/>
              <a:ext cx="778375" cy="190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</a:t>
              </a:r>
              <a:r>
                <a:rPr lang="en-US" sz="1000" kern="0" dirty="0">
                  <a:solidFill>
                    <a:prstClr val="black"/>
                  </a:solidFill>
                  <a:sym typeface="Symbol"/>
                </a:rPr>
                <a:t></a:t>
              </a:r>
              <a:r>
                <a:rPr lang="en-US" sz="1000" kern="0" dirty="0">
                  <a:solidFill>
                    <a:prstClr val="black"/>
                  </a:solidFill>
                </a:rPr>
                <a:t>65</a:t>
              </a:r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1646930" y="4700470"/>
              <a:ext cx="16300" cy="1580153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12" name="Freeform 111"/>
            <p:cNvSpPr/>
            <p:nvPr/>
          </p:nvSpPr>
          <p:spPr>
            <a:xfrm flipH="1">
              <a:off x="2442710" y="4700470"/>
              <a:ext cx="16300" cy="1580153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845092" y="6284804"/>
              <a:ext cx="410912" cy="261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(n=228)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256004" y="6278985"/>
              <a:ext cx="347223" cy="2614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(n=949)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667544" y="6278985"/>
              <a:ext cx="376593" cy="2614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(n=139)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2056965" y="6278985"/>
              <a:ext cx="347223" cy="2614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(n=674)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2458356" y="6295507"/>
              <a:ext cx="376593" cy="2614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(n=82)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2896107" y="6278985"/>
              <a:ext cx="347223" cy="2614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(n=644)</a:t>
              </a:r>
            </a:p>
          </p:txBody>
        </p:sp>
      </p:grpSp>
      <p:grpSp>
        <p:nvGrpSpPr>
          <p:cNvPr id="120" name="Group 21"/>
          <p:cNvGrpSpPr/>
          <p:nvPr/>
        </p:nvGrpSpPr>
        <p:grpSpPr>
          <a:xfrm>
            <a:off x="61407" y="6297028"/>
            <a:ext cx="4154118" cy="2595044"/>
            <a:chOff x="532903" y="4605045"/>
            <a:chExt cx="2816287" cy="1974447"/>
          </a:xfrm>
        </p:grpSpPr>
        <p:sp>
          <p:nvSpPr>
            <p:cNvPr id="121" name="Rectangle 120"/>
            <p:cNvSpPr/>
            <p:nvPr/>
          </p:nvSpPr>
          <p:spPr>
            <a:xfrm>
              <a:off x="811550" y="4773543"/>
              <a:ext cx="396998" cy="17795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1646507" y="4773543"/>
              <a:ext cx="396998" cy="17795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2460190" y="4773543"/>
              <a:ext cx="396998" cy="17795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graphicFrame>
          <p:nvGraphicFramePr>
            <p:cNvPr id="124" name="Chart 123"/>
            <p:cNvGraphicFramePr/>
            <p:nvPr>
              <p:extLst>
                <p:ext uri="{D42A27DB-BD31-4B8C-83A1-F6EECF244321}">
                  <p14:modId xmlns:p14="http://schemas.microsoft.com/office/powerpoint/2010/main" val="1920942437"/>
                </p:ext>
              </p:extLst>
            </p:nvPr>
          </p:nvGraphicFramePr>
          <p:xfrm>
            <a:off x="561381" y="4667572"/>
            <a:ext cx="2787809" cy="1739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25" name="TextBox 124"/>
            <p:cNvSpPr txBox="1"/>
            <p:nvPr/>
          </p:nvSpPr>
          <p:spPr>
            <a:xfrm rot="16200000">
              <a:off x="322308" y="5420692"/>
              <a:ext cx="588116" cy="1669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Odds ratio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93292" y="4609173"/>
              <a:ext cx="793488" cy="187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&lt;55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1589104" y="4609173"/>
              <a:ext cx="876612" cy="187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55-64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491872" y="4605045"/>
              <a:ext cx="778375" cy="187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</a:t>
              </a:r>
              <a:r>
                <a:rPr lang="en-US" sz="1000" kern="0" dirty="0">
                  <a:solidFill>
                    <a:prstClr val="black"/>
                  </a:solidFill>
                  <a:sym typeface="Symbol"/>
                </a:rPr>
                <a:t></a:t>
              </a:r>
              <a:r>
                <a:rPr lang="en-US" sz="1000" kern="0" dirty="0">
                  <a:solidFill>
                    <a:prstClr val="black"/>
                  </a:solidFill>
                </a:rPr>
                <a:t>65</a:t>
              </a:r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1648601" y="4700470"/>
              <a:ext cx="16300" cy="1580153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30" name="Freeform 129"/>
            <p:cNvSpPr/>
            <p:nvPr/>
          </p:nvSpPr>
          <p:spPr>
            <a:xfrm flipH="1">
              <a:off x="2443545" y="4700470"/>
              <a:ext cx="16300" cy="1580153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811550" y="6321902"/>
              <a:ext cx="410912" cy="257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(n=329)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1295470" y="6314986"/>
              <a:ext cx="346893" cy="257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(n=844)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1665742" y="6314986"/>
              <a:ext cx="376235" cy="257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(n=232)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2073186" y="6314986"/>
              <a:ext cx="346893" cy="257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(n=580)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2476651" y="6321902"/>
              <a:ext cx="376235" cy="257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(n=157)</a:t>
              </a: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2923354" y="6314986"/>
              <a:ext cx="346893" cy="257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(n=566)</a:t>
              </a:r>
            </a:p>
          </p:txBody>
        </p:sp>
      </p:grpSp>
      <p:grpSp>
        <p:nvGrpSpPr>
          <p:cNvPr id="138" name="Group 21"/>
          <p:cNvGrpSpPr/>
          <p:nvPr/>
        </p:nvGrpSpPr>
        <p:grpSpPr>
          <a:xfrm>
            <a:off x="4243755" y="6302166"/>
            <a:ext cx="4114800" cy="2589905"/>
            <a:chOff x="561381" y="4527170"/>
            <a:chExt cx="2787809" cy="2068272"/>
          </a:xfrm>
        </p:grpSpPr>
        <p:sp>
          <p:nvSpPr>
            <p:cNvPr id="139" name="Rectangle 138"/>
            <p:cNvSpPr/>
            <p:nvPr/>
          </p:nvSpPr>
          <p:spPr>
            <a:xfrm>
              <a:off x="811664" y="4699920"/>
              <a:ext cx="396998" cy="18591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1653704" y="4699920"/>
              <a:ext cx="396998" cy="18591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2453000" y="4705216"/>
              <a:ext cx="396998" cy="18672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graphicFrame>
          <p:nvGraphicFramePr>
            <p:cNvPr id="142" name="Chart 141"/>
            <p:cNvGraphicFramePr/>
            <p:nvPr>
              <p:extLst>
                <p:ext uri="{D42A27DB-BD31-4B8C-83A1-F6EECF244321}">
                  <p14:modId xmlns:p14="http://schemas.microsoft.com/office/powerpoint/2010/main" val="3220510490"/>
                </p:ext>
              </p:extLst>
            </p:nvPr>
          </p:nvGraphicFramePr>
          <p:xfrm>
            <a:off x="561381" y="4643991"/>
            <a:ext cx="2787809" cy="17632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143" name="TextBox 142"/>
            <p:cNvSpPr txBox="1"/>
            <p:nvPr/>
          </p:nvSpPr>
          <p:spPr>
            <a:xfrm rot="16200000">
              <a:off x="339450" y="5371315"/>
              <a:ext cx="617284" cy="1668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en-US" sz="1000" kern="0" dirty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Odds ratio</a:t>
              </a: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800483" y="4533015"/>
              <a:ext cx="793488" cy="196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&lt;55</a:t>
              </a: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1596295" y="4527170"/>
              <a:ext cx="876612" cy="196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55-64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2499064" y="4534723"/>
              <a:ext cx="778375" cy="196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1000" kern="0" dirty="0">
                  <a:solidFill>
                    <a:prstClr val="black"/>
                  </a:solidFill>
                </a:rPr>
                <a:t>Ages </a:t>
              </a:r>
              <a:r>
                <a:rPr lang="en-US" sz="1000" kern="0" dirty="0">
                  <a:solidFill>
                    <a:prstClr val="black"/>
                  </a:solidFill>
                  <a:sym typeface="Symbol"/>
                </a:rPr>
                <a:t></a:t>
              </a:r>
              <a:r>
                <a:rPr lang="en-US" sz="1000" kern="0" dirty="0">
                  <a:solidFill>
                    <a:prstClr val="black"/>
                  </a:solidFill>
                </a:rPr>
                <a:t>65</a:t>
              </a:r>
            </a:p>
          </p:txBody>
        </p:sp>
        <p:sp>
          <p:nvSpPr>
            <p:cNvPr id="147" name="Freeform 146"/>
            <p:cNvSpPr/>
            <p:nvPr/>
          </p:nvSpPr>
          <p:spPr>
            <a:xfrm>
              <a:off x="1655792" y="4684748"/>
              <a:ext cx="16300" cy="1580154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48" name="Freeform 147"/>
            <p:cNvSpPr/>
            <p:nvPr/>
          </p:nvSpPr>
          <p:spPr>
            <a:xfrm flipH="1">
              <a:off x="2436353" y="4700473"/>
              <a:ext cx="16300" cy="1580154"/>
            </a:xfrm>
            <a:custGeom>
              <a:avLst/>
              <a:gdLst>
                <a:gd name="connsiteX0" fmla="*/ 0 w 0"/>
                <a:gd name="connsiteY0" fmla="*/ 0 h 1670103"/>
                <a:gd name="connsiteX1" fmla="*/ 0 w 0"/>
                <a:gd name="connsiteY1" fmla="*/ 1670103 h 167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70103">
                  <a:moveTo>
                    <a:pt x="0" y="0"/>
                  </a:moveTo>
                  <a:lnTo>
                    <a:pt x="0" y="1670103"/>
                  </a:lnTo>
                </a:path>
              </a:pathLst>
            </a:custGeom>
            <a:noFill/>
            <a:ln w="12700" cap="flat" cmpd="sng" algn="ctr">
              <a:solidFill>
                <a:srgbClr val="5F5F5F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 defTabSz="914281">
                <a:defRPr/>
              </a:pPr>
              <a:endParaRPr lang="en-US" sz="1000" kern="0">
                <a:solidFill>
                  <a:prstClr val="white"/>
                </a:solidFill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785301" y="6317318"/>
              <a:ext cx="410912" cy="270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(n=674)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1271247" y="6311568"/>
              <a:ext cx="346667" cy="270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(n=142)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668503" y="6315046"/>
              <a:ext cx="375990" cy="270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(n=359)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2094874" y="6319177"/>
              <a:ext cx="346667" cy="270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(n=63)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470207" y="6325076"/>
              <a:ext cx="375990" cy="270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Negative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(n=383)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2908530" y="6315051"/>
              <a:ext cx="346667" cy="2703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281">
                <a:defRPr/>
              </a:pPr>
              <a:r>
                <a:rPr lang="en-US" sz="800" kern="0" dirty="0">
                  <a:solidFill>
                    <a:prstClr val="black"/>
                  </a:solidFill>
                </a:rPr>
                <a:t>Positive</a:t>
              </a:r>
              <a:br>
                <a:rPr lang="en-US" sz="800" kern="0" dirty="0">
                  <a:solidFill>
                    <a:prstClr val="black"/>
                  </a:solidFill>
                </a:rPr>
              </a:br>
              <a:r>
                <a:rPr lang="en-US" sz="800" kern="0" dirty="0">
                  <a:solidFill>
                    <a:prstClr val="black"/>
                  </a:solidFill>
                </a:rPr>
                <a:t>(n=65)</a:t>
              </a:r>
            </a:p>
          </p:txBody>
        </p:sp>
      </p:grpSp>
      <p:sp>
        <p:nvSpPr>
          <p:cNvPr id="163" name="TextBox 162"/>
          <p:cNvSpPr txBox="1"/>
          <p:nvPr/>
        </p:nvSpPr>
        <p:spPr>
          <a:xfrm>
            <a:off x="1766882" y="147532"/>
            <a:ext cx="1224512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A. Tumor type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6534425" y="3061857"/>
            <a:ext cx="2272937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E. Lymph node involvement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2125154" y="3061856"/>
            <a:ext cx="1276763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D. Tumor size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11383365" y="3061858"/>
            <a:ext cx="1163411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F. ER status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1771521" y="6063577"/>
            <a:ext cx="1141261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G. PR status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5850632" y="6063577"/>
            <a:ext cx="1398684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H. HER2 status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10997688" y="146704"/>
            <a:ext cx="1446162" cy="276977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C. Tumor grade</a:t>
            </a:r>
          </a:p>
        </p:txBody>
      </p:sp>
      <p:sp>
        <p:nvSpPr>
          <p:cNvPr id="155" name="TextBox 154"/>
          <p:cNvSpPr txBox="1"/>
          <p:nvPr/>
        </p:nvSpPr>
        <p:spPr>
          <a:xfrm rot="16200000">
            <a:off x="4190284" y="1323467"/>
            <a:ext cx="7729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1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Odds ratio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Julie's BW template">
    <a:dk1>
      <a:sysClr val="windowText" lastClr="000000"/>
    </a:dk1>
    <a:lt1>
      <a:sysClr val="window" lastClr="FFFFFF"/>
    </a:lt1>
    <a:dk2>
      <a:srgbClr val="000000"/>
    </a:dk2>
    <a:lt2>
      <a:srgbClr val="FFFFFF"/>
    </a:lt2>
    <a:accent1>
      <a:srgbClr val="000000"/>
    </a:accent1>
    <a:accent2>
      <a:srgbClr val="B2B2B2"/>
    </a:accent2>
    <a:accent3>
      <a:srgbClr val="5F5F5F"/>
    </a:accent3>
    <a:accent4>
      <a:srgbClr val="DDDDDD"/>
    </a:accent4>
    <a:accent5>
      <a:srgbClr val="969696"/>
    </a:accent5>
    <a:accent6>
      <a:srgbClr val="969696"/>
    </a:accent6>
    <a:hlink>
      <a:srgbClr val="969696"/>
    </a:hlink>
    <a:folHlink>
      <a:srgbClr val="969696"/>
    </a:folHlink>
  </a:clrScheme>
  <a:fontScheme name="mc-whi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mc-whit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191</Words>
  <Application>Microsoft Office PowerPoint</Application>
  <PresentationFormat>Custom</PresentationFormat>
  <Paragraphs>95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Kimberly Bertrand</dc:creator>
  <cp:lastModifiedBy>Melissa D Flink</cp:lastModifiedBy>
  <cp:revision>32</cp:revision>
  <dcterms:created xsi:type="dcterms:W3CDTF">2013-03-20T16:02:02Z</dcterms:created>
  <dcterms:modified xsi:type="dcterms:W3CDTF">2013-06-20T16:16:22Z</dcterms:modified>
</cp:coreProperties>
</file>