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314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125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672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918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239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493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089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94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5353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716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059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BEAFE-6B69-5F40-B034-35F250DAACB5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C1159-F0AE-9B43-A3B8-26020001EF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881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35"/>
          <p:cNvSpPr txBox="1">
            <a:spLocks noChangeArrowheads="1"/>
          </p:cNvSpPr>
          <p:nvPr/>
        </p:nvSpPr>
        <p:spPr bwMode="auto">
          <a:xfrm>
            <a:off x="2463800" y="2079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58394" name="Text Box 25"/>
          <p:cNvSpPr txBox="1">
            <a:spLocks noChangeArrowheads="1"/>
          </p:cNvSpPr>
          <p:nvPr/>
        </p:nvSpPr>
        <p:spPr bwMode="auto">
          <a:xfrm>
            <a:off x="931863" y="2969796"/>
            <a:ext cx="1146175" cy="1201881"/>
          </a:xfrm>
          <a:prstGeom prst="rect">
            <a:avLst/>
          </a:prstGeom>
          <a:solidFill>
            <a:srgbClr val="FFFFFF"/>
          </a:solidFill>
          <a:ln w="38100">
            <a:solidFill>
              <a:srgbClr val="4F81BD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kumimoji="1" lang="en-GB" sz="400" b="1" dirty="0"/>
          </a:p>
          <a:p>
            <a:pPr algn="ctr"/>
            <a:r>
              <a:rPr kumimoji="1" lang="en-GB" sz="1400" b="1" dirty="0"/>
              <a:t>HER2+</a:t>
            </a:r>
            <a:endParaRPr kumimoji="1" lang="en-US" sz="1400" b="1" dirty="0"/>
          </a:p>
          <a:p>
            <a:pPr algn="ctr"/>
            <a:r>
              <a:rPr kumimoji="1" lang="en-US" sz="1400" b="1" dirty="0"/>
              <a:t>&gt;2cm</a:t>
            </a:r>
          </a:p>
          <a:p>
            <a:pPr algn="ctr"/>
            <a:r>
              <a:rPr kumimoji="1" lang="en-US" sz="1400" b="1" dirty="0"/>
              <a:t>Newly diagnosed</a:t>
            </a:r>
          </a:p>
        </p:txBody>
      </p:sp>
      <p:sp>
        <p:nvSpPr>
          <p:cNvPr id="58396" name="Line 5"/>
          <p:cNvSpPr>
            <a:spLocks noChangeShapeType="1"/>
          </p:cNvSpPr>
          <p:nvPr/>
        </p:nvSpPr>
        <p:spPr bwMode="auto">
          <a:xfrm flipV="1">
            <a:off x="3432175" y="3028477"/>
            <a:ext cx="1470025" cy="17464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97" name="Line 6"/>
          <p:cNvSpPr>
            <a:spLocks noChangeShapeType="1"/>
          </p:cNvSpPr>
          <p:nvPr/>
        </p:nvSpPr>
        <p:spPr bwMode="auto">
          <a:xfrm flipV="1">
            <a:off x="3505200" y="1953610"/>
            <a:ext cx="2189163" cy="4764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98" name="Line 7"/>
          <p:cNvSpPr>
            <a:spLocks noChangeShapeType="1"/>
          </p:cNvSpPr>
          <p:nvPr/>
        </p:nvSpPr>
        <p:spPr bwMode="auto">
          <a:xfrm flipV="1">
            <a:off x="5719763" y="1945672"/>
            <a:ext cx="2276475" cy="7938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99" name="Line 8"/>
          <p:cNvSpPr>
            <a:spLocks noChangeShapeType="1"/>
          </p:cNvSpPr>
          <p:nvPr/>
        </p:nvSpPr>
        <p:spPr bwMode="auto">
          <a:xfrm flipV="1">
            <a:off x="4781550" y="2982434"/>
            <a:ext cx="3224213" cy="3175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00" name="Text Box 11"/>
          <p:cNvSpPr txBox="1">
            <a:spLocks noChangeArrowheads="1"/>
          </p:cNvSpPr>
          <p:nvPr/>
        </p:nvSpPr>
        <p:spPr bwMode="auto">
          <a:xfrm>
            <a:off x="5291138" y="1491593"/>
            <a:ext cx="2398712" cy="855765"/>
          </a:xfrm>
          <a:prstGeom prst="rect">
            <a:avLst/>
          </a:prstGeom>
          <a:solidFill>
            <a:srgbClr val="FF66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US" sz="1200" b="1"/>
              <a:t>Trastuzumab + Paclitaxel + </a:t>
            </a:r>
          </a:p>
          <a:p>
            <a:pPr algn="ctr"/>
            <a:r>
              <a:rPr kumimoji="1" lang="en-US" sz="1200" b="1"/>
              <a:t>Placebo</a:t>
            </a:r>
            <a:endParaRPr kumimoji="1" lang="en-GB" sz="1200" b="1"/>
          </a:p>
        </p:txBody>
      </p:sp>
      <p:sp>
        <p:nvSpPr>
          <p:cNvPr id="58401" name="Text Box 13"/>
          <p:cNvSpPr txBox="1">
            <a:spLocks noChangeArrowheads="1"/>
          </p:cNvSpPr>
          <p:nvPr/>
        </p:nvSpPr>
        <p:spPr bwMode="auto">
          <a:xfrm>
            <a:off x="5291138" y="2568047"/>
            <a:ext cx="2398712" cy="935149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CCFF99"/>
              </a:gs>
            </a:gsLst>
            <a:lin ang="5400000" scaled="1"/>
          </a:gra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GB" sz="1400" b="1"/>
              <a:t>Trastuzumab + </a:t>
            </a:r>
          </a:p>
          <a:p>
            <a:pPr algn="ctr"/>
            <a:r>
              <a:rPr kumimoji="1" lang="en-GB" sz="1400" b="1"/>
              <a:t>BKM120 +</a:t>
            </a:r>
            <a:endParaRPr kumimoji="1" lang="en-US" sz="1400" b="1"/>
          </a:p>
          <a:p>
            <a:pPr algn="ctr"/>
            <a:r>
              <a:rPr kumimoji="1" lang="en-US" sz="1400" b="1"/>
              <a:t>Paclitaxel</a:t>
            </a:r>
          </a:p>
          <a:p>
            <a:pPr algn="ctr"/>
            <a:endParaRPr kumimoji="1" lang="en-US" sz="1400" b="1"/>
          </a:p>
        </p:txBody>
      </p:sp>
      <p:sp>
        <p:nvSpPr>
          <p:cNvPr id="58402" name="Text Box 15"/>
          <p:cNvSpPr txBox="1">
            <a:spLocks noChangeArrowheads="1"/>
          </p:cNvSpPr>
          <p:nvPr/>
        </p:nvSpPr>
        <p:spPr bwMode="auto">
          <a:xfrm>
            <a:off x="3779838" y="1032750"/>
            <a:ext cx="1319212" cy="3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GB" sz="1200" b="1"/>
              <a:t>6 Weeks</a:t>
            </a:r>
          </a:p>
        </p:txBody>
      </p:sp>
      <p:sp>
        <p:nvSpPr>
          <p:cNvPr id="58403" name="Text Box 16"/>
          <p:cNvSpPr txBox="1">
            <a:spLocks noChangeArrowheads="1"/>
          </p:cNvSpPr>
          <p:nvPr/>
        </p:nvSpPr>
        <p:spPr bwMode="auto">
          <a:xfrm>
            <a:off x="5595938" y="999409"/>
            <a:ext cx="1792287" cy="2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GB" sz="1200" b="1"/>
              <a:t>12 Weeks</a:t>
            </a:r>
          </a:p>
        </p:txBody>
      </p:sp>
      <p:sp>
        <p:nvSpPr>
          <p:cNvPr id="58404" name="Text Box 25"/>
          <p:cNvSpPr txBox="1">
            <a:spLocks noChangeArrowheads="1"/>
          </p:cNvSpPr>
          <p:nvPr/>
        </p:nvSpPr>
        <p:spPr bwMode="auto">
          <a:xfrm>
            <a:off x="3889375" y="1499531"/>
            <a:ext cx="1204913" cy="863704"/>
          </a:xfrm>
          <a:prstGeom prst="rect">
            <a:avLst/>
          </a:prstGeom>
          <a:solidFill>
            <a:srgbClr val="FF66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kumimoji="1" lang="en-GB" sz="1000" b="1"/>
          </a:p>
          <a:p>
            <a:pPr algn="ctr"/>
            <a:r>
              <a:rPr kumimoji="1" lang="en-GB" sz="1200" b="1"/>
              <a:t>Trastuzumab + </a:t>
            </a:r>
          </a:p>
          <a:p>
            <a:pPr algn="ctr"/>
            <a:r>
              <a:rPr kumimoji="1" lang="en-GB" sz="1200" b="1"/>
              <a:t>Placebo</a:t>
            </a:r>
            <a:endParaRPr kumimoji="1" lang="en-US" sz="1200" b="1"/>
          </a:p>
        </p:txBody>
      </p:sp>
      <p:grpSp>
        <p:nvGrpSpPr>
          <p:cNvPr id="58405" name="Group 55"/>
          <p:cNvGrpSpPr>
            <a:grpSpLocks/>
          </p:cNvGrpSpPr>
          <p:nvPr/>
        </p:nvGrpSpPr>
        <p:grpSpPr bwMode="auto">
          <a:xfrm>
            <a:off x="3925888" y="2553757"/>
            <a:ext cx="1203325" cy="949439"/>
            <a:chOff x="2547938" y="3357563"/>
            <a:chExt cx="1819275" cy="949325"/>
          </a:xfrm>
        </p:grpSpPr>
        <p:sp>
          <p:nvSpPr>
            <p:cNvPr id="58431" name="Text Box 12"/>
            <p:cNvSpPr txBox="1">
              <a:spLocks noChangeArrowheads="1"/>
            </p:cNvSpPr>
            <p:nvPr/>
          </p:nvSpPr>
          <p:spPr bwMode="auto">
            <a:xfrm>
              <a:off x="2547938" y="3357563"/>
              <a:ext cx="1819275" cy="949325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98000"/>
                  </a:schemeClr>
                </a:gs>
                <a:gs pos="100000">
                  <a:srgbClr val="CCFF99"/>
                </a:gs>
              </a:gsLst>
              <a:lin ang="5400000" scaled="1"/>
            </a:gradFill>
            <a:ln w="381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endParaRPr kumimoji="1" lang="en-GB" sz="1000" b="1"/>
            </a:p>
          </p:txBody>
        </p:sp>
        <p:sp>
          <p:nvSpPr>
            <p:cNvPr id="58432" name="Rectangle 7"/>
            <p:cNvSpPr>
              <a:spLocks noChangeArrowheads="1"/>
            </p:cNvSpPr>
            <p:nvPr/>
          </p:nvSpPr>
          <p:spPr bwMode="auto">
            <a:xfrm>
              <a:off x="2570163" y="3376613"/>
              <a:ext cx="1785937" cy="914400"/>
            </a:xfrm>
            <a:prstGeom prst="rect">
              <a:avLst/>
            </a:prstGeom>
            <a:gradFill rotWithShape="1">
              <a:gsLst>
                <a:gs pos="0">
                  <a:srgbClr val="FF6699"/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GB" sz="1200" b="1"/>
                <a:t>Trastuzumab + </a:t>
              </a:r>
            </a:p>
            <a:p>
              <a:pPr algn="ctr" eaLnBrk="0" hangingPunct="0"/>
              <a:r>
                <a:rPr kumimoji="1" lang="en-GB" sz="1200" b="1"/>
                <a:t>BKM120 </a:t>
              </a:r>
              <a:endParaRPr lang="en-US" sz="1200"/>
            </a:p>
          </p:txBody>
        </p:sp>
      </p:grpSp>
      <p:grpSp>
        <p:nvGrpSpPr>
          <p:cNvPr id="58406" name="Group 8"/>
          <p:cNvGrpSpPr>
            <a:grpSpLocks/>
          </p:cNvGrpSpPr>
          <p:nvPr/>
        </p:nvGrpSpPr>
        <p:grpSpPr bwMode="auto">
          <a:xfrm>
            <a:off x="3313113" y="1528109"/>
            <a:ext cx="457200" cy="1965561"/>
            <a:chOff x="960" y="336"/>
            <a:chExt cx="288" cy="3600"/>
          </a:xfrm>
        </p:grpSpPr>
        <p:sp>
          <p:nvSpPr>
            <p:cNvPr id="58429" name="Rectangle 6"/>
            <p:cNvSpPr>
              <a:spLocks noChangeArrowheads="1"/>
            </p:cNvSpPr>
            <p:nvPr/>
          </p:nvSpPr>
          <p:spPr bwMode="auto">
            <a:xfrm>
              <a:off x="960" y="336"/>
              <a:ext cx="288" cy="36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8430" name="Text Box 35"/>
            <p:cNvSpPr txBox="1">
              <a:spLocks noChangeArrowheads="1"/>
            </p:cNvSpPr>
            <p:nvPr/>
          </p:nvSpPr>
          <p:spPr bwMode="auto">
            <a:xfrm>
              <a:off x="1029" y="783"/>
              <a:ext cx="156" cy="31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b="1"/>
                <a:t>RANDOMIZATION</a:t>
              </a:r>
            </a:p>
          </p:txBody>
        </p:sp>
      </p:grpSp>
      <p:sp>
        <p:nvSpPr>
          <p:cNvPr id="58407" name="Rectangle 7"/>
          <p:cNvSpPr>
            <a:spLocks noChangeArrowheads="1"/>
          </p:cNvSpPr>
          <p:nvPr/>
        </p:nvSpPr>
        <p:spPr bwMode="auto">
          <a:xfrm>
            <a:off x="5313363" y="2588687"/>
            <a:ext cx="2362200" cy="898633"/>
          </a:xfrm>
          <a:prstGeom prst="rect">
            <a:avLst/>
          </a:prstGeom>
          <a:gradFill rotWithShape="1">
            <a:gsLst>
              <a:gs pos="0">
                <a:srgbClr val="FF6699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r>
              <a:rPr kumimoji="1" lang="en-GB" sz="1200" b="1"/>
              <a:t>Trastuzumab + Paclitaxel + </a:t>
            </a:r>
          </a:p>
          <a:p>
            <a:pPr algn="ctr" eaLnBrk="0" hangingPunct="0"/>
            <a:r>
              <a:rPr kumimoji="1" lang="en-GB" sz="1200" b="1"/>
              <a:t>BKM120</a:t>
            </a:r>
            <a:endParaRPr lang="en-US" sz="1200"/>
          </a:p>
        </p:txBody>
      </p:sp>
      <p:grpSp>
        <p:nvGrpSpPr>
          <p:cNvPr id="58408" name="Group 8"/>
          <p:cNvGrpSpPr>
            <a:grpSpLocks/>
          </p:cNvGrpSpPr>
          <p:nvPr/>
        </p:nvGrpSpPr>
        <p:grpSpPr bwMode="auto">
          <a:xfrm>
            <a:off x="8010525" y="1446312"/>
            <a:ext cx="457200" cy="4580709"/>
            <a:chOff x="960" y="336"/>
            <a:chExt cx="288" cy="3536"/>
          </a:xfrm>
        </p:grpSpPr>
        <p:sp>
          <p:nvSpPr>
            <p:cNvPr id="58427" name="Rectangle 6"/>
            <p:cNvSpPr>
              <a:spLocks noChangeArrowheads="1"/>
            </p:cNvSpPr>
            <p:nvPr/>
          </p:nvSpPr>
          <p:spPr bwMode="auto">
            <a:xfrm>
              <a:off x="960" y="336"/>
              <a:ext cx="288" cy="3536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8428" name="Text Box 35"/>
            <p:cNvSpPr txBox="1">
              <a:spLocks noChangeArrowheads="1"/>
            </p:cNvSpPr>
            <p:nvPr/>
          </p:nvSpPr>
          <p:spPr bwMode="auto">
            <a:xfrm>
              <a:off x="1008" y="1533"/>
              <a:ext cx="192" cy="1445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/>
                <a:t>SURGERY</a:t>
              </a:r>
            </a:p>
          </p:txBody>
        </p:sp>
      </p:grpSp>
      <p:sp>
        <p:nvSpPr>
          <p:cNvPr id="58409" name="Line 5"/>
          <p:cNvSpPr>
            <a:spLocks noChangeShapeType="1"/>
          </p:cNvSpPr>
          <p:nvPr/>
        </p:nvSpPr>
        <p:spPr bwMode="auto">
          <a:xfrm flipV="1">
            <a:off x="3438525" y="5540204"/>
            <a:ext cx="1470025" cy="17464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10" name="Line 6"/>
          <p:cNvSpPr>
            <a:spLocks noChangeShapeType="1"/>
          </p:cNvSpPr>
          <p:nvPr/>
        </p:nvSpPr>
        <p:spPr bwMode="auto">
          <a:xfrm flipV="1">
            <a:off x="3511550" y="4465337"/>
            <a:ext cx="2189163" cy="4764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11" name="Line 7"/>
          <p:cNvSpPr>
            <a:spLocks noChangeShapeType="1"/>
          </p:cNvSpPr>
          <p:nvPr/>
        </p:nvSpPr>
        <p:spPr bwMode="auto">
          <a:xfrm flipV="1">
            <a:off x="5726113" y="4457399"/>
            <a:ext cx="2276475" cy="7938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12" name="Line 8"/>
          <p:cNvSpPr>
            <a:spLocks noChangeShapeType="1"/>
          </p:cNvSpPr>
          <p:nvPr/>
        </p:nvSpPr>
        <p:spPr bwMode="auto">
          <a:xfrm flipV="1">
            <a:off x="4787900" y="5494160"/>
            <a:ext cx="3224213" cy="3175"/>
          </a:xfrm>
          <a:prstGeom prst="line">
            <a:avLst/>
          </a:prstGeom>
          <a:noFill/>
          <a:ln w="63500">
            <a:solidFill>
              <a:srgbClr val="4F81B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13" name="Text Box 11"/>
          <p:cNvSpPr txBox="1">
            <a:spLocks noChangeArrowheads="1"/>
          </p:cNvSpPr>
          <p:nvPr/>
        </p:nvSpPr>
        <p:spPr bwMode="auto">
          <a:xfrm>
            <a:off x="5297488" y="4003319"/>
            <a:ext cx="2398712" cy="855765"/>
          </a:xfrm>
          <a:prstGeom prst="rect">
            <a:avLst/>
          </a:prstGeom>
          <a:solidFill>
            <a:srgbClr val="FF66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US" sz="1200" b="1"/>
              <a:t>Trastuzumab + Paclitaxel + </a:t>
            </a:r>
          </a:p>
          <a:p>
            <a:pPr algn="ctr"/>
            <a:r>
              <a:rPr kumimoji="1" lang="en-US" sz="1200" b="1"/>
              <a:t>Placebo</a:t>
            </a:r>
            <a:endParaRPr kumimoji="1" lang="en-GB" sz="1200" b="1"/>
          </a:p>
        </p:txBody>
      </p:sp>
      <p:sp>
        <p:nvSpPr>
          <p:cNvPr id="58414" name="Text Box 13"/>
          <p:cNvSpPr txBox="1">
            <a:spLocks noChangeArrowheads="1"/>
          </p:cNvSpPr>
          <p:nvPr/>
        </p:nvSpPr>
        <p:spPr bwMode="auto">
          <a:xfrm>
            <a:off x="5297488" y="5079773"/>
            <a:ext cx="2398712" cy="935149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CCFF99"/>
              </a:gs>
            </a:gsLst>
            <a:lin ang="5400000" scaled="1"/>
          </a:gra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kumimoji="1" lang="en-GB" sz="1400" b="1"/>
              <a:t>Trastuzumab + </a:t>
            </a:r>
          </a:p>
          <a:p>
            <a:pPr algn="ctr"/>
            <a:r>
              <a:rPr kumimoji="1" lang="en-GB" sz="1400" b="1"/>
              <a:t>BKM120 +</a:t>
            </a:r>
            <a:endParaRPr kumimoji="1" lang="en-US" sz="1400" b="1"/>
          </a:p>
          <a:p>
            <a:pPr algn="ctr"/>
            <a:r>
              <a:rPr kumimoji="1" lang="en-US" sz="1400" b="1"/>
              <a:t>Paclitaxel</a:t>
            </a:r>
          </a:p>
          <a:p>
            <a:pPr algn="ctr"/>
            <a:endParaRPr kumimoji="1" lang="en-US" sz="1400" b="1"/>
          </a:p>
        </p:txBody>
      </p:sp>
      <p:sp>
        <p:nvSpPr>
          <p:cNvPr id="58415" name="Text Box 25"/>
          <p:cNvSpPr txBox="1">
            <a:spLocks noChangeArrowheads="1"/>
          </p:cNvSpPr>
          <p:nvPr/>
        </p:nvSpPr>
        <p:spPr bwMode="auto">
          <a:xfrm>
            <a:off x="3895725" y="4011257"/>
            <a:ext cx="1204913" cy="863704"/>
          </a:xfrm>
          <a:prstGeom prst="rect">
            <a:avLst/>
          </a:prstGeom>
          <a:solidFill>
            <a:srgbClr val="FF6699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kumimoji="1" lang="en-GB" sz="1000" b="1"/>
          </a:p>
          <a:p>
            <a:pPr algn="ctr"/>
            <a:r>
              <a:rPr kumimoji="1" lang="en-GB" sz="1200" b="1"/>
              <a:t>Trastuzumab + </a:t>
            </a:r>
          </a:p>
          <a:p>
            <a:pPr algn="ctr"/>
            <a:r>
              <a:rPr kumimoji="1" lang="en-GB" sz="1200" b="1"/>
              <a:t>Placebo</a:t>
            </a:r>
            <a:endParaRPr kumimoji="1" lang="en-US" sz="1200" b="1"/>
          </a:p>
        </p:txBody>
      </p:sp>
      <p:grpSp>
        <p:nvGrpSpPr>
          <p:cNvPr id="58416" name="Group 64"/>
          <p:cNvGrpSpPr>
            <a:grpSpLocks/>
          </p:cNvGrpSpPr>
          <p:nvPr/>
        </p:nvGrpSpPr>
        <p:grpSpPr bwMode="auto">
          <a:xfrm>
            <a:off x="3932238" y="5065484"/>
            <a:ext cx="1203325" cy="949439"/>
            <a:chOff x="2547938" y="3357563"/>
            <a:chExt cx="1819275" cy="949325"/>
          </a:xfrm>
        </p:grpSpPr>
        <p:sp>
          <p:nvSpPr>
            <p:cNvPr id="58425" name="Text Box 12"/>
            <p:cNvSpPr txBox="1">
              <a:spLocks noChangeArrowheads="1"/>
            </p:cNvSpPr>
            <p:nvPr/>
          </p:nvSpPr>
          <p:spPr bwMode="auto">
            <a:xfrm>
              <a:off x="2547938" y="3357563"/>
              <a:ext cx="1819275" cy="949325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98000"/>
                  </a:schemeClr>
                </a:gs>
                <a:gs pos="100000">
                  <a:srgbClr val="CCFF99"/>
                </a:gs>
              </a:gsLst>
              <a:lin ang="5400000" scaled="1"/>
            </a:gradFill>
            <a:ln w="38100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endParaRPr kumimoji="1" lang="en-GB" sz="1000" b="1"/>
            </a:p>
          </p:txBody>
        </p:sp>
        <p:sp>
          <p:nvSpPr>
            <p:cNvPr id="58426" name="Rectangle 7"/>
            <p:cNvSpPr>
              <a:spLocks noChangeArrowheads="1"/>
            </p:cNvSpPr>
            <p:nvPr/>
          </p:nvSpPr>
          <p:spPr bwMode="auto">
            <a:xfrm>
              <a:off x="2570163" y="3376613"/>
              <a:ext cx="1785937" cy="914400"/>
            </a:xfrm>
            <a:prstGeom prst="rect">
              <a:avLst/>
            </a:prstGeom>
            <a:gradFill rotWithShape="1">
              <a:gsLst>
                <a:gs pos="0">
                  <a:srgbClr val="FF6699"/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GB" sz="1200" b="1"/>
                <a:t>Trastuzumab + </a:t>
              </a:r>
            </a:p>
            <a:p>
              <a:pPr algn="ctr" eaLnBrk="0" hangingPunct="0"/>
              <a:r>
                <a:rPr kumimoji="1" lang="en-GB" sz="1200" b="1"/>
                <a:t>BKM120 </a:t>
              </a:r>
              <a:endParaRPr lang="en-US" sz="1200"/>
            </a:p>
          </p:txBody>
        </p:sp>
      </p:grpSp>
      <p:grpSp>
        <p:nvGrpSpPr>
          <p:cNvPr id="58417" name="Group 8"/>
          <p:cNvGrpSpPr>
            <a:grpSpLocks/>
          </p:cNvGrpSpPr>
          <p:nvPr/>
        </p:nvGrpSpPr>
        <p:grpSpPr bwMode="auto">
          <a:xfrm>
            <a:off x="3319463" y="4039836"/>
            <a:ext cx="457200" cy="1967149"/>
            <a:chOff x="960" y="336"/>
            <a:chExt cx="288" cy="3600"/>
          </a:xfrm>
        </p:grpSpPr>
        <p:sp>
          <p:nvSpPr>
            <p:cNvPr id="58423" name="Rectangle 6"/>
            <p:cNvSpPr>
              <a:spLocks noChangeArrowheads="1"/>
            </p:cNvSpPr>
            <p:nvPr/>
          </p:nvSpPr>
          <p:spPr bwMode="auto">
            <a:xfrm>
              <a:off x="960" y="336"/>
              <a:ext cx="288" cy="36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58424" name="Text Box 35"/>
            <p:cNvSpPr txBox="1">
              <a:spLocks noChangeArrowheads="1"/>
            </p:cNvSpPr>
            <p:nvPr/>
          </p:nvSpPr>
          <p:spPr bwMode="auto">
            <a:xfrm>
              <a:off x="1029" y="783"/>
              <a:ext cx="156" cy="288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b="1"/>
                <a:t>RANDOMIZATION</a:t>
              </a:r>
            </a:p>
          </p:txBody>
        </p:sp>
      </p:grpSp>
      <p:sp>
        <p:nvSpPr>
          <p:cNvPr id="58418" name="Rectangle 7"/>
          <p:cNvSpPr>
            <a:spLocks noChangeArrowheads="1"/>
          </p:cNvSpPr>
          <p:nvPr/>
        </p:nvSpPr>
        <p:spPr bwMode="auto">
          <a:xfrm>
            <a:off x="5319713" y="5100413"/>
            <a:ext cx="2362200" cy="898633"/>
          </a:xfrm>
          <a:prstGeom prst="rect">
            <a:avLst/>
          </a:prstGeom>
          <a:gradFill rotWithShape="1">
            <a:gsLst>
              <a:gs pos="0">
                <a:srgbClr val="FF6699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r>
              <a:rPr kumimoji="1" lang="en-GB" sz="1200" b="1"/>
              <a:t>Trastuzumab + Paclitaxel + </a:t>
            </a:r>
          </a:p>
          <a:p>
            <a:pPr algn="ctr" eaLnBrk="0" hangingPunct="0"/>
            <a:r>
              <a:rPr kumimoji="1" lang="en-GB" sz="1200" b="1"/>
              <a:t>BKM120</a:t>
            </a:r>
            <a:endParaRPr lang="en-US" sz="1200"/>
          </a:p>
        </p:txBody>
      </p:sp>
      <p:sp>
        <p:nvSpPr>
          <p:cNvPr id="58419" name="Text Box 25"/>
          <p:cNvSpPr txBox="1">
            <a:spLocks noChangeArrowheads="1"/>
          </p:cNvSpPr>
          <p:nvPr/>
        </p:nvSpPr>
        <p:spPr bwMode="auto">
          <a:xfrm>
            <a:off x="2208213" y="2117143"/>
            <a:ext cx="985837" cy="500122"/>
          </a:xfrm>
          <a:prstGeom prst="rect">
            <a:avLst/>
          </a:prstGeom>
          <a:noFill/>
          <a:ln w="3810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kumimoji="1" lang="en-GB" sz="300" b="1" dirty="0"/>
          </a:p>
          <a:p>
            <a:pPr algn="ctr"/>
            <a:r>
              <a:rPr kumimoji="1" lang="en-US" sz="1200" b="1" dirty="0"/>
              <a:t>PIK3CA mutant</a:t>
            </a:r>
          </a:p>
        </p:txBody>
      </p:sp>
      <p:sp>
        <p:nvSpPr>
          <p:cNvPr id="58420" name="Text Box 25"/>
          <p:cNvSpPr txBox="1">
            <a:spLocks noChangeArrowheads="1"/>
          </p:cNvSpPr>
          <p:nvPr/>
        </p:nvSpPr>
        <p:spPr bwMode="auto">
          <a:xfrm>
            <a:off x="2187575" y="4500266"/>
            <a:ext cx="985838" cy="500123"/>
          </a:xfrm>
          <a:prstGeom prst="rect">
            <a:avLst/>
          </a:prstGeom>
          <a:noFill/>
          <a:ln w="3810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kumimoji="1" lang="en-GB" sz="300" b="1"/>
          </a:p>
          <a:p>
            <a:pPr algn="ctr"/>
            <a:r>
              <a:rPr kumimoji="1" lang="en-US" sz="1200" b="1"/>
              <a:t>PIK3CA </a:t>
            </a:r>
          </a:p>
          <a:p>
            <a:pPr algn="ctr"/>
            <a:r>
              <a:rPr kumimoji="1" lang="en-US" sz="1200" b="1"/>
              <a:t>Wild-type</a:t>
            </a:r>
          </a:p>
        </p:txBody>
      </p:sp>
      <p:sp>
        <p:nvSpPr>
          <p:cNvPr id="91" name="Right Arrow 90"/>
          <p:cNvSpPr/>
          <p:nvPr/>
        </p:nvSpPr>
        <p:spPr bwMode="auto">
          <a:xfrm rot="19079057">
            <a:off x="1584325" y="2469434"/>
            <a:ext cx="549275" cy="274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" name="Right Arrow 91"/>
          <p:cNvSpPr/>
          <p:nvPr/>
        </p:nvSpPr>
        <p:spPr bwMode="auto">
          <a:xfrm rot="1888530">
            <a:off x="1452563" y="4345859"/>
            <a:ext cx="563562" cy="274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622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Jules Bordet Institut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Sherene Loi</dc:creator>
  <cp:lastModifiedBy>joba01</cp:lastModifiedBy>
  <cp:revision>2</cp:revision>
  <dcterms:created xsi:type="dcterms:W3CDTF">2013-03-14T12:07:20Z</dcterms:created>
  <dcterms:modified xsi:type="dcterms:W3CDTF">2014-01-14T15:52:22Z</dcterms:modified>
</cp:coreProperties>
</file>