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6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84" autoAdjust="0"/>
    <p:restoredTop sz="91628" autoAdjust="0"/>
  </p:normalViewPr>
  <p:slideViewPr>
    <p:cSldViewPr>
      <p:cViewPr>
        <p:scale>
          <a:sx n="100" d="100"/>
          <a:sy n="100" d="100"/>
        </p:scale>
        <p:origin x="-48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4BED75-CA6B-4C6E-B346-C65FBFFB2549}" type="datetimeFigureOut">
              <a:rPr lang="es-ES" smtClean="0"/>
              <a:t>29/03/2014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C8B67C-BF4F-4034-84DA-AEA815ABD94D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18691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ECB42-6720-411A-8598-613113712B6A}" type="datetimeFigureOut">
              <a:rPr lang="de-DE" smtClean="0"/>
              <a:t>29.03.2014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093F-3C01-4392-A880-EE3C14F0F8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6835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ECB42-6720-411A-8598-613113712B6A}" type="datetimeFigureOut">
              <a:rPr lang="de-DE" smtClean="0"/>
              <a:t>29.03.2014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093F-3C01-4392-A880-EE3C14F0F8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9419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ECB42-6720-411A-8598-613113712B6A}" type="datetimeFigureOut">
              <a:rPr lang="de-DE" smtClean="0"/>
              <a:t>29.03.2014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093F-3C01-4392-A880-EE3C14F0F8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2912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ECB42-6720-411A-8598-613113712B6A}" type="datetimeFigureOut">
              <a:rPr lang="de-DE" smtClean="0"/>
              <a:t>29.03.2014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093F-3C01-4392-A880-EE3C14F0F8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5129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ECB42-6720-411A-8598-613113712B6A}" type="datetimeFigureOut">
              <a:rPr lang="de-DE" smtClean="0"/>
              <a:t>29.03.2014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093F-3C01-4392-A880-EE3C14F0F8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3859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ECB42-6720-411A-8598-613113712B6A}" type="datetimeFigureOut">
              <a:rPr lang="de-DE" smtClean="0"/>
              <a:t>29.03.2014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093F-3C01-4392-A880-EE3C14F0F8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8419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ECB42-6720-411A-8598-613113712B6A}" type="datetimeFigureOut">
              <a:rPr lang="de-DE" smtClean="0"/>
              <a:t>29.03.2014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093F-3C01-4392-A880-EE3C14F0F8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5256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ECB42-6720-411A-8598-613113712B6A}" type="datetimeFigureOut">
              <a:rPr lang="de-DE" smtClean="0"/>
              <a:t>29.03.2014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093F-3C01-4392-A880-EE3C14F0F8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5672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ECB42-6720-411A-8598-613113712B6A}" type="datetimeFigureOut">
              <a:rPr lang="de-DE" smtClean="0"/>
              <a:t>29.03.2014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093F-3C01-4392-A880-EE3C14F0F8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4309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ECB42-6720-411A-8598-613113712B6A}" type="datetimeFigureOut">
              <a:rPr lang="de-DE" smtClean="0"/>
              <a:t>29.03.2014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093F-3C01-4392-A880-EE3C14F0F8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5557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ECB42-6720-411A-8598-613113712B6A}" type="datetimeFigureOut">
              <a:rPr lang="de-DE" smtClean="0"/>
              <a:t>29.03.2014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093F-3C01-4392-A880-EE3C14F0F8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0705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EECB42-6720-411A-8598-613113712B6A}" type="datetimeFigureOut">
              <a:rPr lang="de-DE" smtClean="0"/>
              <a:t>29.03.2014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A8093F-3C01-4392-A880-EE3C14F0F8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608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 de texto 2"/>
          <p:cNvSpPr txBox="1">
            <a:spLocks noChangeArrowheads="1"/>
          </p:cNvSpPr>
          <p:nvPr/>
        </p:nvSpPr>
        <p:spPr bwMode="auto">
          <a:xfrm>
            <a:off x="2993297" y="4034971"/>
            <a:ext cx="3038206" cy="45275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ts val="1200"/>
              </a:lnSpc>
              <a:spcAft>
                <a:spcPts val="0"/>
              </a:spcAft>
            </a:pPr>
            <a:r>
              <a:rPr lang="en-US" sz="1100" b="1" dirty="0">
                <a:effectLst/>
                <a:latin typeface="Calibri"/>
                <a:ea typeface="Calibri"/>
                <a:cs typeface="Times New Roman"/>
              </a:rPr>
              <a:t>ER+/HER2- </a:t>
            </a:r>
            <a:r>
              <a:rPr lang="en-US" sz="1100" b="1" dirty="0" smtClean="0">
                <a:effectLst/>
                <a:latin typeface="Calibri"/>
                <a:ea typeface="Calibri"/>
                <a:cs typeface="Times New Roman"/>
              </a:rPr>
              <a:t>subtype (central review by </a:t>
            </a:r>
            <a:r>
              <a:rPr lang="en-US" sz="1100" b="1" dirty="0" err="1" smtClean="0">
                <a:effectLst/>
                <a:latin typeface="Calibri"/>
                <a:ea typeface="Calibri"/>
                <a:cs typeface="Times New Roman"/>
              </a:rPr>
              <a:t>qRT</a:t>
            </a:r>
            <a:r>
              <a:rPr lang="en-US" sz="1100" b="1" dirty="0" smtClean="0">
                <a:effectLst/>
                <a:latin typeface="Calibri"/>
                <a:ea typeface="Calibri"/>
                <a:cs typeface="Times New Roman"/>
              </a:rPr>
              <a:t>-PCR)</a:t>
            </a:r>
            <a:endParaRPr lang="es-ES" sz="1100" b="1" dirty="0">
              <a:effectLst/>
              <a:latin typeface="Calibri"/>
              <a:ea typeface="Calibri"/>
              <a:cs typeface="Times New Roman"/>
            </a:endParaRPr>
          </a:p>
          <a:p>
            <a:pPr algn="ctr">
              <a:lnSpc>
                <a:spcPts val="1200"/>
              </a:lnSpc>
              <a:spcAft>
                <a:spcPts val="0"/>
              </a:spcAft>
            </a:pPr>
            <a:r>
              <a:rPr lang="en-US" sz="1100" dirty="0" smtClean="0">
                <a:effectLst/>
                <a:latin typeface="Calibri"/>
                <a:ea typeface="Calibri"/>
                <a:cs typeface="Times New Roman"/>
              </a:rPr>
              <a:t>N=566 (71.7%)</a:t>
            </a:r>
            <a:endParaRPr lang="es-ES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5" name="Cuadro de texto 2"/>
          <p:cNvSpPr txBox="1">
            <a:spLocks noChangeArrowheads="1"/>
          </p:cNvSpPr>
          <p:nvPr/>
        </p:nvSpPr>
        <p:spPr bwMode="auto">
          <a:xfrm>
            <a:off x="4781738" y="5166967"/>
            <a:ext cx="4038734" cy="5560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/>
            <a:r>
              <a:rPr lang="en-US" sz="1100" b="1" dirty="0">
                <a:ea typeface="Calibri"/>
                <a:cs typeface="Times New Roman"/>
              </a:rPr>
              <a:t>ER+/HER2- </a:t>
            </a:r>
            <a:r>
              <a:rPr lang="en-US" sz="1100" b="1" dirty="0" smtClean="0">
                <a:ea typeface="Calibri"/>
                <a:cs typeface="Times New Roman"/>
              </a:rPr>
              <a:t>tumors with </a:t>
            </a:r>
            <a:r>
              <a:rPr lang="es-ES" sz="1100" b="1" dirty="0" smtClean="0">
                <a:effectLst/>
                <a:latin typeface="Calibri"/>
                <a:ea typeface="Calibri"/>
                <a:cs typeface="Times New Roman"/>
              </a:rPr>
              <a:t>EP/ </a:t>
            </a:r>
            <a:r>
              <a:rPr lang="es-ES" sz="1100" b="1" dirty="0" err="1" smtClean="0">
                <a:effectLst/>
                <a:latin typeface="Calibri"/>
                <a:ea typeface="Calibri"/>
                <a:cs typeface="Times New Roman"/>
              </a:rPr>
              <a:t>EPClin</a:t>
            </a:r>
            <a:r>
              <a:rPr lang="es-ES" sz="1100" b="1" dirty="0" smtClean="0">
                <a:effectLst/>
                <a:latin typeface="Calibri"/>
                <a:ea typeface="Calibri"/>
                <a:cs typeface="Times New Roman"/>
              </a:rPr>
              <a:t> Scores data </a:t>
            </a:r>
          </a:p>
          <a:p>
            <a:pPr algn="ctr"/>
            <a:r>
              <a:rPr lang="es-ES" sz="1100" dirty="0" smtClean="0">
                <a:effectLst/>
                <a:latin typeface="Calibri"/>
                <a:ea typeface="Calibri"/>
                <a:cs typeface="Times New Roman"/>
              </a:rPr>
              <a:t>N=555 </a:t>
            </a:r>
            <a:r>
              <a:rPr lang="es-ES" sz="1100" dirty="0">
                <a:ea typeface="Calibri"/>
                <a:cs typeface="Times New Roman"/>
              </a:rPr>
              <a:t>(98,1% of </a:t>
            </a:r>
            <a:r>
              <a:rPr lang="es-ES" sz="1100" dirty="0" err="1" smtClean="0">
                <a:ea typeface="Calibri"/>
                <a:cs typeface="Times New Roman"/>
              </a:rPr>
              <a:t>the</a:t>
            </a:r>
            <a:r>
              <a:rPr lang="es-ES" sz="1100" dirty="0" smtClean="0">
                <a:ea typeface="Calibri"/>
                <a:cs typeface="Times New Roman"/>
              </a:rPr>
              <a:t> 566 ER</a:t>
            </a:r>
            <a:r>
              <a:rPr lang="es-ES" sz="1100" dirty="0">
                <a:ea typeface="Calibri"/>
                <a:cs typeface="Times New Roman"/>
              </a:rPr>
              <a:t>+/</a:t>
            </a:r>
            <a:r>
              <a:rPr lang="es-ES" sz="1100" dirty="0" smtClean="0">
                <a:ea typeface="Calibri"/>
                <a:cs typeface="Times New Roman"/>
              </a:rPr>
              <a:t>HER2- </a:t>
            </a:r>
            <a:r>
              <a:rPr lang="es-ES" sz="1100" dirty="0" err="1" smtClean="0">
                <a:ea typeface="Calibri"/>
                <a:cs typeface="Times New Roman"/>
              </a:rPr>
              <a:t>samples</a:t>
            </a:r>
            <a:r>
              <a:rPr lang="es-ES" sz="1100" dirty="0" smtClean="0">
                <a:ea typeface="Calibri"/>
                <a:cs typeface="Times New Roman"/>
              </a:rPr>
              <a:t> and 70,3</a:t>
            </a:r>
            <a:r>
              <a:rPr lang="es-ES" sz="1100" dirty="0" smtClean="0">
                <a:effectLst/>
                <a:latin typeface="Calibri"/>
                <a:ea typeface="Calibri"/>
                <a:cs typeface="Times New Roman"/>
              </a:rPr>
              <a:t>% </a:t>
            </a:r>
            <a:r>
              <a:rPr lang="es-ES" sz="1100" dirty="0" smtClean="0">
                <a:latin typeface="Calibri"/>
                <a:ea typeface="Calibri"/>
                <a:cs typeface="Times New Roman"/>
              </a:rPr>
              <a:t>of total</a:t>
            </a:r>
            <a:r>
              <a:rPr lang="es-ES" sz="1100" dirty="0" smtClean="0">
                <a:effectLst/>
                <a:latin typeface="Calibri"/>
                <a:ea typeface="Calibri"/>
                <a:cs typeface="Times New Roman"/>
              </a:rPr>
              <a:t>)</a:t>
            </a:r>
            <a:endParaRPr lang="es-ES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4" name="Cuadro de texto 2"/>
          <p:cNvSpPr txBox="1">
            <a:spLocks noChangeArrowheads="1"/>
          </p:cNvSpPr>
          <p:nvPr/>
        </p:nvSpPr>
        <p:spPr bwMode="auto">
          <a:xfrm>
            <a:off x="3482671" y="764704"/>
            <a:ext cx="2073275" cy="49022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ts val="1200"/>
              </a:lnSpc>
              <a:spcAft>
                <a:spcPts val="0"/>
              </a:spcAft>
            </a:pPr>
            <a:r>
              <a:rPr lang="es-ES" sz="1100" b="1" dirty="0" smtClean="0">
                <a:effectLst/>
                <a:latin typeface="Calibri"/>
                <a:ea typeface="Calibri"/>
              </a:rPr>
              <a:t>GEICAM/9906 </a:t>
            </a:r>
            <a:r>
              <a:rPr lang="es-ES" sz="1100" b="1" dirty="0" err="1" smtClean="0">
                <a:effectLst/>
                <a:latin typeface="Calibri"/>
                <a:ea typeface="Calibri"/>
              </a:rPr>
              <a:t>patients</a:t>
            </a:r>
            <a:r>
              <a:rPr lang="es-ES" sz="1100" b="1" dirty="0" smtClean="0">
                <a:effectLst/>
                <a:latin typeface="Calibri"/>
                <a:ea typeface="Calibri"/>
              </a:rPr>
              <a:t> </a:t>
            </a:r>
            <a:endParaRPr lang="es-ES" sz="1200" b="1" dirty="0">
              <a:effectLst/>
              <a:latin typeface="Times New Roman"/>
              <a:ea typeface="Times New Roman"/>
            </a:endParaRPr>
          </a:p>
          <a:p>
            <a:pPr algn="ctr">
              <a:lnSpc>
                <a:spcPts val="1200"/>
              </a:lnSpc>
              <a:spcAft>
                <a:spcPts val="0"/>
              </a:spcAft>
            </a:pPr>
            <a:r>
              <a:rPr lang="es-ES" sz="1100" dirty="0">
                <a:effectLst/>
                <a:latin typeface="Calibri"/>
                <a:ea typeface="Calibri"/>
              </a:rPr>
              <a:t>N=1246</a:t>
            </a:r>
            <a:endParaRPr lang="es-ES" sz="1200" dirty="0">
              <a:effectLst/>
              <a:latin typeface="Times New Roman"/>
              <a:ea typeface="Times New Roman"/>
            </a:endParaRPr>
          </a:p>
          <a:p>
            <a:pPr>
              <a:lnSpc>
                <a:spcPts val="1200"/>
              </a:lnSpc>
              <a:spcAft>
                <a:spcPts val="0"/>
              </a:spcAft>
            </a:pPr>
            <a:r>
              <a:rPr lang="es-ES" sz="1100" dirty="0">
                <a:effectLst/>
                <a:latin typeface="Calibri"/>
                <a:ea typeface="Calibri"/>
              </a:rPr>
              <a:t> </a:t>
            </a:r>
            <a:endParaRPr lang="es-ES" sz="1200" dirty="0">
              <a:effectLst/>
              <a:latin typeface="Times New Roman"/>
              <a:ea typeface="Times New Roman"/>
            </a:endParaRPr>
          </a:p>
          <a:p>
            <a:pPr>
              <a:lnSpc>
                <a:spcPts val="1200"/>
              </a:lnSpc>
              <a:spcAft>
                <a:spcPts val="0"/>
              </a:spcAft>
            </a:pPr>
            <a:r>
              <a:rPr lang="es-ES" sz="1100" dirty="0">
                <a:effectLst/>
                <a:latin typeface="Calibri"/>
                <a:ea typeface="Calibri"/>
              </a:rPr>
              <a:t> </a:t>
            </a:r>
            <a:endParaRPr lang="es-ES" sz="1200" dirty="0">
              <a:effectLst/>
              <a:latin typeface="Times New Roman"/>
              <a:ea typeface="Times New Roman"/>
            </a:endParaRPr>
          </a:p>
        </p:txBody>
      </p:sp>
      <p:cxnSp>
        <p:nvCxnSpPr>
          <p:cNvPr id="16" name="3 Conector recto de flecha"/>
          <p:cNvCxnSpPr/>
          <p:nvPr/>
        </p:nvCxnSpPr>
        <p:spPr>
          <a:xfrm flipH="1">
            <a:off x="4464406" y="1266989"/>
            <a:ext cx="6325" cy="18669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uadro de texto 2"/>
          <p:cNvSpPr txBox="1">
            <a:spLocks noChangeArrowheads="1"/>
          </p:cNvSpPr>
          <p:nvPr/>
        </p:nvSpPr>
        <p:spPr bwMode="auto">
          <a:xfrm>
            <a:off x="2388030" y="1484784"/>
            <a:ext cx="4272202" cy="49022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ts val="1200"/>
              </a:lnSpc>
              <a:spcAft>
                <a:spcPts val="0"/>
              </a:spcAft>
            </a:pPr>
            <a:r>
              <a:rPr lang="es-ES" sz="1100" b="1" dirty="0" err="1" smtClean="0">
                <a:latin typeface="Calibri"/>
                <a:ea typeface="Calibri"/>
              </a:rPr>
              <a:t>P</a:t>
            </a:r>
            <a:r>
              <a:rPr lang="es-ES" sz="1100" b="1" dirty="0" err="1" smtClean="0">
                <a:effectLst/>
                <a:latin typeface="Calibri"/>
                <a:ea typeface="Calibri"/>
              </a:rPr>
              <a:t>atients</a:t>
            </a:r>
            <a:r>
              <a:rPr lang="es-ES" sz="1100" b="1" dirty="0" smtClean="0">
                <a:effectLst/>
                <a:latin typeface="Calibri"/>
                <a:ea typeface="Calibri"/>
              </a:rPr>
              <a:t> </a:t>
            </a:r>
            <a:r>
              <a:rPr lang="es-ES" sz="1100" b="1" dirty="0" err="1" smtClean="0">
                <a:effectLst/>
                <a:latin typeface="Calibri"/>
                <a:ea typeface="Calibri"/>
              </a:rPr>
              <a:t>with</a:t>
            </a:r>
            <a:r>
              <a:rPr lang="es-ES" sz="1100" b="1" dirty="0" smtClean="0">
                <a:effectLst/>
                <a:latin typeface="Calibri"/>
                <a:ea typeface="Calibri"/>
              </a:rPr>
              <a:t> </a:t>
            </a:r>
            <a:r>
              <a:rPr lang="es-ES" sz="1100" b="1" dirty="0" err="1" smtClean="0">
                <a:effectLst/>
                <a:latin typeface="Calibri"/>
                <a:ea typeface="Calibri"/>
              </a:rPr>
              <a:t>informed</a:t>
            </a:r>
            <a:r>
              <a:rPr lang="es-ES" sz="1100" b="1" dirty="0" smtClean="0">
                <a:effectLst/>
                <a:latin typeface="Calibri"/>
                <a:ea typeface="Calibri"/>
              </a:rPr>
              <a:t> </a:t>
            </a:r>
            <a:r>
              <a:rPr lang="es-ES" sz="1100" b="1" dirty="0" err="1" smtClean="0">
                <a:latin typeface="Calibri"/>
                <a:ea typeface="Calibri"/>
              </a:rPr>
              <a:t>consent</a:t>
            </a:r>
            <a:r>
              <a:rPr lang="es-ES" sz="1100" b="1" dirty="0" smtClean="0">
                <a:latin typeface="Calibri"/>
                <a:ea typeface="Calibri"/>
              </a:rPr>
              <a:t> (IC) </a:t>
            </a:r>
            <a:r>
              <a:rPr lang="es-ES" sz="1100" b="1" dirty="0" err="1">
                <a:latin typeface="Calibri"/>
                <a:ea typeface="Calibri"/>
              </a:rPr>
              <a:t>for</a:t>
            </a:r>
            <a:r>
              <a:rPr lang="es-ES" sz="1100" b="1" dirty="0">
                <a:latin typeface="Calibri"/>
                <a:ea typeface="Calibri"/>
              </a:rPr>
              <a:t> molecular </a:t>
            </a:r>
            <a:r>
              <a:rPr lang="es-ES" sz="1100" b="1" dirty="0" err="1">
                <a:latin typeface="Calibri"/>
                <a:ea typeface="Calibri"/>
              </a:rPr>
              <a:t>analysis</a:t>
            </a:r>
            <a:r>
              <a:rPr lang="es-ES" sz="1100" b="1" dirty="0">
                <a:latin typeface="Calibri"/>
                <a:ea typeface="Calibri"/>
              </a:rPr>
              <a:t> </a:t>
            </a:r>
          </a:p>
          <a:p>
            <a:pPr algn="ctr">
              <a:lnSpc>
                <a:spcPts val="1200"/>
              </a:lnSpc>
              <a:spcAft>
                <a:spcPts val="0"/>
              </a:spcAft>
            </a:pPr>
            <a:r>
              <a:rPr lang="es-ES" sz="1100" dirty="0">
                <a:latin typeface="Calibri"/>
                <a:ea typeface="Calibri"/>
              </a:rPr>
              <a:t>N=1156 </a:t>
            </a:r>
            <a:r>
              <a:rPr lang="es-ES" sz="1100" dirty="0" smtClean="0">
                <a:latin typeface="Calibri"/>
                <a:ea typeface="Calibri"/>
              </a:rPr>
              <a:t>(93%)</a:t>
            </a:r>
            <a:endParaRPr lang="es-ES" sz="1100" dirty="0">
              <a:latin typeface="Calibri"/>
              <a:ea typeface="Calibri"/>
            </a:endParaRPr>
          </a:p>
          <a:p>
            <a:pPr>
              <a:lnSpc>
                <a:spcPts val="1200"/>
              </a:lnSpc>
              <a:spcAft>
                <a:spcPts val="0"/>
              </a:spcAft>
            </a:pPr>
            <a:r>
              <a:rPr lang="es-ES" sz="1100" dirty="0">
                <a:latin typeface="Calibri"/>
                <a:ea typeface="Calibri"/>
              </a:rPr>
              <a:t> </a:t>
            </a:r>
          </a:p>
        </p:txBody>
      </p:sp>
      <p:sp>
        <p:nvSpPr>
          <p:cNvPr id="27" name="Cuadro de texto 2"/>
          <p:cNvSpPr txBox="1">
            <a:spLocks noChangeArrowheads="1"/>
          </p:cNvSpPr>
          <p:nvPr/>
        </p:nvSpPr>
        <p:spPr bwMode="auto">
          <a:xfrm>
            <a:off x="3263916" y="2312497"/>
            <a:ext cx="2713151" cy="49370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ts val="1200"/>
              </a:lnSpc>
              <a:spcAft>
                <a:spcPts val="0"/>
              </a:spcAft>
            </a:pPr>
            <a:r>
              <a:rPr lang="en-US" sz="1100" b="1" dirty="0">
                <a:ea typeface="Calibri"/>
              </a:rPr>
              <a:t>FFPE tumor </a:t>
            </a:r>
            <a:r>
              <a:rPr lang="en-US" sz="1100" b="1" dirty="0" smtClean="0">
                <a:ea typeface="Calibri"/>
              </a:rPr>
              <a:t>available in central lab</a:t>
            </a:r>
          </a:p>
          <a:p>
            <a:pPr algn="ctr">
              <a:lnSpc>
                <a:spcPts val="1200"/>
              </a:lnSpc>
              <a:spcAft>
                <a:spcPts val="0"/>
              </a:spcAft>
            </a:pPr>
            <a:r>
              <a:rPr lang="es-ES" sz="1100" dirty="0" smtClean="0">
                <a:effectLst/>
                <a:latin typeface="Calibri"/>
                <a:ea typeface="Calibri"/>
              </a:rPr>
              <a:t>N=800 (69% of total IC)</a:t>
            </a:r>
            <a:endParaRPr lang="es-ES" sz="1200" dirty="0">
              <a:effectLst/>
              <a:latin typeface="Times New Roman"/>
              <a:ea typeface="Times New Roman"/>
            </a:endParaRPr>
          </a:p>
          <a:p>
            <a:pPr>
              <a:lnSpc>
                <a:spcPts val="1200"/>
              </a:lnSpc>
              <a:spcAft>
                <a:spcPts val="0"/>
              </a:spcAft>
            </a:pPr>
            <a:r>
              <a:rPr lang="es-ES" sz="1100" dirty="0">
                <a:effectLst/>
                <a:latin typeface="Calibri"/>
                <a:ea typeface="Calibri"/>
              </a:rPr>
              <a:t> </a:t>
            </a:r>
            <a:endParaRPr lang="es-ES" sz="1200" dirty="0">
              <a:effectLst/>
              <a:latin typeface="Times New Roman"/>
              <a:ea typeface="Times New Roman"/>
            </a:endParaRPr>
          </a:p>
        </p:txBody>
      </p:sp>
      <p:cxnSp>
        <p:nvCxnSpPr>
          <p:cNvPr id="55" name="41 Conector recto de flecha"/>
          <p:cNvCxnSpPr/>
          <p:nvPr/>
        </p:nvCxnSpPr>
        <p:spPr>
          <a:xfrm>
            <a:off x="4455602" y="2816553"/>
            <a:ext cx="0" cy="33337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3 Conector recto de flecha"/>
          <p:cNvCxnSpPr/>
          <p:nvPr/>
        </p:nvCxnSpPr>
        <p:spPr>
          <a:xfrm flipH="1">
            <a:off x="4473703" y="1988840"/>
            <a:ext cx="1" cy="28322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41 Conector recto de flecha"/>
          <p:cNvCxnSpPr/>
          <p:nvPr/>
        </p:nvCxnSpPr>
        <p:spPr>
          <a:xfrm>
            <a:off x="4451734" y="4475989"/>
            <a:ext cx="0" cy="33337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uadro de texto 2"/>
          <p:cNvSpPr txBox="1">
            <a:spLocks noChangeArrowheads="1"/>
          </p:cNvSpPr>
          <p:nvPr/>
        </p:nvSpPr>
        <p:spPr bwMode="auto">
          <a:xfrm>
            <a:off x="2993297" y="3167783"/>
            <a:ext cx="3312368" cy="49370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ts val="1200"/>
              </a:lnSpc>
              <a:spcAft>
                <a:spcPts val="0"/>
              </a:spcAft>
            </a:pPr>
            <a:r>
              <a:rPr lang="en-US" sz="1100" b="1" dirty="0" smtClean="0">
                <a:ea typeface="Calibri"/>
              </a:rPr>
              <a:t>Successful</a:t>
            </a:r>
            <a:r>
              <a:rPr lang="en-US" sz="1100" b="1" dirty="0">
                <a:ea typeface="Calibri"/>
              </a:rPr>
              <a:t> </a:t>
            </a:r>
            <a:r>
              <a:rPr lang="en-US" sz="1100" b="1" dirty="0" smtClean="0">
                <a:ea typeface="Calibri"/>
              </a:rPr>
              <a:t>RNA extraction</a:t>
            </a:r>
          </a:p>
          <a:p>
            <a:pPr algn="ctr">
              <a:lnSpc>
                <a:spcPts val="1200"/>
              </a:lnSpc>
              <a:spcAft>
                <a:spcPts val="0"/>
              </a:spcAft>
            </a:pPr>
            <a:r>
              <a:rPr lang="es-ES" sz="1100" dirty="0" smtClean="0">
                <a:effectLst/>
                <a:latin typeface="Calibri"/>
                <a:ea typeface="Calibri"/>
              </a:rPr>
              <a:t>N=789 (98.6%)</a:t>
            </a:r>
            <a:endParaRPr lang="es-ES" sz="1200" dirty="0">
              <a:effectLst/>
              <a:latin typeface="Times New Roman"/>
              <a:ea typeface="Times New Roman"/>
            </a:endParaRPr>
          </a:p>
          <a:p>
            <a:pPr>
              <a:lnSpc>
                <a:spcPts val="1200"/>
              </a:lnSpc>
              <a:spcAft>
                <a:spcPts val="0"/>
              </a:spcAft>
            </a:pPr>
            <a:r>
              <a:rPr lang="es-ES" sz="1100" dirty="0">
                <a:effectLst/>
                <a:latin typeface="Calibri"/>
                <a:ea typeface="Calibri"/>
              </a:rPr>
              <a:t> </a:t>
            </a:r>
            <a:endParaRPr lang="es-ES" sz="1200" dirty="0">
              <a:effectLst/>
              <a:latin typeface="Times New Roman"/>
              <a:ea typeface="Times New Roman"/>
            </a:endParaRPr>
          </a:p>
        </p:txBody>
      </p:sp>
      <p:cxnSp>
        <p:nvCxnSpPr>
          <p:cNvPr id="12" name="41 Conector recto de flecha"/>
          <p:cNvCxnSpPr/>
          <p:nvPr/>
        </p:nvCxnSpPr>
        <p:spPr>
          <a:xfrm>
            <a:off x="4467542" y="3661487"/>
            <a:ext cx="0" cy="33337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uadro de texto 2"/>
          <p:cNvSpPr txBox="1">
            <a:spLocks noChangeArrowheads="1"/>
          </p:cNvSpPr>
          <p:nvPr/>
        </p:nvSpPr>
        <p:spPr bwMode="auto">
          <a:xfrm>
            <a:off x="836793" y="5171649"/>
            <a:ext cx="2871111" cy="42380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/>
            <a:r>
              <a:rPr lang="en-US" sz="1100" b="1" dirty="0"/>
              <a:t>11 </a:t>
            </a:r>
            <a:r>
              <a:rPr lang="en-US" sz="1100" b="1" dirty="0">
                <a:ea typeface="Calibri"/>
                <a:cs typeface="Times New Roman"/>
              </a:rPr>
              <a:t>ER+/HER2- </a:t>
            </a:r>
            <a:r>
              <a:rPr lang="en-US" sz="1100" b="1" dirty="0" smtClean="0"/>
              <a:t>samples </a:t>
            </a:r>
            <a:r>
              <a:rPr lang="en-US" sz="1100" b="1" dirty="0"/>
              <a:t>(2%) </a:t>
            </a:r>
            <a:r>
              <a:rPr lang="en-US" sz="1100" dirty="0"/>
              <a:t>were excluded due to technical reasons </a:t>
            </a:r>
            <a:endParaRPr lang="es-ES" sz="1100" dirty="0"/>
          </a:p>
        </p:txBody>
      </p:sp>
      <p:grpSp>
        <p:nvGrpSpPr>
          <p:cNvPr id="7" name="6 Grupo"/>
          <p:cNvGrpSpPr/>
          <p:nvPr/>
        </p:nvGrpSpPr>
        <p:grpSpPr>
          <a:xfrm>
            <a:off x="2261715" y="4814003"/>
            <a:ext cx="4500001" cy="351830"/>
            <a:chOff x="2261715" y="4919902"/>
            <a:chExt cx="4500001" cy="351830"/>
          </a:xfrm>
        </p:grpSpPr>
        <p:cxnSp>
          <p:nvCxnSpPr>
            <p:cNvPr id="6" name="5 Conector recto"/>
            <p:cNvCxnSpPr/>
            <p:nvPr/>
          </p:nvCxnSpPr>
          <p:spPr>
            <a:xfrm>
              <a:off x="2261715" y="4930535"/>
              <a:ext cx="448622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41 Conector recto de flecha"/>
            <p:cNvCxnSpPr/>
            <p:nvPr/>
          </p:nvCxnSpPr>
          <p:spPr>
            <a:xfrm>
              <a:off x="2267744" y="4938357"/>
              <a:ext cx="0" cy="333375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41 Conector recto de flecha"/>
            <p:cNvCxnSpPr/>
            <p:nvPr/>
          </p:nvCxnSpPr>
          <p:spPr>
            <a:xfrm>
              <a:off x="6761716" y="4919902"/>
              <a:ext cx="0" cy="333375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1 Rectángulo"/>
          <p:cNvSpPr/>
          <p:nvPr/>
        </p:nvSpPr>
        <p:spPr>
          <a:xfrm>
            <a:off x="457200" y="387548"/>
            <a:ext cx="10525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b="1"/>
              <a:t>Figure </a:t>
            </a:r>
            <a:r>
              <a:rPr lang="de-DE" b="1" smtClean="0"/>
              <a:t>S2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1347068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1438</TotalTime>
  <Words>95</Words>
  <Application>Microsoft Office PowerPoint</Application>
  <PresentationFormat>On-screen Show (4:3)</PresentationFormat>
  <Paragraphs>19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Larissa</vt:lpstr>
      <vt:lpstr>PowerPoint Presentation</vt:lpstr>
    </vt:vector>
  </TitlesOfParts>
  <Company>Sividon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Kristin Krappmann</dc:creator>
  <cp:lastModifiedBy>Abella, Jerard Dave</cp:lastModifiedBy>
  <cp:revision>103</cp:revision>
  <dcterms:created xsi:type="dcterms:W3CDTF">2013-04-17T08:46:42Z</dcterms:created>
  <dcterms:modified xsi:type="dcterms:W3CDTF">2014-03-29T05:59:36Z</dcterms:modified>
</cp:coreProperties>
</file>