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72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FD7B-0995-D84A-A378-B85AF1DE0B8C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8A67-57F8-9B48-9C51-310F21A581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FD7B-0995-D84A-A378-B85AF1DE0B8C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8A67-57F8-9B48-9C51-310F21A581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FD7B-0995-D84A-A378-B85AF1DE0B8C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8A67-57F8-9B48-9C51-310F21A581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FD7B-0995-D84A-A378-B85AF1DE0B8C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8A67-57F8-9B48-9C51-310F21A581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FD7B-0995-D84A-A378-B85AF1DE0B8C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8A67-57F8-9B48-9C51-310F21A581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FD7B-0995-D84A-A378-B85AF1DE0B8C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8A67-57F8-9B48-9C51-310F21A581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FD7B-0995-D84A-A378-B85AF1DE0B8C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8A67-57F8-9B48-9C51-310F21A581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FD7B-0995-D84A-A378-B85AF1DE0B8C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8A67-57F8-9B48-9C51-310F21A581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FD7B-0995-D84A-A378-B85AF1DE0B8C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8A67-57F8-9B48-9C51-310F21A581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FD7B-0995-D84A-A378-B85AF1DE0B8C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8A67-57F8-9B48-9C51-310F21A581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FD7B-0995-D84A-A378-B85AF1DE0B8C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8A67-57F8-9B48-9C51-310F21A581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DFD7B-0995-D84A-A378-B85AF1DE0B8C}" type="datetimeFigureOut">
              <a:rPr lang="en-US" smtClean="0"/>
              <a:pPr/>
              <a:t>11/29/2010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18A67-57F8-9B48-9C51-310F21A581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375" y="707678"/>
            <a:ext cx="1063625" cy="43088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100 </a:t>
            </a:r>
            <a:r>
              <a:rPr lang="en-US" sz="1100" dirty="0" err="1" smtClean="0"/>
              <a:t>ng</a:t>
            </a:r>
            <a:r>
              <a:rPr lang="en-US" sz="1100" dirty="0" smtClean="0"/>
              <a:t> to 3 </a:t>
            </a:r>
            <a:r>
              <a:rPr lang="en-US" sz="1100" dirty="0" err="1" smtClean="0"/>
              <a:t>ug</a:t>
            </a:r>
            <a:r>
              <a:rPr lang="en-US" sz="1100" dirty="0" smtClean="0"/>
              <a:t> Starting DNA</a:t>
            </a:r>
            <a:endParaRPr lang="en-US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212725" y="1447800"/>
            <a:ext cx="10572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Incoming DNA Quantification via </a:t>
            </a:r>
            <a:r>
              <a:rPr lang="en-US" sz="1100" dirty="0" err="1" smtClean="0"/>
              <a:t>Picogreen</a:t>
            </a:r>
            <a:endParaRPr lang="en-US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3019425" y="1447800"/>
            <a:ext cx="115252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DNA Shearing &amp; With-Bead Cleanup (3.0x )</a:t>
            </a:r>
            <a:endParaRPr 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6016624" y="1447800"/>
            <a:ext cx="11842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End Repair &amp; </a:t>
            </a:r>
          </a:p>
          <a:p>
            <a:pPr algn="ctr"/>
            <a:r>
              <a:rPr lang="en-US" sz="1100" dirty="0" smtClean="0"/>
              <a:t>With-Bead Cleanup (2.2x)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1585912" y="1447800"/>
            <a:ext cx="10572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endParaRPr lang="en-US" sz="1100" dirty="0" smtClean="0"/>
          </a:p>
          <a:p>
            <a:pPr algn="ctr"/>
            <a:r>
              <a:rPr lang="en-US" sz="1100" dirty="0" smtClean="0"/>
              <a:t>Volume Check</a:t>
            </a:r>
          </a:p>
          <a:p>
            <a:pPr algn="ctr"/>
            <a:endParaRPr lang="en-US" sz="11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4598988" y="1447800"/>
            <a:ext cx="10572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Fragment Size Analysis Caliper GX</a:t>
            </a:r>
            <a:endParaRPr 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7556500" y="1447800"/>
            <a:ext cx="12477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A Base Addition &amp; With-Bead Cleanup (2.2x)</a:t>
            </a:r>
            <a:endParaRPr 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136745" y="1138565"/>
            <a:ext cx="488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✔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16282" y="1140480"/>
            <a:ext cx="488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✔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27863" y="1138565"/>
            <a:ext cx="488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✔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65565" y="6142365"/>
            <a:ext cx="488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✔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11200" y="6261100"/>
            <a:ext cx="2149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Quality Control Checkpoint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218359" y="1568450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643187" y="1568450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171950" y="1568450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617321" y="1536184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200899" y="1568450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32640" y="2689136"/>
            <a:ext cx="1299542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Adapter Ligation &amp; With-Bead Cleanup (0.7x)</a:t>
            </a:r>
            <a:endParaRPr lang="en-US" sz="1100" dirty="0"/>
          </a:p>
        </p:txBody>
      </p:sp>
      <p:sp>
        <p:nvSpPr>
          <p:cNvPr id="25" name="TextBox 24"/>
          <p:cNvSpPr txBox="1"/>
          <p:nvPr/>
        </p:nvSpPr>
        <p:spPr>
          <a:xfrm>
            <a:off x="3518740" y="2689136"/>
            <a:ext cx="115252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Pond PCR &amp; With-Bead Cleanup (1.8x)</a:t>
            </a:r>
            <a:endParaRPr lang="en-US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6515939" y="2689136"/>
            <a:ext cx="11842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Normalization of all samples to </a:t>
            </a:r>
          </a:p>
          <a:p>
            <a:pPr algn="ctr"/>
            <a:r>
              <a:rPr lang="en-US" sz="1100" dirty="0" smtClean="0"/>
              <a:t>25 </a:t>
            </a:r>
            <a:r>
              <a:rPr lang="en-US" sz="1100" dirty="0" err="1" smtClean="0"/>
              <a:t>ng/ul</a:t>
            </a:r>
            <a:endParaRPr lang="en-US" sz="1100" dirty="0"/>
          </a:p>
        </p:txBody>
      </p:sp>
      <p:sp>
        <p:nvSpPr>
          <p:cNvPr id="27" name="TextBox 26"/>
          <p:cNvSpPr txBox="1"/>
          <p:nvPr/>
        </p:nvSpPr>
        <p:spPr>
          <a:xfrm>
            <a:off x="2085227" y="2689136"/>
            <a:ext cx="10572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1100" dirty="0" smtClean="0"/>
              <a:t>Fragment Size Analysis Caliper GX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98303" y="2689136"/>
            <a:ext cx="10572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Picogreen</a:t>
            </a:r>
            <a:r>
              <a:rPr lang="en-US" sz="1100" dirty="0" smtClean="0"/>
              <a:t> Quantification</a:t>
            </a:r>
          </a:p>
          <a:p>
            <a:pPr algn="ctr"/>
            <a:endParaRPr lang="en-US" sz="1100" dirty="0"/>
          </a:p>
        </p:txBody>
      </p:sp>
      <p:sp>
        <p:nvSpPr>
          <p:cNvPr id="30" name="TextBox 29"/>
          <p:cNvSpPr txBox="1"/>
          <p:nvPr/>
        </p:nvSpPr>
        <p:spPr>
          <a:xfrm>
            <a:off x="2017712" y="2384991"/>
            <a:ext cx="488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✔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79574" y="2809786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142502" y="2809786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671265" y="2809786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116636" y="2777520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700214" y="2809786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3740" y="4035336"/>
            <a:ext cx="10572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Hybridization of Pond &amp; Bait</a:t>
            </a:r>
          </a:p>
          <a:p>
            <a:pPr algn="ctr"/>
            <a:r>
              <a:rPr lang="en-US" sz="1100" dirty="0" smtClean="0"/>
              <a:t>72 hours</a:t>
            </a:r>
            <a:endParaRPr lang="en-US" sz="1100" dirty="0"/>
          </a:p>
        </p:txBody>
      </p:sp>
      <p:sp>
        <p:nvSpPr>
          <p:cNvPr id="38" name="TextBox 37"/>
          <p:cNvSpPr txBox="1"/>
          <p:nvPr/>
        </p:nvSpPr>
        <p:spPr>
          <a:xfrm>
            <a:off x="4998291" y="4035336"/>
            <a:ext cx="11842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Picogreen</a:t>
            </a:r>
            <a:r>
              <a:rPr lang="en-US" sz="1100" dirty="0" smtClean="0"/>
              <a:t> Quantification &amp; Normalization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16927" y="4035337"/>
            <a:ext cx="1254873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1100" dirty="0" smtClean="0"/>
              <a:t>Capture &amp; Wash </a:t>
            </a:r>
          </a:p>
          <a:p>
            <a:pPr algn="ctr"/>
            <a:r>
              <a:rPr lang="en-US" sz="1100" dirty="0" smtClean="0"/>
              <a:t>on </a:t>
            </a:r>
          </a:p>
          <a:p>
            <a:pPr algn="ctr"/>
            <a:r>
              <a:rPr lang="en-US" sz="1100" dirty="0" err="1" smtClean="0"/>
              <a:t>Streptavidin</a:t>
            </a:r>
            <a:r>
              <a:rPr lang="en-US" sz="1100" dirty="0" smtClean="0"/>
              <a:t> Bead</a:t>
            </a:r>
            <a:r>
              <a:rPr lang="en-US" sz="1100" dirty="0"/>
              <a:t>s</a:t>
            </a:r>
            <a:endParaRPr lang="en-US" sz="1100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3402853" y="4035336"/>
            <a:ext cx="120015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Direct PCR off bead &amp; With-Bead Cleanup (1.8x)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38167" y="4035336"/>
            <a:ext cx="12477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 smtClean="0"/>
              <a:t>qPCR</a:t>
            </a:r>
            <a:r>
              <a:rPr lang="en-US" sz="1100" dirty="0" smtClean="0"/>
              <a:t> to determine optimal cluster density</a:t>
            </a:r>
            <a:endParaRPr lang="en-US" sz="1100" dirty="0"/>
          </a:p>
        </p:txBody>
      </p:sp>
      <p:sp>
        <p:nvSpPr>
          <p:cNvPr id="42" name="TextBox 41"/>
          <p:cNvSpPr txBox="1"/>
          <p:nvPr/>
        </p:nvSpPr>
        <p:spPr>
          <a:xfrm>
            <a:off x="4927473" y="3731191"/>
            <a:ext cx="488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✔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49374" y="4155986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971800" y="4155986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4598988" y="4123720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6182566" y="4155986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5026118" y="2384991"/>
            <a:ext cx="488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✔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65139" y="3731191"/>
            <a:ext cx="488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✔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776073" y="1536184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36355" y="1089680"/>
            <a:ext cx="390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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205012" y="223391"/>
            <a:ext cx="378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Solution Hybrid Selection Process Map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521540" y="5292635"/>
            <a:ext cx="10572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Cluster Amplification</a:t>
            </a:r>
          </a:p>
          <a:p>
            <a:pPr algn="ctr"/>
            <a:endParaRPr lang="en-US" sz="1100" dirty="0"/>
          </a:p>
        </p:txBody>
      </p:sp>
      <p:sp>
        <p:nvSpPr>
          <p:cNvPr id="54" name="TextBox 53"/>
          <p:cNvSpPr txBox="1"/>
          <p:nvPr/>
        </p:nvSpPr>
        <p:spPr>
          <a:xfrm>
            <a:off x="5176091" y="5292635"/>
            <a:ext cx="1184275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Check Fingerprint Panel for Concordance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894727" y="5292637"/>
            <a:ext cx="1254873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endParaRPr lang="en-US" sz="1100" dirty="0" smtClean="0"/>
          </a:p>
          <a:p>
            <a:pPr algn="ctr"/>
            <a:r>
              <a:rPr lang="en-US" sz="1100" dirty="0" smtClean="0"/>
              <a:t>Sequencing</a:t>
            </a:r>
          </a:p>
          <a:p>
            <a:pPr algn="ctr"/>
            <a:endParaRPr lang="en-US" sz="1100" dirty="0" smtClean="0"/>
          </a:p>
        </p:txBody>
      </p:sp>
      <p:sp>
        <p:nvSpPr>
          <p:cNvPr id="56" name="TextBox 55"/>
          <p:cNvSpPr txBox="1"/>
          <p:nvPr/>
        </p:nvSpPr>
        <p:spPr>
          <a:xfrm>
            <a:off x="3580653" y="5292635"/>
            <a:ext cx="1200150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Measure Performance (Metrics)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105273" y="4988490"/>
            <a:ext cx="488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✔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527174" y="5413285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3149600" y="5413285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4776788" y="5381019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3518740" y="4988490"/>
            <a:ext cx="488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✔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785942" y="4155986"/>
            <a:ext cx="431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Wingdings"/>
                <a:ea typeface="Wingdings"/>
                <a:cs typeface="Wingdings"/>
              </a:rPr>
              <a:t>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158</Words>
  <Application>Microsoft Office PowerPoint</Application>
  <PresentationFormat>On-screen Show (4:3)</PresentationFormat>
  <Paragraphs>60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Broad Institute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sdodge</cp:lastModifiedBy>
  <cp:revision>2</cp:revision>
  <dcterms:created xsi:type="dcterms:W3CDTF">2010-08-02T22:10:10Z</dcterms:created>
  <dcterms:modified xsi:type="dcterms:W3CDTF">2010-11-30T00:09:27Z</dcterms:modified>
</cp:coreProperties>
</file>