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1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27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susztak:Desktop:GenomeBiol:supplements:supplemental%20table2%20Methyl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susztak:Desktop:SY%20Dataset:85%20samples%20CTL%20vs%20DK%20methy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G-DRIVE%20PC:ANIL:Biological%20validation-1%20change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susztak:Desktop:GenomeBiol:supplements:supplemental%20table2%20Methyla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G-DRIVE%20PC:ANIL:Biological%20validation-1%20changed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susztak:Desktop:SY%20Dataset:85%20samples%20CTL%20vs%20DK%20methyl0.01%2010%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val>
            <c:numRef>
              <c:f>FC0.5_pv_less.01_no50.51.txt!$AG$379:$AH$379</c:f>
              <c:numCache>
                <c:formatCode>General</c:formatCode>
                <c:ptCount val="2"/>
                <c:pt idx="0">
                  <c:v>1.446005023</c:v>
                </c:pt>
                <c:pt idx="1">
                  <c:v>0.93575528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71000"/>
        <c:axId val="552178712"/>
      </c:barChart>
      <c:catAx>
        <c:axId val="6871000"/>
        <c:scaling>
          <c:orientation val="minMax"/>
        </c:scaling>
        <c:delete val="1"/>
        <c:axPos val="b"/>
        <c:majorTickMark val="out"/>
        <c:minorTickMark val="none"/>
        <c:tickLblPos val="nextTo"/>
        <c:crossAx val="552178712"/>
        <c:crosses val="autoZero"/>
        <c:auto val="1"/>
        <c:lblAlgn val="ctr"/>
        <c:lblOffset val="100"/>
        <c:noMultiLvlLbl val="0"/>
      </c:catAx>
      <c:valAx>
        <c:axId val="5521787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871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Sheet1!$E$14:$E$19</c:f>
              <c:numCache>
                <c:formatCode>General</c:formatCode>
                <c:ptCount val="6"/>
                <c:pt idx="0">
                  <c:v>5.498999999999999</c:v>
                </c:pt>
                <c:pt idx="1">
                  <c:v>5.663999999999998</c:v>
                </c:pt>
                <c:pt idx="2">
                  <c:v>3.951000000000004</c:v>
                </c:pt>
                <c:pt idx="3">
                  <c:v>4.320999999999994</c:v>
                </c:pt>
                <c:pt idx="4">
                  <c:v>2.581</c:v>
                </c:pt>
                <c:pt idx="5">
                  <c:v>2.472999999999992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55112"/>
        <c:axId val="6695544"/>
      </c:barChart>
      <c:catAx>
        <c:axId val="6755112"/>
        <c:scaling>
          <c:orientation val="minMax"/>
        </c:scaling>
        <c:delete val="1"/>
        <c:axPos val="b"/>
        <c:majorTickMark val="out"/>
        <c:minorTickMark val="none"/>
        <c:tickLblPos val="nextTo"/>
        <c:crossAx val="6695544"/>
        <c:crosses val="autoZero"/>
        <c:auto val="1"/>
        <c:lblAlgn val="ctr"/>
        <c:lblOffset val="100"/>
        <c:noMultiLvlLbl val="0"/>
      </c:catAx>
      <c:valAx>
        <c:axId val="6695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55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46109039001704"/>
          <c:y val="0.0601851851851852"/>
          <c:w val="0.824311589057719"/>
          <c:h val="0.822469378827647"/>
        </c:manualLayout>
      </c:layout>
      <c:lineChart>
        <c:grouping val="standard"/>
        <c:varyColors val="0"/>
        <c:ser>
          <c:idx val="0"/>
          <c:order val="0"/>
          <c:val>
            <c:numRef>
              <c:f>'65 Disease'!$I$63:$M$63</c:f>
              <c:numCache>
                <c:formatCode>General</c:formatCode>
                <c:ptCount val="5"/>
                <c:pt idx="0">
                  <c:v>0.158333333333333</c:v>
                </c:pt>
                <c:pt idx="1">
                  <c:v>0.626666666666667</c:v>
                </c:pt>
                <c:pt idx="2">
                  <c:v>0.626666666666667</c:v>
                </c:pt>
                <c:pt idx="3">
                  <c:v>0.6</c:v>
                </c:pt>
                <c:pt idx="4">
                  <c:v>0.486666666666667</c:v>
                </c:pt>
              </c:numCache>
            </c:numRef>
          </c:val>
          <c:smooth val="0"/>
        </c:ser>
        <c:ser>
          <c:idx val="1"/>
          <c:order val="1"/>
          <c:val>
            <c:numRef>
              <c:f>'65 Disease'!$I$64:$M$64</c:f>
              <c:numCache>
                <c:formatCode>General</c:formatCode>
                <c:ptCount val="5"/>
                <c:pt idx="0">
                  <c:v>0.2475</c:v>
                </c:pt>
                <c:pt idx="1">
                  <c:v>0.8075</c:v>
                </c:pt>
                <c:pt idx="2">
                  <c:v>0.8075</c:v>
                </c:pt>
                <c:pt idx="3">
                  <c:v>0.87</c:v>
                </c:pt>
                <c:pt idx="4">
                  <c:v>0.9075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26264"/>
        <c:axId val="6915464"/>
      </c:lineChart>
      <c:catAx>
        <c:axId val="6726264"/>
        <c:scaling>
          <c:orientation val="minMax"/>
        </c:scaling>
        <c:delete val="0"/>
        <c:axPos val="b"/>
        <c:majorTickMark val="out"/>
        <c:minorTickMark val="none"/>
        <c:tickLblPos val="nextTo"/>
        <c:crossAx val="6915464"/>
        <c:crosses val="autoZero"/>
        <c:auto val="1"/>
        <c:lblAlgn val="ctr"/>
        <c:lblOffset val="100"/>
        <c:noMultiLvlLbl val="0"/>
      </c:catAx>
      <c:valAx>
        <c:axId val="6915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26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5126859142607"/>
          <c:y val="0.629245771361913"/>
          <c:w val="0.318474352246334"/>
          <c:h val="0.18595290172061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val>
            <c:numRef>
              <c:f>FC0.5_pv_less.01_no50.51.txt!$AG$842:$AH$842</c:f>
              <c:numCache>
                <c:formatCode>General</c:formatCode>
                <c:ptCount val="2"/>
                <c:pt idx="0">
                  <c:v>-0.650829913</c:v>
                </c:pt>
                <c:pt idx="1">
                  <c:v>-0.048863955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4336312"/>
        <c:axId val="694337720"/>
      </c:barChart>
      <c:catAx>
        <c:axId val="694336312"/>
        <c:scaling>
          <c:orientation val="minMax"/>
        </c:scaling>
        <c:delete val="1"/>
        <c:axPos val="b"/>
        <c:majorTickMark val="out"/>
        <c:minorTickMark val="none"/>
        <c:tickLblPos val="nextTo"/>
        <c:crossAx val="694337720"/>
        <c:crossesAt val="-0.7"/>
        <c:auto val="1"/>
        <c:lblAlgn val="ctr"/>
        <c:lblOffset val="100"/>
        <c:noMultiLvlLbl val="0"/>
      </c:catAx>
      <c:valAx>
        <c:axId val="694337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43363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03803587051618"/>
          <c:y val="0.0601851851851852"/>
          <c:w val="0.835434601924759"/>
          <c:h val="0.822469378827647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val>
            <c:numRef>
              <c:f>'65 Disease'!$I$18:$M$18</c:f>
              <c:numCache>
                <c:formatCode>General</c:formatCode>
                <c:ptCount val="5"/>
                <c:pt idx="0">
                  <c:v>0.783333333333333</c:v>
                </c:pt>
                <c:pt idx="1">
                  <c:v>0.213333333333333</c:v>
                </c:pt>
                <c:pt idx="2">
                  <c:v>0.783333333333333</c:v>
                </c:pt>
                <c:pt idx="3">
                  <c:v>0.783333333333333</c:v>
                </c:pt>
                <c:pt idx="4">
                  <c:v>0.796666666666667</c:v>
                </c:pt>
              </c:numCache>
            </c:numRef>
          </c:val>
          <c:smooth val="0"/>
        </c:ser>
        <c:ser>
          <c:idx val="1"/>
          <c:order val="1"/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val>
            <c:numRef>
              <c:f>'65 Disease'!$I$19:$M$19</c:f>
              <c:numCache>
                <c:formatCode>General</c:formatCode>
                <c:ptCount val="5"/>
                <c:pt idx="0">
                  <c:v>0.845</c:v>
                </c:pt>
                <c:pt idx="1">
                  <c:v>0.36</c:v>
                </c:pt>
                <c:pt idx="2">
                  <c:v>0.845</c:v>
                </c:pt>
                <c:pt idx="3">
                  <c:v>0.845</c:v>
                </c:pt>
                <c:pt idx="4">
                  <c:v>0.795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4351784"/>
        <c:axId val="694354376"/>
      </c:lineChart>
      <c:catAx>
        <c:axId val="69435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694354376"/>
        <c:crosses val="autoZero"/>
        <c:auto val="1"/>
        <c:lblAlgn val="ctr"/>
        <c:lblOffset val="100"/>
        <c:noMultiLvlLbl val="0"/>
      </c:catAx>
      <c:valAx>
        <c:axId val="694354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43517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85843849093707"/>
          <c:y val="0.62065222727719"/>
          <c:w val="0.215362793398109"/>
          <c:h val="0.27947910188852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Sheet1!$P$133:$P$143</c:f>
              <c:numCache>
                <c:formatCode>General</c:formatCode>
                <c:ptCount val="11"/>
                <c:pt idx="0">
                  <c:v>-8.277000000000001</c:v>
                </c:pt>
                <c:pt idx="1">
                  <c:v>-5.736999999999992</c:v>
                </c:pt>
                <c:pt idx="2">
                  <c:v>-5.621999999999994</c:v>
                </c:pt>
                <c:pt idx="3">
                  <c:v>-4.949000000000003</c:v>
                </c:pt>
                <c:pt idx="4">
                  <c:v>-4.480000000000005</c:v>
                </c:pt>
                <c:pt idx="5">
                  <c:v>-4.275000000000006</c:v>
                </c:pt>
                <c:pt idx="6">
                  <c:v>-3.863000000000005</c:v>
                </c:pt>
                <c:pt idx="7">
                  <c:v>-3.344000000000002</c:v>
                </c:pt>
                <c:pt idx="8">
                  <c:v>-2.754999999999996</c:v>
                </c:pt>
                <c:pt idx="9">
                  <c:v>-2.207000000000003</c:v>
                </c:pt>
                <c:pt idx="10">
                  <c:v>-2.024000000000004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4376104"/>
        <c:axId val="694379112"/>
      </c:barChart>
      <c:catAx>
        <c:axId val="694376104"/>
        <c:scaling>
          <c:orientation val="minMax"/>
        </c:scaling>
        <c:delete val="1"/>
        <c:axPos val="b"/>
        <c:majorTickMark val="out"/>
        <c:minorTickMark val="none"/>
        <c:tickLblPos val="nextTo"/>
        <c:crossAx val="694379112"/>
        <c:crosses val="autoZero"/>
        <c:auto val="1"/>
        <c:lblAlgn val="ctr"/>
        <c:lblOffset val="100"/>
        <c:noMultiLvlLbl val="0"/>
      </c:catAx>
      <c:valAx>
        <c:axId val="694379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943761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30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5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502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5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9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324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2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2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4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43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1E885-E85D-024E-89BE-380FFCD1B37F}" type="datetimeFigureOut">
              <a:rPr lang="en-US" smtClean="0"/>
              <a:t>6/17/13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6E1A6-90CE-C548-8355-0D79173DD9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9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143431"/>
              </p:ext>
            </p:extLst>
          </p:nvPr>
        </p:nvGraphicFramePr>
        <p:xfrm>
          <a:off x="356692" y="2119617"/>
          <a:ext cx="1916642" cy="2174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5118" y="4117915"/>
            <a:ext cx="121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CTL      CKD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825524" y="3044682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Relative </a:t>
            </a:r>
            <a:r>
              <a:rPr lang="en-US" sz="1400" dirty="0" err="1"/>
              <a:t>u</a:t>
            </a:r>
            <a:r>
              <a:rPr lang="en-US" sz="1400" dirty="0" err="1" smtClean="0"/>
              <a:t>nmethyl</a:t>
            </a:r>
            <a:r>
              <a:rPr lang="en-US" sz="1400" dirty="0" smtClean="0"/>
              <a:t> cytosine</a:t>
            </a:r>
            <a:endParaRPr lang="en-US" sz="1400" dirty="0"/>
          </a:p>
        </p:txBody>
      </p:sp>
      <p:sp>
        <p:nvSpPr>
          <p:cNvPr id="8" name="Right Arrow 7"/>
          <p:cNvSpPr/>
          <p:nvPr/>
        </p:nvSpPr>
        <p:spPr>
          <a:xfrm>
            <a:off x="2273334" y="2923644"/>
            <a:ext cx="429446" cy="7035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5257" y="161188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HELP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54168" y="1614222"/>
            <a:ext cx="3078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Sequenom</a:t>
            </a:r>
            <a:r>
              <a:rPr lang="en-US" dirty="0" smtClean="0"/>
              <a:t> </a:t>
            </a:r>
            <a:r>
              <a:rPr lang="en-US" dirty="0" err="1" smtClean="0"/>
              <a:t>MassArray</a:t>
            </a:r>
            <a:r>
              <a:rPr lang="en-US" dirty="0" smtClean="0"/>
              <a:t> </a:t>
            </a:r>
            <a:r>
              <a:rPr lang="en-US" dirty="0" err="1" smtClean="0"/>
              <a:t>Epityper</a:t>
            </a:r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487213"/>
              </p:ext>
            </p:extLst>
          </p:nvPr>
        </p:nvGraphicFramePr>
        <p:xfrm>
          <a:off x="6925959" y="2134511"/>
          <a:ext cx="2090121" cy="229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091425" y="1614222"/>
            <a:ext cx="1489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Infinium</a:t>
            </a:r>
            <a:r>
              <a:rPr lang="en-US" dirty="0" smtClean="0"/>
              <a:t> 450K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515507" y="3000892"/>
            <a:ext cx="2315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Difference in methyl cytosine</a:t>
            </a:r>
          </a:p>
          <a:p>
            <a:r>
              <a:rPr lang="en-US" sz="1400" dirty="0" smtClean="0"/>
              <a:t>DKD-CTL (p&lt;0.001)</a:t>
            </a:r>
            <a:endParaRPr lang="en-US" sz="1400" dirty="0"/>
          </a:p>
        </p:txBody>
      </p:sp>
      <p:sp>
        <p:nvSpPr>
          <p:cNvPr id="14" name="Right Arrow 13"/>
          <p:cNvSpPr/>
          <p:nvPr/>
        </p:nvSpPr>
        <p:spPr>
          <a:xfrm>
            <a:off x="5973293" y="2914508"/>
            <a:ext cx="429446" cy="7035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6044" y="402001"/>
            <a:ext cx="3643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Methylation of </a:t>
            </a:r>
            <a:r>
              <a:rPr lang="en-US" dirty="0" err="1" smtClean="0"/>
              <a:t>Dermatopontin</a:t>
            </a:r>
            <a:r>
              <a:rPr lang="en-US" dirty="0" smtClean="0"/>
              <a:t> (DPT)</a:t>
            </a:r>
            <a:endParaRPr lang="en-US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259576"/>
              </p:ext>
            </p:extLst>
          </p:nvPr>
        </p:nvGraphicFramePr>
        <p:xfrm>
          <a:off x="2979834" y="2104522"/>
          <a:ext cx="2776970" cy="2408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/>
          <p:cNvSpPr txBox="1"/>
          <p:nvPr/>
        </p:nvSpPr>
        <p:spPr>
          <a:xfrm rot="16200000">
            <a:off x="1932976" y="3091226"/>
            <a:ext cx="180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Mean methyl cytosine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982443" y="3557366"/>
            <a:ext cx="526907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CTL</a:t>
            </a:r>
          </a:p>
          <a:p>
            <a:r>
              <a:rPr lang="en-US" sz="1600" dirty="0" smtClean="0"/>
              <a:t>CKD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3887271" y="4471563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CpG</a:t>
            </a:r>
            <a:r>
              <a:rPr lang="en-US" dirty="0" smtClean="0"/>
              <a:t> units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801261" y="6470427"/>
            <a:ext cx="2252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Supplemental figure 3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914210" y="2118787"/>
            <a:ext cx="1595140" cy="215956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914211" y="2136749"/>
            <a:ext cx="1595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   *     *       *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124489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725597" y="124489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83032" y="1244890"/>
            <a:ext cx="31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018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15118" y="4543508"/>
            <a:ext cx="1215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CTL      CKD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825524" y="3044682"/>
            <a:ext cx="2159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Relative </a:t>
            </a:r>
            <a:r>
              <a:rPr lang="en-US" sz="1400" dirty="0" err="1"/>
              <a:t>u</a:t>
            </a:r>
            <a:r>
              <a:rPr lang="en-US" sz="1400" dirty="0" err="1" smtClean="0"/>
              <a:t>nmethyl</a:t>
            </a:r>
            <a:r>
              <a:rPr lang="en-US" sz="1400" dirty="0" smtClean="0"/>
              <a:t> cytosine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25257" y="1611881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HELP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70407" y="1594451"/>
            <a:ext cx="3078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Sequenom</a:t>
            </a:r>
            <a:r>
              <a:rPr lang="en-US" dirty="0" smtClean="0"/>
              <a:t> </a:t>
            </a:r>
            <a:r>
              <a:rPr lang="en-US" dirty="0" err="1" smtClean="0"/>
              <a:t>MassArray</a:t>
            </a:r>
            <a:r>
              <a:rPr lang="en-US" dirty="0" smtClean="0"/>
              <a:t> </a:t>
            </a:r>
            <a:r>
              <a:rPr lang="en-US" dirty="0" err="1" smtClean="0"/>
              <a:t>Epityper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780762" y="1594451"/>
            <a:ext cx="1489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Infinium</a:t>
            </a:r>
            <a:r>
              <a:rPr lang="en-US" dirty="0" smtClean="0"/>
              <a:t> 450K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83140" y="586667"/>
            <a:ext cx="6256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Methylation of Down syndrome cell adhesion molecule (DSCAM)</a:t>
            </a:r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232060"/>
              </p:ext>
            </p:extLst>
          </p:nvPr>
        </p:nvGraphicFramePr>
        <p:xfrm>
          <a:off x="356147" y="1963782"/>
          <a:ext cx="1902951" cy="257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449954"/>
              </p:ext>
            </p:extLst>
          </p:nvPr>
        </p:nvGraphicFramePr>
        <p:xfrm>
          <a:off x="3040040" y="2118787"/>
          <a:ext cx="2996217" cy="2444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394839" y="3600475"/>
            <a:ext cx="526907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/>
              <a:t>CKD</a:t>
            </a:r>
          </a:p>
          <a:p>
            <a:r>
              <a:rPr lang="en-US" sz="1600" dirty="0" smtClean="0"/>
              <a:t>CTL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6765863" y="6488668"/>
            <a:ext cx="2252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Supplemental figure 3</a:t>
            </a:r>
            <a:endParaRPr lang="en-US" dirty="0"/>
          </a:p>
        </p:txBody>
      </p:sp>
      <p:sp>
        <p:nvSpPr>
          <p:cNvPr id="18" name="Right Arrow 17"/>
          <p:cNvSpPr/>
          <p:nvPr/>
        </p:nvSpPr>
        <p:spPr>
          <a:xfrm>
            <a:off x="2169356" y="2923644"/>
            <a:ext cx="387492" cy="70350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1729937" y="3091226"/>
            <a:ext cx="1805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Mean methyl cytosine</a:t>
            </a:r>
            <a:endParaRPr lang="en-US" sz="1400" dirty="0"/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4443934"/>
              </p:ext>
            </p:extLst>
          </p:nvPr>
        </p:nvGraphicFramePr>
        <p:xfrm>
          <a:off x="6506333" y="1998208"/>
          <a:ext cx="2534680" cy="2401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 rot="16200000">
            <a:off x="5139888" y="2942803"/>
            <a:ext cx="2315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Difference in methyl cytosine</a:t>
            </a:r>
          </a:p>
          <a:p>
            <a:r>
              <a:rPr lang="en-US" sz="1400" dirty="0" smtClean="0"/>
              <a:t>DKD-CTL (p&lt;0.001)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022603" y="4543461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CpG</a:t>
            </a:r>
            <a:r>
              <a:rPr lang="en-US" dirty="0" smtClean="0"/>
              <a:t> units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14210" y="2118787"/>
            <a:ext cx="426815" cy="2159567"/>
          </a:xfrm>
          <a:prstGeom prst="rect">
            <a:avLst/>
          </a:prstGeom>
          <a:noFill/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995664" y="2136749"/>
            <a:ext cx="299631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1281434"/>
            <a:ext cx="326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725597" y="1281434"/>
            <a:ext cx="297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483032" y="1281434"/>
            <a:ext cx="290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80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93</Words>
  <Application>Microsoft Macintosh PowerPoint</Application>
  <PresentationFormat>On-screen Show (4:3)</PresentationFormat>
  <Paragraphs>34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Albert Einstein College of Medicine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Katalin Susztak</dc:creator>
  <cp:lastModifiedBy>Katalin Susztak</cp:lastModifiedBy>
  <cp:revision>21</cp:revision>
  <dcterms:created xsi:type="dcterms:W3CDTF">2013-06-12T20:13:37Z</dcterms:created>
  <dcterms:modified xsi:type="dcterms:W3CDTF">2013-06-17T20:26:30Z</dcterms:modified>
</cp:coreProperties>
</file>