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778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CF1B5-23DB-4FD3-A394-34C6F082D173}" type="datetimeFigureOut">
              <a:rPr lang="sv-SE" smtClean="0"/>
              <a:pPr/>
              <a:t>2013-01-31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D840C-091C-4F63-BEAC-DFED14A054C4}" type="slidenum">
              <a:rPr lang="sv-SE" smtClean="0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AutoShape 57"/>
          <p:cNvSpPr>
            <a:spLocks noChangeAspect="1" noChangeArrowheads="1" noTextEdit="1"/>
          </p:cNvSpPr>
          <p:nvPr/>
        </p:nvSpPr>
        <p:spPr bwMode="auto">
          <a:xfrm>
            <a:off x="-9525" y="76200"/>
            <a:ext cx="916305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083" name="Rectangle 59"/>
          <p:cNvSpPr>
            <a:spLocks noChangeArrowheads="1"/>
          </p:cNvSpPr>
          <p:nvPr/>
        </p:nvSpPr>
        <p:spPr bwMode="auto">
          <a:xfrm>
            <a:off x="251520" y="116632"/>
            <a:ext cx="3767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(a)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251520" y="2708920"/>
            <a:ext cx="39273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(b)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auto">
          <a:xfrm>
            <a:off x="8023225" y="3835400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8099425" y="3835400"/>
            <a:ext cx="51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auto">
          <a:xfrm>
            <a:off x="8147050" y="3835400"/>
            <a:ext cx="36548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value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8" name="Rectangle 64"/>
          <p:cNvSpPr>
            <a:spLocks noChangeArrowheads="1"/>
          </p:cNvSpPr>
          <p:nvPr/>
        </p:nvSpPr>
        <p:spPr bwMode="auto">
          <a:xfrm>
            <a:off x="8509000" y="3835400"/>
            <a:ext cx="1330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auto">
          <a:xfrm>
            <a:off x="8613775" y="3835400"/>
            <a:ext cx="3831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0.024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auto">
          <a:xfrm>
            <a:off x="7740352" y="3535363"/>
            <a:ext cx="19717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auto">
          <a:xfrm>
            <a:off x="7902277" y="3535363"/>
            <a:ext cx="77425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discoideum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auto">
          <a:xfrm>
            <a:off x="8748464" y="3535363"/>
            <a:ext cx="2725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(27)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3" name="Rectangle 69"/>
          <p:cNvSpPr>
            <a:spLocks noChangeArrowheads="1"/>
          </p:cNvSpPr>
          <p:nvPr/>
        </p:nvSpPr>
        <p:spPr bwMode="auto">
          <a:xfrm>
            <a:off x="7740352" y="3222625"/>
            <a:ext cx="90569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E. histolytica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4" name="Rectangle 70"/>
          <p:cNvSpPr>
            <a:spLocks noChangeArrowheads="1"/>
          </p:cNvSpPr>
          <p:nvPr/>
        </p:nvSpPr>
        <p:spPr bwMode="auto">
          <a:xfrm>
            <a:off x="8696325" y="3222625"/>
            <a:ext cx="2725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(31)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5" name="Rectangle 71"/>
          <p:cNvSpPr>
            <a:spLocks noChangeArrowheads="1"/>
          </p:cNvSpPr>
          <p:nvPr/>
        </p:nvSpPr>
        <p:spPr bwMode="auto">
          <a:xfrm>
            <a:off x="7524328" y="3243263"/>
            <a:ext cx="142875" cy="142875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7524328" y="3548063"/>
            <a:ext cx="142875" cy="142875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097" name="Rectangle 73"/>
          <p:cNvSpPr>
            <a:spLocks noChangeArrowheads="1"/>
          </p:cNvSpPr>
          <p:nvPr/>
        </p:nvSpPr>
        <p:spPr bwMode="auto">
          <a:xfrm>
            <a:off x="4572000" y="2708920"/>
            <a:ext cx="3767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(c)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8" name="Rectangle 74"/>
          <p:cNvSpPr>
            <a:spLocks noChangeArrowheads="1"/>
          </p:cNvSpPr>
          <p:nvPr/>
        </p:nvSpPr>
        <p:spPr bwMode="auto">
          <a:xfrm>
            <a:off x="3570288" y="3681413"/>
            <a:ext cx="8496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99" name="Rectangle 75"/>
          <p:cNvSpPr>
            <a:spLocks noChangeArrowheads="1"/>
          </p:cNvSpPr>
          <p:nvPr/>
        </p:nvSpPr>
        <p:spPr bwMode="auto">
          <a:xfrm>
            <a:off x="3646488" y="3681413"/>
            <a:ext cx="51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0" name="Rectangle 76"/>
          <p:cNvSpPr>
            <a:spLocks noChangeArrowheads="1"/>
          </p:cNvSpPr>
          <p:nvPr/>
        </p:nvSpPr>
        <p:spPr bwMode="auto">
          <a:xfrm>
            <a:off x="3694113" y="3681413"/>
            <a:ext cx="36548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value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1" name="Rectangle 77"/>
          <p:cNvSpPr>
            <a:spLocks noChangeArrowheads="1"/>
          </p:cNvSpPr>
          <p:nvPr/>
        </p:nvSpPr>
        <p:spPr bwMode="auto">
          <a:xfrm>
            <a:off x="4056063" y="3681413"/>
            <a:ext cx="13305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=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4160838" y="3681413"/>
            <a:ext cx="38311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0.063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1691680" y="3205163"/>
            <a:ext cx="142875" cy="142875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04" name="Rectangle 80"/>
          <p:cNvSpPr>
            <a:spLocks noChangeArrowheads="1"/>
          </p:cNvSpPr>
          <p:nvPr/>
        </p:nvSpPr>
        <p:spPr bwMode="auto">
          <a:xfrm>
            <a:off x="1691680" y="3471863"/>
            <a:ext cx="142875" cy="142875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05" name="Rectangle 81"/>
          <p:cNvSpPr>
            <a:spLocks noChangeArrowheads="1"/>
          </p:cNvSpPr>
          <p:nvPr/>
        </p:nvSpPr>
        <p:spPr bwMode="auto">
          <a:xfrm>
            <a:off x="1907704" y="3195638"/>
            <a:ext cx="5706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Mucosal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6" name="Rectangle 82"/>
          <p:cNvSpPr>
            <a:spLocks noChangeArrowheads="1"/>
          </p:cNvSpPr>
          <p:nvPr/>
        </p:nvSpPr>
        <p:spPr bwMode="auto">
          <a:xfrm>
            <a:off x="2555776" y="3195638"/>
            <a:ext cx="62196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parasites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7" name="Rectangle 83"/>
          <p:cNvSpPr>
            <a:spLocks noChangeArrowheads="1"/>
          </p:cNvSpPr>
          <p:nvPr/>
        </p:nvSpPr>
        <p:spPr bwMode="auto">
          <a:xfrm>
            <a:off x="3203848" y="3195638"/>
            <a:ext cx="38933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(112)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8" name="Rectangle 84"/>
          <p:cNvSpPr>
            <a:spLocks noChangeArrowheads="1"/>
          </p:cNvSpPr>
          <p:nvPr/>
        </p:nvSpPr>
        <p:spPr bwMode="auto">
          <a:xfrm>
            <a:off x="1907704" y="3438525"/>
            <a:ext cx="410369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Insect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09" name="Rectangle 85"/>
          <p:cNvSpPr>
            <a:spLocks noChangeArrowheads="1"/>
          </p:cNvSpPr>
          <p:nvPr/>
        </p:nvSpPr>
        <p:spPr bwMode="auto">
          <a:xfrm>
            <a:off x="2372017" y="3438525"/>
            <a:ext cx="75982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transmitted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0" name="Rectangle 86"/>
          <p:cNvSpPr>
            <a:spLocks noChangeArrowheads="1"/>
          </p:cNvSpPr>
          <p:nvPr/>
        </p:nvSpPr>
        <p:spPr bwMode="auto">
          <a:xfrm>
            <a:off x="3203848" y="3438525"/>
            <a:ext cx="3735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blood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1" name="Rectangle 87"/>
          <p:cNvSpPr>
            <a:spLocks noChangeArrowheads="1"/>
          </p:cNvSpPr>
          <p:nvPr/>
        </p:nvSpPr>
        <p:spPr bwMode="auto">
          <a:xfrm>
            <a:off x="3625850" y="3438525"/>
            <a:ext cx="621965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parasites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2" name="Rectangle 88"/>
          <p:cNvSpPr>
            <a:spLocks noChangeArrowheads="1"/>
          </p:cNvSpPr>
          <p:nvPr/>
        </p:nvSpPr>
        <p:spPr bwMode="auto">
          <a:xfrm>
            <a:off x="4273550" y="3438525"/>
            <a:ext cx="27251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(41)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13" name="Freeform 89"/>
          <p:cNvSpPr>
            <a:spLocks noEditPoints="1"/>
          </p:cNvSpPr>
          <p:nvPr/>
        </p:nvSpPr>
        <p:spPr bwMode="auto">
          <a:xfrm>
            <a:off x="819150" y="3167063"/>
            <a:ext cx="3695700" cy="1943100"/>
          </a:xfrm>
          <a:custGeom>
            <a:avLst/>
            <a:gdLst/>
            <a:ahLst/>
            <a:cxnLst>
              <a:cxn ang="0">
                <a:pos x="0" y="1218"/>
              </a:cxn>
              <a:cxn ang="0">
                <a:pos x="2328" y="1218"/>
              </a:cxn>
              <a:cxn ang="0">
                <a:pos x="2328" y="1224"/>
              </a:cxn>
              <a:cxn ang="0">
                <a:pos x="0" y="1224"/>
              </a:cxn>
              <a:cxn ang="0">
                <a:pos x="0" y="1218"/>
              </a:cxn>
              <a:cxn ang="0">
                <a:pos x="0" y="1062"/>
              </a:cxn>
              <a:cxn ang="0">
                <a:pos x="2328" y="1062"/>
              </a:cxn>
              <a:cxn ang="0">
                <a:pos x="2328" y="1068"/>
              </a:cxn>
              <a:cxn ang="0">
                <a:pos x="0" y="1068"/>
              </a:cxn>
              <a:cxn ang="0">
                <a:pos x="0" y="1062"/>
              </a:cxn>
              <a:cxn ang="0">
                <a:pos x="0" y="912"/>
              </a:cxn>
              <a:cxn ang="0">
                <a:pos x="2328" y="912"/>
              </a:cxn>
              <a:cxn ang="0">
                <a:pos x="2328" y="918"/>
              </a:cxn>
              <a:cxn ang="0">
                <a:pos x="0" y="918"/>
              </a:cxn>
              <a:cxn ang="0">
                <a:pos x="0" y="912"/>
              </a:cxn>
              <a:cxn ang="0">
                <a:pos x="0" y="762"/>
              </a:cxn>
              <a:cxn ang="0">
                <a:pos x="2328" y="762"/>
              </a:cxn>
              <a:cxn ang="0">
                <a:pos x="2328" y="768"/>
              </a:cxn>
              <a:cxn ang="0">
                <a:pos x="0" y="768"/>
              </a:cxn>
              <a:cxn ang="0">
                <a:pos x="0" y="762"/>
              </a:cxn>
              <a:cxn ang="0">
                <a:pos x="0" y="606"/>
              </a:cxn>
              <a:cxn ang="0">
                <a:pos x="2328" y="606"/>
              </a:cxn>
              <a:cxn ang="0">
                <a:pos x="2328" y="612"/>
              </a:cxn>
              <a:cxn ang="0">
                <a:pos x="0" y="612"/>
              </a:cxn>
              <a:cxn ang="0">
                <a:pos x="0" y="606"/>
              </a:cxn>
              <a:cxn ang="0">
                <a:pos x="0" y="456"/>
              </a:cxn>
              <a:cxn ang="0">
                <a:pos x="2328" y="456"/>
              </a:cxn>
              <a:cxn ang="0">
                <a:pos x="2328" y="462"/>
              </a:cxn>
              <a:cxn ang="0">
                <a:pos x="0" y="462"/>
              </a:cxn>
              <a:cxn ang="0">
                <a:pos x="0" y="456"/>
              </a:cxn>
              <a:cxn ang="0">
                <a:pos x="0" y="306"/>
              </a:cxn>
              <a:cxn ang="0">
                <a:pos x="2328" y="306"/>
              </a:cxn>
              <a:cxn ang="0">
                <a:pos x="2328" y="312"/>
              </a:cxn>
              <a:cxn ang="0">
                <a:pos x="0" y="312"/>
              </a:cxn>
              <a:cxn ang="0">
                <a:pos x="0" y="306"/>
              </a:cxn>
              <a:cxn ang="0">
                <a:pos x="0" y="150"/>
              </a:cxn>
              <a:cxn ang="0">
                <a:pos x="2328" y="150"/>
              </a:cxn>
              <a:cxn ang="0">
                <a:pos x="2328" y="156"/>
              </a:cxn>
              <a:cxn ang="0">
                <a:pos x="0" y="156"/>
              </a:cxn>
              <a:cxn ang="0">
                <a:pos x="0" y="150"/>
              </a:cxn>
              <a:cxn ang="0">
                <a:pos x="0" y="0"/>
              </a:cxn>
              <a:cxn ang="0">
                <a:pos x="2328" y="0"/>
              </a:cxn>
              <a:cxn ang="0">
                <a:pos x="2328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2328" h="1224">
                <a:moveTo>
                  <a:pt x="0" y="1218"/>
                </a:moveTo>
                <a:lnTo>
                  <a:pt x="2328" y="1218"/>
                </a:lnTo>
                <a:lnTo>
                  <a:pt x="2328" y="1224"/>
                </a:lnTo>
                <a:lnTo>
                  <a:pt x="0" y="1224"/>
                </a:lnTo>
                <a:lnTo>
                  <a:pt x="0" y="1218"/>
                </a:lnTo>
                <a:close/>
                <a:moveTo>
                  <a:pt x="0" y="1062"/>
                </a:moveTo>
                <a:lnTo>
                  <a:pt x="2328" y="1062"/>
                </a:lnTo>
                <a:lnTo>
                  <a:pt x="2328" y="1068"/>
                </a:lnTo>
                <a:lnTo>
                  <a:pt x="0" y="1068"/>
                </a:lnTo>
                <a:lnTo>
                  <a:pt x="0" y="1062"/>
                </a:lnTo>
                <a:close/>
                <a:moveTo>
                  <a:pt x="0" y="912"/>
                </a:moveTo>
                <a:lnTo>
                  <a:pt x="2328" y="912"/>
                </a:lnTo>
                <a:lnTo>
                  <a:pt x="2328" y="918"/>
                </a:lnTo>
                <a:lnTo>
                  <a:pt x="0" y="918"/>
                </a:lnTo>
                <a:lnTo>
                  <a:pt x="0" y="912"/>
                </a:lnTo>
                <a:close/>
                <a:moveTo>
                  <a:pt x="0" y="762"/>
                </a:moveTo>
                <a:lnTo>
                  <a:pt x="2328" y="762"/>
                </a:lnTo>
                <a:lnTo>
                  <a:pt x="2328" y="768"/>
                </a:lnTo>
                <a:lnTo>
                  <a:pt x="0" y="768"/>
                </a:lnTo>
                <a:lnTo>
                  <a:pt x="0" y="762"/>
                </a:lnTo>
                <a:close/>
                <a:moveTo>
                  <a:pt x="0" y="606"/>
                </a:moveTo>
                <a:lnTo>
                  <a:pt x="2328" y="606"/>
                </a:lnTo>
                <a:lnTo>
                  <a:pt x="2328" y="612"/>
                </a:lnTo>
                <a:lnTo>
                  <a:pt x="0" y="612"/>
                </a:lnTo>
                <a:lnTo>
                  <a:pt x="0" y="606"/>
                </a:lnTo>
                <a:close/>
                <a:moveTo>
                  <a:pt x="0" y="456"/>
                </a:moveTo>
                <a:lnTo>
                  <a:pt x="2328" y="456"/>
                </a:lnTo>
                <a:lnTo>
                  <a:pt x="2328" y="462"/>
                </a:lnTo>
                <a:lnTo>
                  <a:pt x="0" y="462"/>
                </a:lnTo>
                <a:lnTo>
                  <a:pt x="0" y="456"/>
                </a:lnTo>
                <a:close/>
                <a:moveTo>
                  <a:pt x="0" y="306"/>
                </a:moveTo>
                <a:lnTo>
                  <a:pt x="2328" y="306"/>
                </a:lnTo>
                <a:lnTo>
                  <a:pt x="2328" y="312"/>
                </a:lnTo>
                <a:lnTo>
                  <a:pt x="0" y="312"/>
                </a:lnTo>
                <a:lnTo>
                  <a:pt x="0" y="306"/>
                </a:lnTo>
                <a:close/>
                <a:moveTo>
                  <a:pt x="0" y="150"/>
                </a:moveTo>
                <a:lnTo>
                  <a:pt x="2328" y="150"/>
                </a:lnTo>
                <a:lnTo>
                  <a:pt x="2328" y="156"/>
                </a:lnTo>
                <a:lnTo>
                  <a:pt x="0" y="156"/>
                </a:lnTo>
                <a:lnTo>
                  <a:pt x="0" y="150"/>
                </a:lnTo>
                <a:close/>
                <a:moveTo>
                  <a:pt x="0" y="0"/>
                </a:moveTo>
                <a:lnTo>
                  <a:pt x="2328" y="0"/>
                </a:lnTo>
                <a:lnTo>
                  <a:pt x="2328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3175" cap="flat" cmpd="sng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14" name="Freeform 90"/>
          <p:cNvSpPr>
            <a:spLocks noEditPoints="1"/>
          </p:cNvSpPr>
          <p:nvPr/>
        </p:nvSpPr>
        <p:spPr bwMode="auto">
          <a:xfrm>
            <a:off x="890588" y="4081463"/>
            <a:ext cx="3162300" cy="1266825"/>
          </a:xfrm>
          <a:custGeom>
            <a:avLst/>
            <a:gdLst/>
            <a:ahLst/>
            <a:cxnLst>
              <a:cxn ang="0">
                <a:pos x="0" y="168"/>
              </a:cxn>
              <a:cxn ang="0">
                <a:pos x="54" y="168"/>
              </a:cxn>
              <a:cxn ang="0">
                <a:pos x="54" y="798"/>
              </a:cxn>
              <a:cxn ang="0">
                <a:pos x="0" y="798"/>
              </a:cxn>
              <a:cxn ang="0">
                <a:pos x="0" y="168"/>
              </a:cxn>
              <a:cxn ang="0">
                <a:pos x="192" y="0"/>
              </a:cxn>
              <a:cxn ang="0">
                <a:pos x="246" y="0"/>
              </a:cxn>
              <a:cxn ang="0">
                <a:pos x="246" y="798"/>
              </a:cxn>
              <a:cxn ang="0">
                <a:pos x="192" y="798"/>
              </a:cxn>
              <a:cxn ang="0">
                <a:pos x="192" y="0"/>
              </a:cxn>
              <a:cxn ang="0">
                <a:pos x="384" y="630"/>
              </a:cxn>
              <a:cxn ang="0">
                <a:pos x="438" y="630"/>
              </a:cxn>
              <a:cxn ang="0">
                <a:pos x="438" y="798"/>
              </a:cxn>
              <a:cxn ang="0">
                <a:pos x="384" y="798"/>
              </a:cxn>
              <a:cxn ang="0">
                <a:pos x="384" y="630"/>
              </a:cxn>
              <a:cxn ang="0">
                <a:pos x="576" y="468"/>
              </a:cxn>
              <a:cxn ang="0">
                <a:pos x="636" y="468"/>
              </a:cxn>
              <a:cxn ang="0">
                <a:pos x="636" y="798"/>
              </a:cxn>
              <a:cxn ang="0">
                <a:pos x="576" y="798"/>
              </a:cxn>
              <a:cxn ang="0">
                <a:pos x="576" y="468"/>
              </a:cxn>
              <a:cxn ang="0">
                <a:pos x="774" y="684"/>
              </a:cxn>
              <a:cxn ang="0">
                <a:pos x="828" y="684"/>
              </a:cxn>
              <a:cxn ang="0">
                <a:pos x="828" y="798"/>
              </a:cxn>
              <a:cxn ang="0">
                <a:pos x="774" y="798"/>
              </a:cxn>
              <a:cxn ang="0">
                <a:pos x="774" y="684"/>
              </a:cxn>
              <a:cxn ang="0">
                <a:pos x="966" y="630"/>
              </a:cxn>
              <a:cxn ang="0">
                <a:pos x="1020" y="630"/>
              </a:cxn>
              <a:cxn ang="0">
                <a:pos x="1020" y="798"/>
              </a:cxn>
              <a:cxn ang="0">
                <a:pos x="966" y="798"/>
              </a:cxn>
              <a:cxn ang="0">
                <a:pos x="966" y="630"/>
              </a:cxn>
              <a:cxn ang="0">
                <a:pos x="1158" y="492"/>
              </a:cxn>
              <a:cxn ang="0">
                <a:pos x="1218" y="492"/>
              </a:cxn>
              <a:cxn ang="0">
                <a:pos x="1218" y="798"/>
              </a:cxn>
              <a:cxn ang="0">
                <a:pos x="1158" y="798"/>
              </a:cxn>
              <a:cxn ang="0">
                <a:pos x="1158" y="492"/>
              </a:cxn>
              <a:cxn ang="0">
                <a:pos x="1356" y="468"/>
              </a:cxn>
              <a:cxn ang="0">
                <a:pos x="1410" y="468"/>
              </a:cxn>
              <a:cxn ang="0">
                <a:pos x="1410" y="798"/>
              </a:cxn>
              <a:cxn ang="0">
                <a:pos x="1356" y="798"/>
              </a:cxn>
              <a:cxn ang="0">
                <a:pos x="1356" y="468"/>
              </a:cxn>
              <a:cxn ang="0">
                <a:pos x="1548" y="660"/>
              </a:cxn>
              <a:cxn ang="0">
                <a:pos x="1602" y="660"/>
              </a:cxn>
              <a:cxn ang="0">
                <a:pos x="1602" y="798"/>
              </a:cxn>
              <a:cxn ang="0">
                <a:pos x="1548" y="798"/>
              </a:cxn>
              <a:cxn ang="0">
                <a:pos x="1548" y="660"/>
              </a:cxn>
              <a:cxn ang="0">
                <a:pos x="1938" y="714"/>
              </a:cxn>
              <a:cxn ang="0">
                <a:pos x="1992" y="714"/>
              </a:cxn>
              <a:cxn ang="0">
                <a:pos x="1992" y="798"/>
              </a:cxn>
              <a:cxn ang="0">
                <a:pos x="1938" y="798"/>
              </a:cxn>
              <a:cxn ang="0">
                <a:pos x="1938" y="714"/>
              </a:cxn>
            </a:cxnLst>
            <a:rect l="0" t="0" r="r" b="b"/>
            <a:pathLst>
              <a:path w="1992" h="798">
                <a:moveTo>
                  <a:pt x="0" y="168"/>
                </a:moveTo>
                <a:lnTo>
                  <a:pt x="54" y="168"/>
                </a:lnTo>
                <a:lnTo>
                  <a:pt x="54" y="798"/>
                </a:lnTo>
                <a:lnTo>
                  <a:pt x="0" y="798"/>
                </a:lnTo>
                <a:lnTo>
                  <a:pt x="0" y="168"/>
                </a:lnTo>
                <a:close/>
                <a:moveTo>
                  <a:pt x="192" y="0"/>
                </a:moveTo>
                <a:lnTo>
                  <a:pt x="246" y="0"/>
                </a:lnTo>
                <a:lnTo>
                  <a:pt x="246" y="798"/>
                </a:lnTo>
                <a:lnTo>
                  <a:pt x="192" y="798"/>
                </a:lnTo>
                <a:lnTo>
                  <a:pt x="192" y="0"/>
                </a:lnTo>
                <a:close/>
                <a:moveTo>
                  <a:pt x="384" y="630"/>
                </a:moveTo>
                <a:lnTo>
                  <a:pt x="438" y="630"/>
                </a:lnTo>
                <a:lnTo>
                  <a:pt x="438" y="798"/>
                </a:lnTo>
                <a:lnTo>
                  <a:pt x="384" y="798"/>
                </a:lnTo>
                <a:lnTo>
                  <a:pt x="384" y="630"/>
                </a:lnTo>
                <a:close/>
                <a:moveTo>
                  <a:pt x="576" y="468"/>
                </a:moveTo>
                <a:lnTo>
                  <a:pt x="636" y="468"/>
                </a:lnTo>
                <a:lnTo>
                  <a:pt x="636" y="798"/>
                </a:lnTo>
                <a:lnTo>
                  <a:pt x="576" y="798"/>
                </a:lnTo>
                <a:lnTo>
                  <a:pt x="576" y="468"/>
                </a:lnTo>
                <a:close/>
                <a:moveTo>
                  <a:pt x="774" y="684"/>
                </a:moveTo>
                <a:lnTo>
                  <a:pt x="828" y="684"/>
                </a:lnTo>
                <a:lnTo>
                  <a:pt x="828" y="798"/>
                </a:lnTo>
                <a:lnTo>
                  <a:pt x="774" y="798"/>
                </a:lnTo>
                <a:lnTo>
                  <a:pt x="774" y="684"/>
                </a:lnTo>
                <a:close/>
                <a:moveTo>
                  <a:pt x="966" y="630"/>
                </a:moveTo>
                <a:lnTo>
                  <a:pt x="1020" y="630"/>
                </a:lnTo>
                <a:lnTo>
                  <a:pt x="1020" y="798"/>
                </a:lnTo>
                <a:lnTo>
                  <a:pt x="966" y="798"/>
                </a:lnTo>
                <a:lnTo>
                  <a:pt x="966" y="630"/>
                </a:lnTo>
                <a:close/>
                <a:moveTo>
                  <a:pt x="1158" y="492"/>
                </a:moveTo>
                <a:lnTo>
                  <a:pt x="1218" y="492"/>
                </a:lnTo>
                <a:lnTo>
                  <a:pt x="1218" y="798"/>
                </a:lnTo>
                <a:lnTo>
                  <a:pt x="1158" y="798"/>
                </a:lnTo>
                <a:lnTo>
                  <a:pt x="1158" y="492"/>
                </a:lnTo>
                <a:close/>
                <a:moveTo>
                  <a:pt x="1356" y="468"/>
                </a:moveTo>
                <a:lnTo>
                  <a:pt x="1410" y="468"/>
                </a:lnTo>
                <a:lnTo>
                  <a:pt x="1410" y="798"/>
                </a:lnTo>
                <a:lnTo>
                  <a:pt x="1356" y="798"/>
                </a:lnTo>
                <a:lnTo>
                  <a:pt x="1356" y="468"/>
                </a:lnTo>
                <a:close/>
                <a:moveTo>
                  <a:pt x="1548" y="660"/>
                </a:moveTo>
                <a:lnTo>
                  <a:pt x="1602" y="660"/>
                </a:lnTo>
                <a:lnTo>
                  <a:pt x="1602" y="798"/>
                </a:lnTo>
                <a:lnTo>
                  <a:pt x="1548" y="798"/>
                </a:lnTo>
                <a:lnTo>
                  <a:pt x="1548" y="660"/>
                </a:lnTo>
                <a:close/>
                <a:moveTo>
                  <a:pt x="1938" y="714"/>
                </a:moveTo>
                <a:lnTo>
                  <a:pt x="1992" y="714"/>
                </a:lnTo>
                <a:lnTo>
                  <a:pt x="1992" y="798"/>
                </a:lnTo>
                <a:lnTo>
                  <a:pt x="1938" y="798"/>
                </a:lnTo>
                <a:lnTo>
                  <a:pt x="1938" y="714"/>
                </a:lnTo>
                <a:close/>
              </a:path>
            </a:pathLst>
          </a:custGeom>
          <a:solidFill>
            <a:srgbClr val="4F81B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15" name="Freeform 91"/>
          <p:cNvSpPr>
            <a:spLocks noEditPoints="1"/>
          </p:cNvSpPr>
          <p:nvPr/>
        </p:nvSpPr>
        <p:spPr bwMode="auto">
          <a:xfrm>
            <a:off x="976313" y="3338513"/>
            <a:ext cx="3467100" cy="2009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" y="0"/>
              </a:cxn>
              <a:cxn ang="0">
                <a:pos x="54" y="1266"/>
              </a:cxn>
              <a:cxn ang="0">
                <a:pos x="0" y="1266"/>
              </a:cxn>
              <a:cxn ang="0">
                <a:pos x="0" y="0"/>
              </a:cxn>
              <a:cxn ang="0">
                <a:pos x="192" y="744"/>
              </a:cxn>
              <a:cxn ang="0">
                <a:pos x="246" y="744"/>
              </a:cxn>
              <a:cxn ang="0">
                <a:pos x="246" y="1266"/>
              </a:cxn>
              <a:cxn ang="0">
                <a:pos x="192" y="1266"/>
              </a:cxn>
              <a:cxn ang="0">
                <a:pos x="192" y="744"/>
              </a:cxn>
              <a:cxn ang="0">
                <a:pos x="384" y="1188"/>
              </a:cxn>
              <a:cxn ang="0">
                <a:pos x="444" y="1188"/>
              </a:cxn>
              <a:cxn ang="0">
                <a:pos x="444" y="1266"/>
              </a:cxn>
              <a:cxn ang="0">
                <a:pos x="384" y="1266"/>
              </a:cxn>
              <a:cxn ang="0">
                <a:pos x="384" y="1188"/>
              </a:cxn>
              <a:cxn ang="0">
                <a:pos x="582" y="1188"/>
              </a:cxn>
              <a:cxn ang="0">
                <a:pos x="636" y="1188"/>
              </a:cxn>
              <a:cxn ang="0">
                <a:pos x="636" y="1266"/>
              </a:cxn>
              <a:cxn ang="0">
                <a:pos x="582" y="1266"/>
              </a:cxn>
              <a:cxn ang="0">
                <a:pos x="582" y="1188"/>
              </a:cxn>
              <a:cxn ang="0">
                <a:pos x="774" y="966"/>
              </a:cxn>
              <a:cxn ang="0">
                <a:pos x="828" y="966"/>
              </a:cxn>
              <a:cxn ang="0">
                <a:pos x="828" y="1266"/>
              </a:cxn>
              <a:cxn ang="0">
                <a:pos x="774" y="1266"/>
              </a:cxn>
              <a:cxn ang="0">
                <a:pos x="774" y="966"/>
              </a:cxn>
              <a:cxn ang="0">
                <a:pos x="966" y="1188"/>
              </a:cxn>
              <a:cxn ang="0">
                <a:pos x="1026" y="1188"/>
              </a:cxn>
              <a:cxn ang="0">
                <a:pos x="1026" y="1266"/>
              </a:cxn>
              <a:cxn ang="0">
                <a:pos x="966" y="1266"/>
              </a:cxn>
              <a:cxn ang="0">
                <a:pos x="966" y="1188"/>
              </a:cxn>
              <a:cxn ang="0">
                <a:pos x="1164" y="1116"/>
              </a:cxn>
              <a:cxn ang="0">
                <a:pos x="1218" y="1116"/>
              </a:cxn>
              <a:cxn ang="0">
                <a:pos x="1218" y="1266"/>
              </a:cxn>
              <a:cxn ang="0">
                <a:pos x="1164" y="1266"/>
              </a:cxn>
              <a:cxn ang="0">
                <a:pos x="1164" y="1116"/>
              </a:cxn>
              <a:cxn ang="0">
                <a:pos x="1356" y="966"/>
              </a:cxn>
              <a:cxn ang="0">
                <a:pos x="1410" y="966"/>
              </a:cxn>
              <a:cxn ang="0">
                <a:pos x="1410" y="1266"/>
              </a:cxn>
              <a:cxn ang="0">
                <a:pos x="1356" y="1266"/>
              </a:cxn>
              <a:cxn ang="0">
                <a:pos x="1356" y="966"/>
              </a:cxn>
              <a:cxn ang="0">
                <a:pos x="2130" y="1188"/>
              </a:cxn>
              <a:cxn ang="0">
                <a:pos x="2184" y="1188"/>
              </a:cxn>
              <a:cxn ang="0">
                <a:pos x="2184" y="1266"/>
              </a:cxn>
              <a:cxn ang="0">
                <a:pos x="2130" y="1266"/>
              </a:cxn>
              <a:cxn ang="0">
                <a:pos x="2130" y="1188"/>
              </a:cxn>
            </a:cxnLst>
            <a:rect l="0" t="0" r="r" b="b"/>
            <a:pathLst>
              <a:path w="2184" h="1266">
                <a:moveTo>
                  <a:pt x="0" y="0"/>
                </a:moveTo>
                <a:lnTo>
                  <a:pt x="54" y="0"/>
                </a:lnTo>
                <a:lnTo>
                  <a:pt x="54" y="1266"/>
                </a:lnTo>
                <a:lnTo>
                  <a:pt x="0" y="1266"/>
                </a:lnTo>
                <a:lnTo>
                  <a:pt x="0" y="0"/>
                </a:lnTo>
                <a:close/>
                <a:moveTo>
                  <a:pt x="192" y="744"/>
                </a:moveTo>
                <a:lnTo>
                  <a:pt x="246" y="744"/>
                </a:lnTo>
                <a:lnTo>
                  <a:pt x="246" y="1266"/>
                </a:lnTo>
                <a:lnTo>
                  <a:pt x="192" y="1266"/>
                </a:lnTo>
                <a:lnTo>
                  <a:pt x="192" y="744"/>
                </a:lnTo>
                <a:close/>
                <a:moveTo>
                  <a:pt x="384" y="1188"/>
                </a:moveTo>
                <a:lnTo>
                  <a:pt x="444" y="1188"/>
                </a:lnTo>
                <a:lnTo>
                  <a:pt x="444" y="1266"/>
                </a:lnTo>
                <a:lnTo>
                  <a:pt x="384" y="1266"/>
                </a:lnTo>
                <a:lnTo>
                  <a:pt x="384" y="1188"/>
                </a:lnTo>
                <a:close/>
                <a:moveTo>
                  <a:pt x="582" y="1188"/>
                </a:moveTo>
                <a:lnTo>
                  <a:pt x="636" y="1188"/>
                </a:lnTo>
                <a:lnTo>
                  <a:pt x="636" y="1266"/>
                </a:lnTo>
                <a:lnTo>
                  <a:pt x="582" y="1266"/>
                </a:lnTo>
                <a:lnTo>
                  <a:pt x="582" y="1188"/>
                </a:lnTo>
                <a:close/>
                <a:moveTo>
                  <a:pt x="774" y="966"/>
                </a:moveTo>
                <a:lnTo>
                  <a:pt x="828" y="966"/>
                </a:lnTo>
                <a:lnTo>
                  <a:pt x="828" y="1266"/>
                </a:lnTo>
                <a:lnTo>
                  <a:pt x="774" y="1266"/>
                </a:lnTo>
                <a:lnTo>
                  <a:pt x="774" y="966"/>
                </a:lnTo>
                <a:close/>
                <a:moveTo>
                  <a:pt x="966" y="1188"/>
                </a:moveTo>
                <a:lnTo>
                  <a:pt x="1026" y="1188"/>
                </a:lnTo>
                <a:lnTo>
                  <a:pt x="1026" y="1266"/>
                </a:lnTo>
                <a:lnTo>
                  <a:pt x="966" y="1266"/>
                </a:lnTo>
                <a:lnTo>
                  <a:pt x="966" y="1188"/>
                </a:lnTo>
                <a:close/>
                <a:moveTo>
                  <a:pt x="1164" y="1116"/>
                </a:moveTo>
                <a:lnTo>
                  <a:pt x="1218" y="1116"/>
                </a:lnTo>
                <a:lnTo>
                  <a:pt x="1218" y="1266"/>
                </a:lnTo>
                <a:lnTo>
                  <a:pt x="1164" y="1266"/>
                </a:lnTo>
                <a:lnTo>
                  <a:pt x="1164" y="1116"/>
                </a:lnTo>
                <a:close/>
                <a:moveTo>
                  <a:pt x="1356" y="966"/>
                </a:moveTo>
                <a:lnTo>
                  <a:pt x="1410" y="966"/>
                </a:lnTo>
                <a:lnTo>
                  <a:pt x="1410" y="1266"/>
                </a:lnTo>
                <a:lnTo>
                  <a:pt x="1356" y="1266"/>
                </a:lnTo>
                <a:lnTo>
                  <a:pt x="1356" y="966"/>
                </a:lnTo>
                <a:close/>
                <a:moveTo>
                  <a:pt x="2130" y="1188"/>
                </a:moveTo>
                <a:lnTo>
                  <a:pt x="2184" y="1188"/>
                </a:lnTo>
                <a:lnTo>
                  <a:pt x="2184" y="1266"/>
                </a:lnTo>
                <a:lnTo>
                  <a:pt x="2130" y="1266"/>
                </a:lnTo>
                <a:lnTo>
                  <a:pt x="2130" y="1188"/>
                </a:lnTo>
                <a:close/>
              </a:path>
            </a:pathLst>
          </a:custGeom>
          <a:solidFill>
            <a:srgbClr val="C0504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16" name="Rectangle 92"/>
          <p:cNvSpPr>
            <a:spLocks noChangeArrowheads="1"/>
          </p:cNvSpPr>
          <p:nvPr/>
        </p:nvSpPr>
        <p:spPr bwMode="auto">
          <a:xfrm>
            <a:off x="814388" y="3171825"/>
            <a:ext cx="9525" cy="2171700"/>
          </a:xfrm>
          <a:prstGeom prst="rect">
            <a:avLst/>
          </a:pr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17" name="Freeform 93"/>
          <p:cNvSpPr>
            <a:spLocks noEditPoints="1"/>
          </p:cNvSpPr>
          <p:nvPr/>
        </p:nvSpPr>
        <p:spPr bwMode="auto">
          <a:xfrm>
            <a:off x="781050" y="3167063"/>
            <a:ext cx="38100" cy="2181225"/>
          </a:xfrm>
          <a:custGeom>
            <a:avLst/>
            <a:gdLst/>
            <a:ahLst/>
            <a:cxnLst>
              <a:cxn ang="0">
                <a:pos x="0" y="1368"/>
              </a:cxn>
              <a:cxn ang="0">
                <a:pos x="24" y="1368"/>
              </a:cxn>
              <a:cxn ang="0">
                <a:pos x="24" y="1374"/>
              </a:cxn>
              <a:cxn ang="0">
                <a:pos x="0" y="1374"/>
              </a:cxn>
              <a:cxn ang="0">
                <a:pos x="0" y="1368"/>
              </a:cxn>
              <a:cxn ang="0">
                <a:pos x="0" y="1218"/>
              </a:cxn>
              <a:cxn ang="0">
                <a:pos x="24" y="1218"/>
              </a:cxn>
              <a:cxn ang="0">
                <a:pos x="24" y="1224"/>
              </a:cxn>
              <a:cxn ang="0">
                <a:pos x="0" y="1224"/>
              </a:cxn>
              <a:cxn ang="0">
                <a:pos x="0" y="1218"/>
              </a:cxn>
              <a:cxn ang="0">
                <a:pos x="0" y="1062"/>
              </a:cxn>
              <a:cxn ang="0">
                <a:pos x="24" y="1062"/>
              </a:cxn>
              <a:cxn ang="0">
                <a:pos x="24" y="1068"/>
              </a:cxn>
              <a:cxn ang="0">
                <a:pos x="0" y="1068"/>
              </a:cxn>
              <a:cxn ang="0">
                <a:pos x="0" y="1062"/>
              </a:cxn>
              <a:cxn ang="0">
                <a:pos x="0" y="912"/>
              </a:cxn>
              <a:cxn ang="0">
                <a:pos x="24" y="912"/>
              </a:cxn>
              <a:cxn ang="0">
                <a:pos x="24" y="918"/>
              </a:cxn>
              <a:cxn ang="0">
                <a:pos x="0" y="918"/>
              </a:cxn>
              <a:cxn ang="0">
                <a:pos x="0" y="912"/>
              </a:cxn>
              <a:cxn ang="0">
                <a:pos x="0" y="762"/>
              </a:cxn>
              <a:cxn ang="0">
                <a:pos x="24" y="762"/>
              </a:cxn>
              <a:cxn ang="0">
                <a:pos x="24" y="768"/>
              </a:cxn>
              <a:cxn ang="0">
                <a:pos x="0" y="768"/>
              </a:cxn>
              <a:cxn ang="0">
                <a:pos x="0" y="762"/>
              </a:cxn>
              <a:cxn ang="0">
                <a:pos x="0" y="606"/>
              </a:cxn>
              <a:cxn ang="0">
                <a:pos x="24" y="606"/>
              </a:cxn>
              <a:cxn ang="0">
                <a:pos x="24" y="612"/>
              </a:cxn>
              <a:cxn ang="0">
                <a:pos x="0" y="612"/>
              </a:cxn>
              <a:cxn ang="0">
                <a:pos x="0" y="606"/>
              </a:cxn>
              <a:cxn ang="0">
                <a:pos x="0" y="456"/>
              </a:cxn>
              <a:cxn ang="0">
                <a:pos x="24" y="456"/>
              </a:cxn>
              <a:cxn ang="0">
                <a:pos x="24" y="462"/>
              </a:cxn>
              <a:cxn ang="0">
                <a:pos x="0" y="462"/>
              </a:cxn>
              <a:cxn ang="0">
                <a:pos x="0" y="456"/>
              </a:cxn>
              <a:cxn ang="0">
                <a:pos x="0" y="306"/>
              </a:cxn>
              <a:cxn ang="0">
                <a:pos x="24" y="306"/>
              </a:cxn>
              <a:cxn ang="0">
                <a:pos x="24" y="312"/>
              </a:cxn>
              <a:cxn ang="0">
                <a:pos x="0" y="312"/>
              </a:cxn>
              <a:cxn ang="0">
                <a:pos x="0" y="306"/>
              </a:cxn>
              <a:cxn ang="0">
                <a:pos x="0" y="150"/>
              </a:cxn>
              <a:cxn ang="0">
                <a:pos x="24" y="150"/>
              </a:cxn>
              <a:cxn ang="0">
                <a:pos x="24" y="156"/>
              </a:cxn>
              <a:cxn ang="0">
                <a:pos x="0" y="156"/>
              </a:cxn>
              <a:cxn ang="0">
                <a:pos x="0" y="150"/>
              </a:cxn>
              <a:cxn ang="0">
                <a:pos x="0" y="0"/>
              </a:cxn>
              <a:cxn ang="0">
                <a:pos x="24" y="0"/>
              </a:cxn>
              <a:cxn ang="0">
                <a:pos x="24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24" h="1374">
                <a:moveTo>
                  <a:pt x="0" y="1368"/>
                </a:moveTo>
                <a:lnTo>
                  <a:pt x="24" y="1368"/>
                </a:lnTo>
                <a:lnTo>
                  <a:pt x="24" y="1374"/>
                </a:lnTo>
                <a:lnTo>
                  <a:pt x="0" y="1374"/>
                </a:lnTo>
                <a:lnTo>
                  <a:pt x="0" y="1368"/>
                </a:lnTo>
                <a:close/>
                <a:moveTo>
                  <a:pt x="0" y="1218"/>
                </a:moveTo>
                <a:lnTo>
                  <a:pt x="24" y="1218"/>
                </a:lnTo>
                <a:lnTo>
                  <a:pt x="24" y="1224"/>
                </a:lnTo>
                <a:lnTo>
                  <a:pt x="0" y="1224"/>
                </a:lnTo>
                <a:lnTo>
                  <a:pt x="0" y="1218"/>
                </a:lnTo>
                <a:close/>
                <a:moveTo>
                  <a:pt x="0" y="1062"/>
                </a:moveTo>
                <a:lnTo>
                  <a:pt x="24" y="1062"/>
                </a:lnTo>
                <a:lnTo>
                  <a:pt x="24" y="1068"/>
                </a:lnTo>
                <a:lnTo>
                  <a:pt x="0" y="1068"/>
                </a:lnTo>
                <a:lnTo>
                  <a:pt x="0" y="1062"/>
                </a:lnTo>
                <a:close/>
                <a:moveTo>
                  <a:pt x="0" y="912"/>
                </a:moveTo>
                <a:lnTo>
                  <a:pt x="24" y="912"/>
                </a:lnTo>
                <a:lnTo>
                  <a:pt x="24" y="918"/>
                </a:lnTo>
                <a:lnTo>
                  <a:pt x="0" y="918"/>
                </a:lnTo>
                <a:lnTo>
                  <a:pt x="0" y="912"/>
                </a:lnTo>
                <a:close/>
                <a:moveTo>
                  <a:pt x="0" y="762"/>
                </a:moveTo>
                <a:lnTo>
                  <a:pt x="24" y="762"/>
                </a:lnTo>
                <a:lnTo>
                  <a:pt x="24" y="768"/>
                </a:lnTo>
                <a:lnTo>
                  <a:pt x="0" y="768"/>
                </a:lnTo>
                <a:lnTo>
                  <a:pt x="0" y="762"/>
                </a:lnTo>
                <a:close/>
                <a:moveTo>
                  <a:pt x="0" y="606"/>
                </a:moveTo>
                <a:lnTo>
                  <a:pt x="24" y="606"/>
                </a:lnTo>
                <a:lnTo>
                  <a:pt x="24" y="612"/>
                </a:lnTo>
                <a:lnTo>
                  <a:pt x="0" y="612"/>
                </a:lnTo>
                <a:lnTo>
                  <a:pt x="0" y="606"/>
                </a:lnTo>
                <a:close/>
                <a:moveTo>
                  <a:pt x="0" y="456"/>
                </a:moveTo>
                <a:lnTo>
                  <a:pt x="24" y="456"/>
                </a:lnTo>
                <a:lnTo>
                  <a:pt x="24" y="462"/>
                </a:lnTo>
                <a:lnTo>
                  <a:pt x="0" y="462"/>
                </a:lnTo>
                <a:lnTo>
                  <a:pt x="0" y="456"/>
                </a:lnTo>
                <a:close/>
                <a:moveTo>
                  <a:pt x="0" y="306"/>
                </a:moveTo>
                <a:lnTo>
                  <a:pt x="24" y="306"/>
                </a:lnTo>
                <a:lnTo>
                  <a:pt x="24" y="312"/>
                </a:lnTo>
                <a:lnTo>
                  <a:pt x="0" y="312"/>
                </a:lnTo>
                <a:lnTo>
                  <a:pt x="0" y="306"/>
                </a:lnTo>
                <a:close/>
                <a:moveTo>
                  <a:pt x="0" y="150"/>
                </a:moveTo>
                <a:lnTo>
                  <a:pt x="24" y="150"/>
                </a:lnTo>
                <a:lnTo>
                  <a:pt x="24" y="156"/>
                </a:lnTo>
                <a:lnTo>
                  <a:pt x="0" y="156"/>
                </a:lnTo>
                <a:lnTo>
                  <a:pt x="0" y="150"/>
                </a:lnTo>
                <a:close/>
                <a:moveTo>
                  <a:pt x="0" y="0"/>
                </a:moveTo>
                <a:lnTo>
                  <a:pt x="24" y="0"/>
                </a:lnTo>
                <a:lnTo>
                  <a:pt x="24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18" name="Rectangle 94"/>
          <p:cNvSpPr>
            <a:spLocks noChangeArrowheads="1"/>
          </p:cNvSpPr>
          <p:nvPr/>
        </p:nvSpPr>
        <p:spPr bwMode="auto">
          <a:xfrm>
            <a:off x="819150" y="5338763"/>
            <a:ext cx="3695700" cy="9525"/>
          </a:xfrm>
          <a:prstGeom prst="rect">
            <a:avLst/>
          </a:pr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19" name="Freeform 95"/>
          <p:cNvSpPr>
            <a:spLocks noEditPoints="1"/>
          </p:cNvSpPr>
          <p:nvPr/>
        </p:nvSpPr>
        <p:spPr bwMode="auto">
          <a:xfrm>
            <a:off x="814388" y="5343525"/>
            <a:ext cx="3705225" cy="38100"/>
          </a:xfrm>
          <a:custGeom>
            <a:avLst/>
            <a:gdLst/>
            <a:ahLst/>
            <a:cxnLst>
              <a:cxn ang="0">
                <a:pos x="6" y="24"/>
              </a:cxn>
              <a:cxn ang="0">
                <a:pos x="0" y="0"/>
              </a:cxn>
              <a:cxn ang="0">
                <a:pos x="198" y="0"/>
              </a:cxn>
              <a:cxn ang="0">
                <a:pos x="192" y="24"/>
              </a:cxn>
              <a:cxn ang="0">
                <a:pos x="198" y="0"/>
              </a:cxn>
              <a:cxn ang="0">
                <a:pos x="396" y="24"/>
              </a:cxn>
              <a:cxn ang="0">
                <a:pos x="390" y="0"/>
              </a:cxn>
              <a:cxn ang="0">
                <a:pos x="588" y="0"/>
              </a:cxn>
              <a:cxn ang="0">
                <a:pos x="582" y="24"/>
              </a:cxn>
              <a:cxn ang="0">
                <a:pos x="588" y="0"/>
              </a:cxn>
              <a:cxn ang="0">
                <a:pos x="780" y="24"/>
              </a:cxn>
              <a:cxn ang="0">
                <a:pos x="774" y="0"/>
              </a:cxn>
              <a:cxn ang="0">
                <a:pos x="978" y="0"/>
              </a:cxn>
              <a:cxn ang="0">
                <a:pos x="972" y="24"/>
              </a:cxn>
              <a:cxn ang="0">
                <a:pos x="978" y="0"/>
              </a:cxn>
              <a:cxn ang="0">
                <a:pos x="1170" y="24"/>
              </a:cxn>
              <a:cxn ang="0">
                <a:pos x="1164" y="0"/>
              </a:cxn>
              <a:cxn ang="0">
                <a:pos x="1362" y="0"/>
              </a:cxn>
              <a:cxn ang="0">
                <a:pos x="1356" y="24"/>
              </a:cxn>
              <a:cxn ang="0">
                <a:pos x="1362" y="0"/>
              </a:cxn>
              <a:cxn ang="0">
                <a:pos x="1560" y="24"/>
              </a:cxn>
              <a:cxn ang="0">
                <a:pos x="1554" y="0"/>
              </a:cxn>
              <a:cxn ang="0">
                <a:pos x="1752" y="0"/>
              </a:cxn>
              <a:cxn ang="0">
                <a:pos x="1746" y="24"/>
              </a:cxn>
              <a:cxn ang="0">
                <a:pos x="1752" y="0"/>
              </a:cxn>
              <a:cxn ang="0">
                <a:pos x="1944" y="24"/>
              </a:cxn>
              <a:cxn ang="0">
                <a:pos x="1938" y="0"/>
              </a:cxn>
              <a:cxn ang="0">
                <a:pos x="2142" y="0"/>
              </a:cxn>
              <a:cxn ang="0">
                <a:pos x="2136" y="24"/>
              </a:cxn>
              <a:cxn ang="0">
                <a:pos x="2142" y="0"/>
              </a:cxn>
              <a:cxn ang="0">
                <a:pos x="2334" y="24"/>
              </a:cxn>
              <a:cxn ang="0">
                <a:pos x="2328" y="0"/>
              </a:cxn>
            </a:cxnLst>
            <a:rect l="0" t="0" r="r" b="b"/>
            <a:pathLst>
              <a:path w="2334" h="24">
                <a:moveTo>
                  <a:pt x="6" y="0"/>
                </a:moveTo>
                <a:lnTo>
                  <a:pt x="6" y="24"/>
                </a:lnTo>
                <a:lnTo>
                  <a:pt x="0" y="24"/>
                </a:lnTo>
                <a:lnTo>
                  <a:pt x="0" y="0"/>
                </a:lnTo>
                <a:lnTo>
                  <a:pt x="6" y="0"/>
                </a:lnTo>
                <a:close/>
                <a:moveTo>
                  <a:pt x="198" y="0"/>
                </a:moveTo>
                <a:lnTo>
                  <a:pt x="198" y="24"/>
                </a:lnTo>
                <a:lnTo>
                  <a:pt x="192" y="24"/>
                </a:lnTo>
                <a:lnTo>
                  <a:pt x="192" y="0"/>
                </a:lnTo>
                <a:lnTo>
                  <a:pt x="198" y="0"/>
                </a:lnTo>
                <a:close/>
                <a:moveTo>
                  <a:pt x="396" y="0"/>
                </a:moveTo>
                <a:lnTo>
                  <a:pt x="396" y="24"/>
                </a:lnTo>
                <a:lnTo>
                  <a:pt x="390" y="24"/>
                </a:lnTo>
                <a:lnTo>
                  <a:pt x="390" y="0"/>
                </a:lnTo>
                <a:lnTo>
                  <a:pt x="396" y="0"/>
                </a:lnTo>
                <a:close/>
                <a:moveTo>
                  <a:pt x="588" y="0"/>
                </a:moveTo>
                <a:lnTo>
                  <a:pt x="588" y="24"/>
                </a:lnTo>
                <a:lnTo>
                  <a:pt x="582" y="24"/>
                </a:lnTo>
                <a:lnTo>
                  <a:pt x="582" y="0"/>
                </a:lnTo>
                <a:lnTo>
                  <a:pt x="588" y="0"/>
                </a:lnTo>
                <a:close/>
                <a:moveTo>
                  <a:pt x="780" y="0"/>
                </a:moveTo>
                <a:lnTo>
                  <a:pt x="780" y="24"/>
                </a:lnTo>
                <a:lnTo>
                  <a:pt x="774" y="24"/>
                </a:lnTo>
                <a:lnTo>
                  <a:pt x="774" y="0"/>
                </a:lnTo>
                <a:lnTo>
                  <a:pt x="780" y="0"/>
                </a:lnTo>
                <a:close/>
                <a:moveTo>
                  <a:pt x="978" y="0"/>
                </a:moveTo>
                <a:lnTo>
                  <a:pt x="978" y="24"/>
                </a:lnTo>
                <a:lnTo>
                  <a:pt x="972" y="24"/>
                </a:lnTo>
                <a:lnTo>
                  <a:pt x="972" y="0"/>
                </a:lnTo>
                <a:lnTo>
                  <a:pt x="978" y="0"/>
                </a:lnTo>
                <a:close/>
                <a:moveTo>
                  <a:pt x="1170" y="0"/>
                </a:moveTo>
                <a:lnTo>
                  <a:pt x="1170" y="24"/>
                </a:lnTo>
                <a:lnTo>
                  <a:pt x="1164" y="24"/>
                </a:lnTo>
                <a:lnTo>
                  <a:pt x="1164" y="0"/>
                </a:lnTo>
                <a:lnTo>
                  <a:pt x="1170" y="0"/>
                </a:lnTo>
                <a:close/>
                <a:moveTo>
                  <a:pt x="1362" y="0"/>
                </a:moveTo>
                <a:lnTo>
                  <a:pt x="1362" y="24"/>
                </a:lnTo>
                <a:lnTo>
                  <a:pt x="1356" y="24"/>
                </a:lnTo>
                <a:lnTo>
                  <a:pt x="1356" y="0"/>
                </a:lnTo>
                <a:lnTo>
                  <a:pt x="1362" y="0"/>
                </a:lnTo>
                <a:close/>
                <a:moveTo>
                  <a:pt x="1560" y="0"/>
                </a:moveTo>
                <a:lnTo>
                  <a:pt x="1560" y="24"/>
                </a:lnTo>
                <a:lnTo>
                  <a:pt x="1554" y="24"/>
                </a:lnTo>
                <a:lnTo>
                  <a:pt x="1554" y="0"/>
                </a:lnTo>
                <a:lnTo>
                  <a:pt x="1560" y="0"/>
                </a:lnTo>
                <a:close/>
                <a:moveTo>
                  <a:pt x="1752" y="0"/>
                </a:moveTo>
                <a:lnTo>
                  <a:pt x="1752" y="24"/>
                </a:lnTo>
                <a:lnTo>
                  <a:pt x="1746" y="24"/>
                </a:lnTo>
                <a:lnTo>
                  <a:pt x="1746" y="0"/>
                </a:lnTo>
                <a:lnTo>
                  <a:pt x="1752" y="0"/>
                </a:lnTo>
                <a:close/>
                <a:moveTo>
                  <a:pt x="1944" y="0"/>
                </a:moveTo>
                <a:lnTo>
                  <a:pt x="1944" y="24"/>
                </a:lnTo>
                <a:lnTo>
                  <a:pt x="1938" y="24"/>
                </a:lnTo>
                <a:lnTo>
                  <a:pt x="1938" y="0"/>
                </a:lnTo>
                <a:lnTo>
                  <a:pt x="1944" y="0"/>
                </a:lnTo>
                <a:close/>
                <a:moveTo>
                  <a:pt x="2142" y="0"/>
                </a:moveTo>
                <a:lnTo>
                  <a:pt x="2142" y="24"/>
                </a:lnTo>
                <a:lnTo>
                  <a:pt x="2136" y="24"/>
                </a:lnTo>
                <a:lnTo>
                  <a:pt x="2136" y="0"/>
                </a:lnTo>
                <a:lnTo>
                  <a:pt x="2142" y="0"/>
                </a:lnTo>
                <a:close/>
                <a:moveTo>
                  <a:pt x="2334" y="0"/>
                </a:moveTo>
                <a:lnTo>
                  <a:pt x="2334" y="24"/>
                </a:lnTo>
                <a:lnTo>
                  <a:pt x="2328" y="24"/>
                </a:lnTo>
                <a:lnTo>
                  <a:pt x="2328" y="0"/>
                </a:lnTo>
                <a:lnTo>
                  <a:pt x="2334" y="0"/>
                </a:lnTo>
                <a:close/>
              </a:path>
            </a:pathLst>
          </a:cu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20" name="Rectangle 96"/>
          <p:cNvSpPr>
            <a:spLocks noChangeArrowheads="1"/>
          </p:cNvSpPr>
          <p:nvPr/>
        </p:nvSpPr>
        <p:spPr bwMode="auto">
          <a:xfrm>
            <a:off x="549275" y="5275263"/>
            <a:ext cx="18434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549275" y="5033963"/>
            <a:ext cx="18434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2" name="Rectangle 98"/>
          <p:cNvSpPr>
            <a:spLocks noChangeArrowheads="1"/>
          </p:cNvSpPr>
          <p:nvPr/>
        </p:nvSpPr>
        <p:spPr bwMode="auto">
          <a:xfrm>
            <a:off x="488950" y="47910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3" name="Rectangle 99"/>
          <p:cNvSpPr>
            <a:spLocks noChangeArrowheads="1"/>
          </p:cNvSpPr>
          <p:nvPr/>
        </p:nvSpPr>
        <p:spPr bwMode="auto">
          <a:xfrm>
            <a:off x="488950" y="45497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4" name="Rectangle 100"/>
          <p:cNvSpPr>
            <a:spLocks noChangeArrowheads="1"/>
          </p:cNvSpPr>
          <p:nvPr/>
        </p:nvSpPr>
        <p:spPr bwMode="auto">
          <a:xfrm>
            <a:off x="488950" y="43084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5" name="Rectangle 101"/>
          <p:cNvSpPr>
            <a:spLocks noChangeArrowheads="1"/>
          </p:cNvSpPr>
          <p:nvPr/>
        </p:nvSpPr>
        <p:spPr bwMode="auto">
          <a:xfrm>
            <a:off x="488950" y="40671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" name="Rectangle 102"/>
          <p:cNvSpPr>
            <a:spLocks noChangeArrowheads="1"/>
          </p:cNvSpPr>
          <p:nvPr/>
        </p:nvSpPr>
        <p:spPr bwMode="auto">
          <a:xfrm>
            <a:off x="488950" y="38258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7" name="Rectangle 103"/>
          <p:cNvSpPr>
            <a:spLocks noChangeArrowheads="1"/>
          </p:cNvSpPr>
          <p:nvPr/>
        </p:nvSpPr>
        <p:spPr bwMode="auto">
          <a:xfrm>
            <a:off x="488950" y="35845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35%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8" name="Rectangle 104"/>
          <p:cNvSpPr>
            <a:spLocks noChangeArrowheads="1"/>
          </p:cNvSpPr>
          <p:nvPr/>
        </p:nvSpPr>
        <p:spPr bwMode="auto">
          <a:xfrm>
            <a:off x="488950" y="334327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40%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9" name="Rectangle 105"/>
          <p:cNvSpPr>
            <a:spLocks noChangeArrowheads="1"/>
          </p:cNvSpPr>
          <p:nvPr/>
        </p:nvSpPr>
        <p:spPr bwMode="auto">
          <a:xfrm>
            <a:off x="488950" y="3100388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45%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42" name="Freeform 118"/>
          <p:cNvSpPr>
            <a:spLocks noEditPoints="1"/>
          </p:cNvSpPr>
          <p:nvPr/>
        </p:nvSpPr>
        <p:spPr bwMode="auto">
          <a:xfrm>
            <a:off x="5295900" y="3167063"/>
            <a:ext cx="3676650" cy="1885950"/>
          </a:xfrm>
          <a:custGeom>
            <a:avLst/>
            <a:gdLst/>
            <a:ahLst/>
            <a:cxnLst>
              <a:cxn ang="0">
                <a:pos x="0" y="1182"/>
              </a:cxn>
              <a:cxn ang="0">
                <a:pos x="2316" y="1182"/>
              </a:cxn>
              <a:cxn ang="0">
                <a:pos x="2316" y="1188"/>
              </a:cxn>
              <a:cxn ang="0">
                <a:pos x="0" y="1188"/>
              </a:cxn>
              <a:cxn ang="0">
                <a:pos x="0" y="1182"/>
              </a:cxn>
              <a:cxn ang="0">
                <a:pos x="0" y="984"/>
              </a:cxn>
              <a:cxn ang="0">
                <a:pos x="2316" y="984"/>
              </a:cxn>
              <a:cxn ang="0">
                <a:pos x="2316" y="990"/>
              </a:cxn>
              <a:cxn ang="0">
                <a:pos x="0" y="990"/>
              </a:cxn>
              <a:cxn ang="0">
                <a:pos x="0" y="984"/>
              </a:cxn>
              <a:cxn ang="0">
                <a:pos x="0" y="786"/>
              </a:cxn>
              <a:cxn ang="0">
                <a:pos x="2316" y="786"/>
              </a:cxn>
              <a:cxn ang="0">
                <a:pos x="2316" y="792"/>
              </a:cxn>
              <a:cxn ang="0">
                <a:pos x="0" y="792"/>
              </a:cxn>
              <a:cxn ang="0">
                <a:pos x="0" y="786"/>
              </a:cxn>
              <a:cxn ang="0">
                <a:pos x="0" y="588"/>
              </a:cxn>
              <a:cxn ang="0">
                <a:pos x="2316" y="588"/>
              </a:cxn>
              <a:cxn ang="0">
                <a:pos x="2316" y="594"/>
              </a:cxn>
              <a:cxn ang="0">
                <a:pos x="0" y="594"/>
              </a:cxn>
              <a:cxn ang="0">
                <a:pos x="0" y="588"/>
              </a:cxn>
              <a:cxn ang="0">
                <a:pos x="0" y="390"/>
              </a:cxn>
              <a:cxn ang="0">
                <a:pos x="2316" y="390"/>
              </a:cxn>
              <a:cxn ang="0">
                <a:pos x="2316" y="396"/>
              </a:cxn>
              <a:cxn ang="0">
                <a:pos x="0" y="396"/>
              </a:cxn>
              <a:cxn ang="0">
                <a:pos x="0" y="390"/>
              </a:cxn>
              <a:cxn ang="0">
                <a:pos x="0" y="198"/>
              </a:cxn>
              <a:cxn ang="0">
                <a:pos x="2316" y="198"/>
              </a:cxn>
              <a:cxn ang="0">
                <a:pos x="2316" y="204"/>
              </a:cxn>
              <a:cxn ang="0">
                <a:pos x="0" y="204"/>
              </a:cxn>
              <a:cxn ang="0">
                <a:pos x="0" y="198"/>
              </a:cxn>
              <a:cxn ang="0">
                <a:pos x="0" y="0"/>
              </a:cxn>
              <a:cxn ang="0">
                <a:pos x="2316" y="0"/>
              </a:cxn>
              <a:cxn ang="0">
                <a:pos x="2316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2316" h="1188">
                <a:moveTo>
                  <a:pt x="0" y="1182"/>
                </a:moveTo>
                <a:lnTo>
                  <a:pt x="2316" y="1182"/>
                </a:lnTo>
                <a:lnTo>
                  <a:pt x="2316" y="1188"/>
                </a:lnTo>
                <a:lnTo>
                  <a:pt x="0" y="1188"/>
                </a:lnTo>
                <a:lnTo>
                  <a:pt x="0" y="1182"/>
                </a:lnTo>
                <a:close/>
                <a:moveTo>
                  <a:pt x="0" y="984"/>
                </a:moveTo>
                <a:lnTo>
                  <a:pt x="2316" y="984"/>
                </a:lnTo>
                <a:lnTo>
                  <a:pt x="2316" y="990"/>
                </a:lnTo>
                <a:lnTo>
                  <a:pt x="0" y="990"/>
                </a:lnTo>
                <a:lnTo>
                  <a:pt x="0" y="984"/>
                </a:lnTo>
                <a:close/>
                <a:moveTo>
                  <a:pt x="0" y="786"/>
                </a:moveTo>
                <a:lnTo>
                  <a:pt x="2316" y="786"/>
                </a:lnTo>
                <a:lnTo>
                  <a:pt x="2316" y="792"/>
                </a:lnTo>
                <a:lnTo>
                  <a:pt x="0" y="792"/>
                </a:lnTo>
                <a:lnTo>
                  <a:pt x="0" y="786"/>
                </a:lnTo>
                <a:close/>
                <a:moveTo>
                  <a:pt x="0" y="588"/>
                </a:moveTo>
                <a:lnTo>
                  <a:pt x="2316" y="588"/>
                </a:lnTo>
                <a:lnTo>
                  <a:pt x="2316" y="594"/>
                </a:lnTo>
                <a:lnTo>
                  <a:pt x="0" y="594"/>
                </a:lnTo>
                <a:lnTo>
                  <a:pt x="0" y="588"/>
                </a:lnTo>
                <a:close/>
                <a:moveTo>
                  <a:pt x="0" y="390"/>
                </a:moveTo>
                <a:lnTo>
                  <a:pt x="2316" y="390"/>
                </a:lnTo>
                <a:lnTo>
                  <a:pt x="2316" y="396"/>
                </a:lnTo>
                <a:lnTo>
                  <a:pt x="0" y="396"/>
                </a:lnTo>
                <a:lnTo>
                  <a:pt x="0" y="390"/>
                </a:lnTo>
                <a:close/>
                <a:moveTo>
                  <a:pt x="0" y="198"/>
                </a:moveTo>
                <a:lnTo>
                  <a:pt x="2316" y="198"/>
                </a:lnTo>
                <a:lnTo>
                  <a:pt x="2316" y="204"/>
                </a:lnTo>
                <a:lnTo>
                  <a:pt x="0" y="204"/>
                </a:lnTo>
                <a:lnTo>
                  <a:pt x="0" y="198"/>
                </a:lnTo>
                <a:close/>
                <a:moveTo>
                  <a:pt x="0" y="0"/>
                </a:moveTo>
                <a:lnTo>
                  <a:pt x="2316" y="0"/>
                </a:lnTo>
                <a:lnTo>
                  <a:pt x="2316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3175" cap="flat" cmpd="sng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3" name="Freeform 119"/>
          <p:cNvSpPr>
            <a:spLocks noEditPoints="1"/>
          </p:cNvSpPr>
          <p:nvPr/>
        </p:nvSpPr>
        <p:spPr bwMode="auto">
          <a:xfrm>
            <a:off x="5357813" y="3948113"/>
            <a:ext cx="2238375" cy="1409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0" y="0"/>
              </a:cxn>
              <a:cxn ang="0">
                <a:pos x="60" y="888"/>
              </a:cxn>
              <a:cxn ang="0">
                <a:pos x="0" y="888"/>
              </a:cxn>
              <a:cxn ang="0">
                <a:pos x="0" y="0"/>
              </a:cxn>
              <a:cxn ang="0">
                <a:pos x="198" y="0"/>
              </a:cxn>
              <a:cxn ang="0">
                <a:pos x="252" y="0"/>
              </a:cxn>
              <a:cxn ang="0">
                <a:pos x="252" y="888"/>
              </a:cxn>
              <a:cxn ang="0">
                <a:pos x="198" y="888"/>
              </a:cxn>
              <a:cxn ang="0">
                <a:pos x="198" y="0"/>
              </a:cxn>
              <a:cxn ang="0">
                <a:pos x="390" y="378"/>
              </a:cxn>
              <a:cxn ang="0">
                <a:pos x="444" y="378"/>
              </a:cxn>
              <a:cxn ang="0">
                <a:pos x="444" y="888"/>
              </a:cxn>
              <a:cxn ang="0">
                <a:pos x="390" y="888"/>
              </a:cxn>
              <a:cxn ang="0">
                <a:pos x="390" y="378"/>
              </a:cxn>
              <a:cxn ang="0">
                <a:pos x="582" y="630"/>
              </a:cxn>
              <a:cxn ang="0">
                <a:pos x="636" y="630"/>
              </a:cxn>
              <a:cxn ang="0">
                <a:pos x="636" y="888"/>
              </a:cxn>
              <a:cxn ang="0">
                <a:pos x="582" y="888"/>
              </a:cxn>
              <a:cxn ang="0">
                <a:pos x="582" y="630"/>
              </a:cxn>
              <a:cxn ang="0">
                <a:pos x="774" y="630"/>
              </a:cxn>
              <a:cxn ang="0">
                <a:pos x="828" y="630"/>
              </a:cxn>
              <a:cxn ang="0">
                <a:pos x="828" y="888"/>
              </a:cxn>
              <a:cxn ang="0">
                <a:pos x="774" y="888"/>
              </a:cxn>
              <a:cxn ang="0">
                <a:pos x="774" y="630"/>
              </a:cxn>
              <a:cxn ang="0">
                <a:pos x="966" y="504"/>
              </a:cxn>
              <a:cxn ang="0">
                <a:pos x="1020" y="504"/>
              </a:cxn>
              <a:cxn ang="0">
                <a:pos x="1020" y="888"/>
              </a:cxn>
              <a:cxn ang="0">
                <a:pos x="966" y="888"/>
              </a:cxn>
              <a:cxn ang="0">
                <a:pos x="966" y="504"/>
              </a:cxn>
              <a:cxn ang="0">
                <a:pos x="1158" y="378"/>
              </a:cxn>
              <a:cxn ang="0">
                <a:pos x="1218" y="378"/>
              </a:cxn>
              <a:cxn ang="0">
                <a:pos x="1218" y="888"/>
              </a:cxn>
              <a:cxn ang="0">
                <a:pos x="1158" y="888"/>
              </a:cxn>
              <a:cxn ang="0">
                <a:pos x="1158" y="378"/>
              </a:cxn>
              <a:cxn ang="0">
                <a:pos x="1356" y="630"/>
              </a:cxn>
              <a:cxn ang="0">
                <a:pos x="1410" y="630"/>
              </a:cxn>
              <a:cxn ang="0">
                <a:pos x="1410" y="888"/>
              </a:cxn>
              <a:cxn ang="0">
                <a:pos x="1356" y="888"/>
              </a:cxn>
              <a:cxn ang="0">
                <a:pos x="1356" y="630"/>
              </a:cxn>
            </a:cxnLst>
            <a:rect l="0" t="0" r="r" b="b"/>
            <a:pathLst>
              <a:path w="1410" h="888">
                <a:moveTo>
                  <a:pt x="0" y="0"/>
                </a:moveTo>
                <a:lnTo>
                  <a:pt x="60" y="0"/>
                </a:lnTo>
                <a:lnTo>
                  <a:pt x="60" y="888"/>
                </a:lnTo>
                <a:lnTo>
                  <a:pt x="0" y="888"/>
                </a:lnTo>
                <a:lnTo>
                  <a:pt x="0" y="0"/>
                </a:lnTo>
                <a:close/>
                <a:moveTo>
                  <a:pt x="198" y="0"/>
                </a:moveTo>
                <a:lnTo>
                  <a:pt x="252" y="0"/>
                </a:lnTo>
                <a:lnTo>
                  <a:pt x="252" y="888"/>
                </a:lnTo>
                <a:lnTo>
                  <a:pt x="198" y="888"/>
                </a:lnTo>
                <a:lnTo>
                  <a:pt x="198" y="0"/>
                </a:lnTo>
                <a:close/>
                <a:moveTo>
                  <a:pt x="390" y="378"/>
                </a:moveTo>
                <a:lnTo>
                  <a:pt x="444" y="378"/>
                </a:lnTo>
                <a:lnTo>
                  <a:pt x="444" y="888"/>
                </a:lnTo>
                <a:lnTo>
                  <a:pt x="390" y="888"/>
                </a:lnTo>
                <a:lnTo>
                  <a:pt x="390" y="378"/>
                </a:lnTo>
                <a:close/>
                <a:moveTo>
                  <a:pt x="582" y="630"/>
                </a:moveTo>
                <a:lnTo>
                  <a:pt x="636" y="630"/>
                </a:lnTo>
                <a:lnTo>
                  <a:pt x="636" y="888"/>
                </a:lnTo>
                <a:lnTo>
                  <a:pt x="582" y="888"/>
                </a:lnTo>
                <a:lnTo>
                  <a:pt x="582" y="630"/>
                </a:lnTo>
                <a:close/>
                <a:moveTo>
                  <a:pt x="774" y="630"/>
                </a:moveTo>
                <a:lnTo>
                  <a:pt x="828" y="630"/>
                </a:lnTo>
                <a:lnTo>
                  <a:pt x="828" y="888"/>
                </a:lnTo>
                <a:lnTo>
                  <a:pt x="774" y="888"/>
                </a:lnTo>
                <a:lnTo>
                  <a:pt x="774" y="630"/>
                </a:lnTo>
                <a:close/>
                <a:moveTo>
                  <a:pt x="966" y="504"/>
                </a:moveTo>
                <a:lnTo>
                  <a:pt x="1020" y="504"/>
                </a:lnTo>
                <a:lnTo>
                  <a:pt x="1020" y="888"/>
                </a:lnTo>
                <a:lnTo>
                  <a:pt x="966" y="888"/>
                </a:lnTo>
                <a:lnTo>
                  <a:pt x="966" y="504"/>
                </a:lnTo>
                <a:close/>
                <a:moveTo>
                  <a:pt x="1158" y="378"/>
                </a:moveTo>
                <a:lnTo>
                  <a:pt x="1218" y="378"/>
                </a:lnTo>
                <a:lnTo>
                  <a:pt x="1218" y="888"/>
                </a:lnTo>
                <a:lnTo>
                  <a:pt x="1158" y="888"/>
                </a:lnTo>
                <a:lnTo>
                  <a:pt x="1158" y="378"/>
                </a:lnTo>
                <a:close/>
                <a:moveTo>
                  <a:pt x="1356" y="630"/>
                </a:moveTo>
                <a:lnTo>
                  <a:pt x="1410" y="630"/>
                </a:lnTo>
                <a:lnTo>
                  <a:pt x="1410" y="888"/>
                </a:lnTo>
                <a:lnTo>
                  <a:pt x="1356" y="888"/>
                </a:lnTo>
                <a:lnTo>
                  <a:pt x="1356" y="630"/>
                </a:lnTo>
                <a:close/>
              </a:path>
            </a:pathLst>
          </a:custGeom>
          <a:solidFill>
            <a:srgbClr val="4F81B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4" name="Freeform 120"/>
          <p:cNvSpPr>
            <a:spLocks noEditPoints="1"/>
          </p:cNvSpPr>
          <p:nvPr/>
        </p:nvSpPr>
        <p:spPr bwMode="auto">
          <a:xfrm>
            <a:off x="5453063" y="3509963"/>
            <a:ext cx="3457575" cy="18478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4" y="0"/>
              </a:cxn>
              <a:cxn ang="0">
                <a:pos x="54" y="1164"/>
              </a:cxn>
              <a:cxn ang="0">
                <a:pos x="0" y="1164"/>
              </a:cxn>
              <a:cxn ang="0">
                <a:pos x="0" y="0"/>
              </a:cxn>
              <a:cxn ang="0">
                <a:pos x="192" y="726"/>
              </a:cxn>
              <a:cxn ang="0">
                <a:pos x="246" y="726"/>
              </a:cxn>
              <a:cxn ang="0">
                <a:pos x="246" y="1164"/>
              </a:cxn>
              <a:cxn ang="0">
                <a:pos x="192" y="1164"/>
              </a:cxn>
              <a:cxn ang="0">
                <a:pos x="192" y="726"/>
              </a:cxn>
              <a:cxn ang="0">
                <a:pos x="576" y="1014"/>
              </a:cxn>
              <a:cxn ang="0">
                <a:pos x="630" y="1014"/>
              </a:cxn>
              <a:cxn ang="0">
                <a:pos x="630" y="1164"/>
              </a:cxn>
              <a:cxn ang="0">
                <a:pos x="576" y="1164"/>
              </a:cxn>
              <a:cxn ang="0">
                <a:pos x="576" y="1014"/>
              </a:cxn>
              <a:cxn ang="0">
                <a:pos x="768" y="1014"/>
              </a:cxn>
              <a:cxn ang="0">
                <a:pos x="822" y="1014"/>
              </a:cxn>
              <a:cxn ang="0">
                <a:pos x="822" y="1164"/>
              </a:cxn>
              <a:cxn ang="0">
                <a:pos x="768" y="1164"/>
              </a:cxn>
              <a:cxn ang="0">
                <a:pos x="768" y="1014"/>
              </a:cxn>
              <a:cxn ang="0">
                <a:pos x="960" y="1014"/>
              </a:cxn>
              <a:cxn ang="0">
                <a:pos x="1020" y="1014"/>
              </a:cxn>
              <a:cxn ang="0">
                <a:pos x="1020" y="1164"/>
              </a:cxn>
              <a:cxn ang="0">
                <a:pos x="960" y="1164"/>
              </a:cxn>
              <a:cxn ang="0">
                <a:pos x="960" y="1014"/>
              </a:cxn>
              <a:cxn ang="0">
                <a:pos x="1350" y="432"/>
              </a:cxn>
              <a:cxn ang="0">
                <a:pos x="1404" y="432"/>
              </a:cxn>
              <a:cxn ang="0">
                <a:pos x="1404" y="1164"/>
              </a:cxn>
              <a:cxn ang="0">
                <a:pos x="1350" y="1164"/>
              </a:cxn>
              <a:cxn ang="0">
                <a:pos x="1350" y="432"/>
              </a:cxn>
              <a:cxn ang="0">
                <a:pos x="1542" y="870"/>
              </a:cxn>
              <a:cxn ang="0">
                <a:pos x="1596" y="870"/>
              </a:cxn>
              <a:cxn ang="0">
                <a:pos x="1596" y="1164"/>
              </a:cxn>
              <a:cxn ang="0">
                <a:pos x="1542" y="1164"/>
              </a:cxn>
              <a:cxn ang="0">
                <a:pos x="1542" y="870"/>
              </a:cxn>
              <a:cxn ang="0">
                <a:pos x="1734" y="726"/>
              </a:cxn>
              <a:cxn ang="0">
                <a:pos x="1788" y="726"/>
              </a:cxn>
              <a:cxn ang="0">
                <a:pos x="1788" y="1164"/>
              </a:cxn>
              <a:cxn ang="0">
                <a:pos x="1734" y="1164"/>
              </a:cxn>
              <a:cxn ang="0">
                <a:pos x="1734" y="726"/>
              </a:cxn>
              <a:cxn ang="0">
                <a:pos x="1926" y="1014"/>
              </a:cxn>
              <a:cxn ang="0">
                <a:pos x="1986" y="1014"/>
              </a:cxn>
              <a:cxn ang="0">
                <a:pos x="1986" y="1164"/>
              </a:cxn>
              <a:cxn ang="0">
                <a:pos x="1926" y="1164"/>
              </a:cxn>
              <a:cxn ang="0">
                <a:pos x="1926" y="1014"/>
              </a:cxn>
              <a:cxn ang="0">
                <a:pos x="2124" y="870"/>
              </a:cxn>
              <a:cxn ang="0">
                <a:pos x="2178" y="870"/>
              </a:cxn>
              <a:cxn ang="0">
                <a:pos x="2178" y="1164"/>
              </a:cxn>
              <a:cxn ang="0">
                <a:pos x="2124" y="1164"/>
              </a:cxn>
              <a:cxn ang="0">
                <a:pos x="2124" y="870"/>
              </a:cxn>
            </a:cxnLst>
            <a:rect l="0" t="0" r="r" b="b"/>
            <a:pathLst>
              <a:path w="2178" h="1164">
                <a:moveTo>
                  <a:pt x="0" y="0"/>
                </a:moveTo>
                <a:lnTo>
                  <a:pt x="54" y="0"/>
                </a:lnTo>
                <a:lnTo>
                  <a:pt x="54" y="1164"/>
                </a:lnTo>
                <a:lnTo>
                  <a:pt x="0" y="1164"/>
                </a:lnTo>
                <a:lnTo>
                  <a:pt x="0" y="0"/>
                </a:lnTo>
                <a:close/>
                <a:moveTo>
                  <a:pt x="192" y="726"/>
                </a:moveTo>
                <a:lnTo>
                  <a:pt x="246" y="726"/>
                </a:lnTo>
                <a:lnTo>
                  <a:pt x="246" y="1164"/>
                </a:lnTo>
                <a:lnTo>
                  <a:pt x="192" y="1164"/>
                </a:lnTo>
                <a:lnTo>
                  <a:pt x="192" y="726"/>
                </a:lnTo>
                <a:close/>
                <a:moveTo>
                  <a:pt x="576" y="1014"/>
                </a:moveTo>
                <a:lnTo>
                  <a:pt x="630" y="1014"/>
                </a:lnTo>
                <a:lnTo>
                  <a:pt x="630" y="1164"/>
                </a:lnTo>
                <a:lnTo>
                  <a:pt x="576" y="1164"/>
                </a:lnTo>
                <a:lnTo>
                  <a:pt x="576" y="1014"/>
                </a:lnTo>
                <a:close/>
                <a:moveTo>
                  <a:pt x="768" y="1014"/>
                </a:moveTo>
                <a:lnTo>
                  <a:pt x="822" y="1014"/>
                </a:lnTo>
                <a:lnTo>
                  <a:pt x="822" y="1164"/>
                </a:lnTo>
                <a:lnTo>
                  <a:pt x="768" y="1164"/>
                </a:lnTo>
                <a:lnTo>
                  <a:pt x="768" y="1014"/>
                </a:lnTo>
                <a:close/>
                <a:moveTo>
                  <a:pt x="960" y="1014"/>
                </a:moveTo>
                <a:lnTo>
                  <a:pt x="1020" y="1014"/>
                </a:lnTo>
                <a:lnTo>
                  <a:pt x="1020" y="1164"/>
                </a:lnTo>
                <a:lnTo>
                  <a:pt x="960" y="1164"/>
                </a:lnTo>
                <a:lnTo>
                  <a:pt x="960" y="1014"/>
                </a:lnTo>
                <a:close/>
                <a:moveTo>
                  <a:pt x="1350" y="432"/>
                </a:moveTo>
                <a:lnTo>
                  <a:pt x="1404" y="432"/>
                </a:lnTo>
                <a:lnTo>
                  <a:pt x="1404" y="1164"/>
                </a:lnTo>
                <a:lnTo>
                  <a:pt x="1350" y="1164"/>
                </a:lnTo>
                <a:lnTo>
                  <a:pt x="1350" y="432"/>
                </a:lnTo>
                <a:close/>
                <a:moveTo>
                  <a:pt x="1542" y="870"/>
                </a:moveTo>
                <a:lnTo>
                  <a:pt x="1596" y="870"/>
                </a:lnTo>
                <a:lnTo>
                  <a:pt x="1596" y="1164"/>
                </a:lnTo>
                <a:lnTo>
                  <a:pt x="1542" y="1164"/>
                </a:lnTo>
                <a:lnTo>
                  <a:pt x="1542" y="870"/>
                </a:lnTo>
                <a:close/>
                <a:moveTo>
                  <a:pt x="1734" y="726"/>
                </a:moveTo>
                <a:lnTo>
                  <a:pt x="1788" y="726"/>
                </a:lnTo>
                <a:lnTo>
                  <a:pt x="1788" y="1164"/>
                </a:lnTo>
                <a:lnTo>
                  <a:pt x="1734" y="1164"/>
                </a:lnTo>
                <a:lnTo>
                  <a:pt x="1734" y="726"/>
                </a:lnTo>
                <a:close/>
                <a:moveTo>
                  <a:pt x="1926" y="1014"/>
                </a:moveTo>
                <a:lnTo>
                  <a:pt x="1986" y="1014"/>
                </a:lnTo>
                <a:lnTo>
                  <a:pt x="1986" y="1164"/>
                </a:lnTo>
                <a:lnTo>
                  <a:pt x="1926" y="1164"/>
                </a:lnTo>
                <a:lnTo>
                  <a:pt x="1926" y="1014"/>
                </a:lnTo>
                <a:close/>
                <a:moveTo>
                  <a:pt x="2124" y="870"/>
                </a:moveTo>
                <a:lnTo>
                  <a:pt x="2178" y="870"/>
                </a:lnTo>
                <a:lnTo>
                  <a:pt x="2178" y="1164"/>
                </a:lnTo>
                <a:lnTo>
                  <a:pt x="2124" y="1164"/>
                </a:lnTo>
                <a:lnTo>
                  <a:pt x="2124" y="870"/>
                </a:lnTo>
                <a:close/>
              </a:path>
            </a:pathLst>
          </a:custGeom>
          <a:solidFill>
            <a:srgbClr val="C0504D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5" name="Rectangle 121"/>
          <p:cNvSpPr>
            <a:spLocks noChangeArrowheads="1"/>
          </p:cNvSpPr>
          <p:nvPr/>
        </p:nvSpPr>
        <p:spPr bwMode="auto">
          <a:xfrm>
            <a:off x="5291138" y="3171825"/>
            <a:ext cx="9525" cy="2181225"/>
          </a:xfrm>
          <a:prstGeom prst="rect">
            <a:avLst/>
          </a:pr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6" name="Freeform 122"/>
          <p:cNvSpPr>
            <a:spLocks noEditPoints="1"/>
          </p:cNvSpPr>
          <p:nvPr/>
        </p:nvSpPr>
        <p:spPr bwMode="auto">
          <a:xfrm>
            <a:off x="5257800" y="3167063"/>
            <a:ext cx="38100" cy="2190750"/>
          </a:xfrm>
          <a:custGeom>
            <a:avLst/>
            <a:gdLst/>
            <a:ahLst/>
            <a:cxnLst>
              <a:cxn ang="0">
                <a:pos x="0" y="1374"/>
              </a:cxn>
              <a:cxn ang="0">
                <a:pos x="24" y="1374"/>
              </a:cxn>
              <a:cxn ang="0">
                <a:pos x="24" y="1380"/>
              </a:cxn>
              <a:cxn ang="0">
                <a:pos x="0" y="1380"/>
              </a:cxn>
              <a:cxn ang="0">
                <a:pos x="0" y="1374"/>
              </a:cxn>
              <a:cxn ang="0">
                <a:pos x="0" y="1182"/>
              </a:cxn>
              <a:cxn ang="0">
                <a:pos x="24" y="1182"/>
              </a:cxn>
              <a:cxn ang="0">
                <a:pos x="24" y="1188"/>
              </a:cxn>
              <a:cxn ang="0">
                <a:pos x="0" y="1188"/>
              </a:cxn>
              <a:cxn ang="0">
                <a:pos x="0" y="1182"/>
              </a:cxn>
              <a:cxn ang="0">
                <a:pos x="0" y="984"/>
              </a:cxn>
              <a:cxn ang="0">
                <a:pos x="24" y="984"/>
              </a:cxn>
              <a:cxn ang="0">
                <a:pos x="24" y="990"/>
              </a:cxn>
              <a:cxn ang="0">
                <a:pos x="0" y="990"/>
              </a:cxn>
              <a:cxn ang="0">
                <a:pos x="0" y="984"/>
              </a:cxn>
              <a:cxn ang="0">
                <a:pos x="0" y="786"/>
              </a:cxn>
              <a:cxn ang="0">
                <a:pos x="24" y="786"/>
              </a:cxn>
              <a:cxn ang="0">
                <a:pos x="24" y="792"/>
              </a:cxn>
              <a:cxn ang="0">
                <a:pos x="0" y="792"/>
              </a:cxn>
              <a:cxn ang="0">
                <a:pos x="0" y="786"/>
              </a:cxn>
              <a:cxn ang="0">
                <a:pos x="0" y="588"/>
              </a:cxn>
              <a:cxn ang="0">
                <a:pos x="24" y="588"/>
              </a:cxn>
              <a:cxn ang="0">
                <a:pos x="24" y="594"/>
              </a:cxn>
              <a:cxn ang="0">
                <a:pos x="0" y="594"/>
              </a:cxn>
              <a:cxn ang="0">
                <a:pos x="0" y="588"/>
              </a:cxn>
              <a:cxn ang="0">
                <a:pos x="0" y="390"/>
              </a:cxn>
              <a:cxn ang="0">
                <a:pos x="24" y="390"/>
              </a:cxn>
              <a:cxn ang="0">
                <a:pos x="24" y="396"/>
              </a:cxn>
              <a:cxn ang="0">
                <a:pos x="0" y="396"/>
              </a:cxn>
              <a:cxn ang="0">
                <a:pos x="0" y="390"/>
              </a:cxn>
              <a:cxn ang="0">
                <a:pos x="0" y="198"/>
              </a:cxn>
              <a:cxn ang="0">
                <a:pos x="24" y="198"/>
              </a:cxn>
              <a:cxn ang="0">
                <a:pos x="24" y="204"/>
              </a:cxn>
              <a:cxn ang="0">
                <a:pos x="0" y="204"/>
              </a:cxn>
              <a:cxn ang="0">
                <a:pos x="0" y="198"/>
              </a:cxn>
              <a:cxn ang="0">
                <a:pos x="0" y="0"/>
              </a:cxn>
              <a:cxn ang="0">
                <a:pos x="24" y="0"/>
              </a:cxn>
              <a:cxn ang="0">
                <a:pos x="24" y="6"/>
              </a:cxn>
              <a:cxn ang="0">
                <a:pos x="0" y="6"/>
              </a:cxn>
              <a:cxn ang="0">
                <a:pos x="0" y="0"/>
              </a:cxn>
            </a:cxnLst>
            <a:rect l="0" t="0" r="r" b="b"/>
            <a:pathLst>
              <a:path w="24" h="1380">
                <a:moveTo>
                  <a:pt x="0" y="1374"/>
                </a:moveTo>
                <a:lnTo>
                  <a:pt x="24" y="1374"/>
                </a:lnTo>
                <a:lnTo>
                  <a:pt x="24" y="1380"/>
                </a:lnTo>
                <a:lnTo>
                  <a:pt x="0" y="1380"/>
                </a:lnTo>
                <a:lnTo>
                  <a:pt x="0" y="1374"/>
                </a:lnTo>
                <a:close/>
                <a:moveTo>
                  <a:pt x="0" y="1182"/>
                </a:moveTo>
                <a:lnTo>
                  <a:pt x="24" y="1182"/>
                </a:lnTo>
                <a:lnTo>
                  <a:pt x="24" y="1188"/>
                </a:lnTo>
                <a:lnTo>
                  <a:pt x="0" y="1188"/>
                </a:lnTo>
                <a:lnTo>
                  <a:pt x="0" y="1182"/>
                </a:lnTo>
                <a:close/>
                <a:moveTo>
                  <a:pt x="0" y="984"/>
                </a:moveTo>
                <a:lnTo>
                  <a:pt x="24" y="984"/>
                </a:lnTo>
                <a:lnTo>
                  <a:pt x="24" y="990"/>
                </a:lnTo>
                <a:lnTo>
                  <a:pt x="0" y="990"/>
                </a:lnTo>
                <a:lnTo>
                  <a:pt x="0" y="984"/>
                </a:lnTo>
                <a:close/>
                <a:moveTo>
                  <a:pt x="0" y="786"/>
                </a:moveTo>
                <a:lnTo>
                  <a:pt x="24" y="786"/>
                </a:lnTo>
                <a:lnTo>
                  <a:pt x="24" y="792"/>
                </a:lnTo>
                <a:lnTo>
                  <a:pt x="0" y="792"/>
                </a:lnTo>
                <a:lnTo>
                  <a:pt x="0" y="786"/>
                </a:lnTo>
                <a:close/>
                <a:moveTo>
                  <a:pt x="0" y="588"/>
                </a:moveTo>
                <a:lnTo>
                  <a:pt x="24" y="588"/>
                </a:lnTo>
                <a:lnTo>
                  <a:pt x="24" y="594"/>
                </a:lnTo>
                <a:lnTo>
                  <a:pt x="0" y="594"/>
                </a:lnTo>
                <a:lnTo>
                  <a:pt x="0" y="588"/>
                </a:lnTo>
                <a:close/>
                <a:moveTo>
                  <a:pt x="0" y="390"/>
                </a:moveTo>
                <a:lnTo>
                  <a:pt x="24" y="390"/>
                </a:lnTo>
                <a:lnTo>
                  <a:pt x="24" y="396"/>
                </a:lnTo>
                <a:lnTo>
                  <a:pt x="0" y="396"/>
                </a:lnTo>
                <a:lnTo>
                  <a:pt x="0" y="390"/>
                </a:lnTo>
                <a:close/>
                <a:moveTo>
                  <a:pt x="0" y="198"/>
                </a:moveTo>
                <a:lnTo>
                  <a:pt x="24" y="198"/>
                </a:lnTo>
                <a:lnTo>
                  <a:pt x="24" y="204"/>
                </a:lnTo>
                <a:lnTo>
                  <a:pt x="0" y="204"/>
                </a:lnTo>
                <a:lnTo>
                  <a:pt x="0" y="198"/>
                </a:lnTo>
                <a:close/>
                <a:moveTo>
                  <a:pt x="0" y="0"/>
                </a:moveTo>
                <a:lnTo>
                  <a:pt x="24" y="0"/>
                </a:lnTo>
                <a:lnTo>
                  <a:pt x="24" y="6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7" name="Rectangle 123"/>
          <p:cNvSpPr>
            <a:spLocks noChangeArrowheads="1"/>
          </p:cNvSpPr>
          <p:nvPr/>
        </p:nvSpPr>
        <p:spPr bwMode="auto">
          <a:xfrm>
            <a:off x="5295900" y="5348288"/>
            <a:ext cx="3676650" cy="9525"/>
          </a:xfrm>
          <a:prstGeom prst="rect">
            <a:avLst/>
          </a:pr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8" name="Freeform 124"/>
          <p:cNvSpPr>
            <a:spLocks noEditPoints="1"/>
          </p:cNvSpPr>
          <p:nvPr/>
        </p:nvSpPr>
        <p:spPr bwMode="auto">
          <a:xfrm>
            <a:off x="5291138" y="5353050"/>
            <a:ext cx="3686175" cy="38100"/>
          </a:xfrm>
          <a:custGeom>
            <a:avLst/>
            <a:gdLst/>
            <a:ahLst/>
            <a:cxnLst>
              <a:cxn ang="0">
                <a:pos x="6" y="24"/>
              </a:cxn>
              <a:cxn ang="0">
                <a:pos x="0" y="0"/>
              </a:cxn>
              <a:cxn ang="0">
                <a:pos x="198" y="0"/>
              </a:cxn>
              <a:cxn ang="0">
                <a:pos x="192" y="24"/>
              </a:cxn>
              <a:cxn ang="0">
                <a:pos x="198" y="0"/>
              </a:cxn>
              <a:cxn ang="0">
                <a:pos x="390" y="24"/>
              </a:cxn>
              <a:cxn ang="0">
                <a:pos x="384" y="0"/>
              </a:cxn>
              <a:cxn ang="0">
                <a:pos x="588" y="0"/>
              </a:cxn>
              <a:cxn ang="0">
                <a:pos x="582" y="24"/>
              </a:cxn>
              <a:cxn ang="0">
                <a:pos x="588" y="0"/>
              </a:cxn>
              <a:cxn ang="0">
                <a:pos x="780" y="24"/>
              </a:cxn>
              <a:cxn ang="0">
                <a:pos x="774" y="0"/>
              </a:cxn>
              <a:cxn ang="0">
                <a:pos x="972" y="0"/>
              </a:cxn>
              <a:cxn ang="0">
                <a:pos x="966" y="24"/>
              </a:cxn>
              <a:cxn ang="0">
                <a:pos x="972" y="0"/>
              </a:cxn>
              <a:cxn ang="0">
                <a:pos x="1164" y="24"/>
              </a:cxn>
              <a:cxn ang="0">
                <a:pos x="1158" y="0"/>
              </a:cxn>
              <a:cxn ang="0">
                <a:pos x="1356" y="0"/>
              </a:cxn>
              <a:cxn ang="0">
                <a:pos x="1350" y="24"/>
              </a:cxn>
              <a:cxn ang="0">
                <a:pos x="1356" y="0"/>
              </a:cxn>
              <a:cxn ang="0">
                <a:pos x="1548" y="24"/>
              </a:cxn>
              <a:cxn ang="0">
                <a:pos x="1542" y="0"/>
              </a:cxn>
              <a:cxn ang="0">
                <a:pos x="1746" y="0"/>
              </a:cxn>
              <a:cxn ang="0">
                <a:pos x="1740" y="24"/>
              </a:cxn>
              <a:cxn ang="0">
                <a:pos x="1746" y="0"/>
              </a:cxn>
              <a:cxn ang="0">
                <a:pos x="1938" y="24"/>
              </a:cxn>
              <a:cxn ang="0">
                <a:pos x="1932" y="0"/>
              </a:cxn>
              <a:cxn ang="0">
                <a:pos x="2130" y="0"/>
              </a:cxn>
              <a:cxn ang="0">
                <a:pos x="2124" y="24"/>
              </a:cxn>
              <a:cxn ang="0">
                <a:pos x="2130" y="0"/>
              </a:cxn>
              <a:cxn ang="0">
                <a:pos x="2322" y="24"/>
              </a:cxn>
              <a:cxn ang="0">
                <a:pos x="2316" y="0"/>
              </a:cxn>
            </a:cxnLst>
            <a:rect l="0" t="0" r="r" b="b"/>
            <a:pathLst>
              <a:path w="2322" h="24">
                <a:moveTo>
                  <a:pt x="6" y="0"/>
                </a:moveTo>
                <a:lnTo>
                  <a:pt x="6" y="24"/>
                </a:lnTo>
                <a:lnTo>
                  <a:pt x="0" y="24"/>
                </a:lnTo>
                <a:lnTo>
                  <a:pt x="0" y="0"/>
                </a:lnTo>
                <a:lnTo>
                  <a:pt x="6" y="0"/>
                </a:lnTo>
                <a:close/>
                <a:moveTo>
                  <a:pt x="198" y="0"/>
                </a:moveTo>
                <a:lnTo>
                  <a:pt x="198" y="24"/>
                </a:lnTo>
                <a:lnTo>
                  <a:pt x="192" y="24"/>
                </a:lnTo>
                <a:lnTo>
                  <a:pt x="192" y="0"/>
                </a:lnTo>
                <a:lnTo>
                  <a:pt x="198" y="0"/>
                </a:lnTo>
                <a:close/>
                <a:moveTo>
                  <a:pt x="390" y="0"/>
                </a:moveTo>
                <a:lnTo>
                  <a:pt x="390" y="24"/>
                </a:lnTo>
                <a:lnTo>
                  <a:pt x="384" y="24"/>
                </a:lnTo>
                <a:lnTo>
                  <a:pt x="384" y="0"/>
                </a:lnTo>
                <a:lnTo>
                  <a:pt x="390" y="0"/>
                </a:lnTo>
                <a:close/>
                <a:moveTo>
                  <a:pt x="588" y="0"/>
                </a:moveTo>
                <a:lnTo>
                  <a:pt x="588" y="24"/>
                </a:lnTo>
                <a:lnTo>
                  <a:pt x="582" y="24"/>
                </a:lnTo>
                <a:lnTo>
                  <a:pt x="582" y="0"/>
                </a:lnTo>
                <a:lnTo>
                  <a:pt x="588" y="0"/>
                </a:lnTo>
                <a:close/>
                <a:moveTo>
                  <a:pt x="780" y="0"/>
                </a:moveTo>
                <a:lnTo>
                  <a:pt x="780" y="24"/>
                </a:lnTo>
                <a:lnTo>
                  <a:pt x="774" y="24"/>
                </a:lnTo>
                <a:lnTo>
                  <a:pt x="774" y="0"/>
                </a:lnTo>
                <a:lnTo>
                  <a:pt x="780" y="0"/>
                </a:lnTo>
                <a:close/>
                <a:moveTo>
                  <a:pt x="972" y="0"/>
                </a:moveTo>
                <a:lnTo>
                  <a:pt x="972" y="24"/>
                </a:lnTo>
                <a:lnTo>
                  <a:pt x="966" y="24"/>
                </a:lnTo>
                <a:lnTo>
                  <a:pt x="966" y="0"/>
                </a:lnTo>
                <a:lnTo>
                  <a:pt x="972" y="0"/>
                </a:lnTo>
                <a:close/>
                <a:moveTo>
                  <a:pt x="1164" y="0"/>
                </a:moveTo>
                <a:lnTo>
                  <a:pt x="1164" y="24"/>
                </a:lnTo>
                <a:lnTo>
                  <a:pt x="1158" y="24"/>
                </a:lnTo>
                <a:lnTo>
                  <a:pt x="1158" y="0"/>
                </a:lnTo>
                <a:lnTo>
                  <a:pt x="1164" y="0"/>
                </a:lnTo>
                <a:close/>
                <a:moveTo>
                  <a:pt x="1356" y="0"/>
                </a:moveTo>
                <a:lnTo>
                  <a:pt x="1356" y="24"/>
                </a:lnTo>
                <a:lnTo>
                  <a:pt x="1350" y="24"/>
                </a:lnTo>
                <a:lnTo>
                  <a:pt x="1350" y="0"/>
                </a:lnTo>
                <a:lnTo>
                  <a:pt x="1356" y="0"/>
                </a:lnTo>
                <a:close/>
                <a:moveTo>
                  <a:pt x="1548" y="0"/>
                </a:moveTo>
                <a:lnTo>
                  <a:pt x="1548" y="24"/>
                </a:lnTo>
                <a:lnTo>
                  <a:pt x="1542" y="24"/>
                </a:lnTo>
                <a:lnTo>
                  <a:pt x="1542" y="0"/>
                </a:lnTo>
                <a:lnTo>
                  <a:pt x="1548" y="0"/>
                </a:lnTo>
                <a:close/>
                <a:moveTo>
                  <a:pt x="1746" y="0"/>
                </a:moveTo>
                <a:lnTo>
                  <a:pt x="1746" y="24"/>
                </a:lnTo>
                <a:lnTo>
                  <a:pt x="1740" y="24"/>
                </a:lnTo>
                <a:lnTo>
                  <a:pt x="1740" y="0"/>
                </a:lnTo>
                <a:lnTo>
                  <a:pt x="1746" y="0"/>
                </a:lnTo>
                <a:close/>
                <a:moveTo>
                  <a:pt x="1938" y="0"/>
                </a:moveTo>
                <a:lnTo>
                  <a:pt x="1938" y="24"/>
                </a:lnTo>
                <a:lnTo>
                  <a:pt x="1932" y="24"/>
                </a:lnTo>
                <a:lnTo>
                  <a:pt x="1932" y="0"/>
                </a:lnTo>
                <a:lnTo>
                  <a:pt x="1938" y="0"/>
                </a:lnTo>
                <a:close/>
                <a:moveTo>
                  <a:pt x="2130" y="0"/>
                </a:moveTo>
                <a:lnTo>
                  <a:pt x="2130" y="24"/>
                </a:lnTo>
                <a:lnTo>
                  <a:pt x="2124" y="24"/>
                </a:lnTo>
                <a:lnTo>
                  <a:pt x="2124" y="0"/>
                </a:lnTo>
                <a:lnTo>
                  <a:pt x="2130" y="0"/>
                </a:lnTo>
                <a:close/>
                <a:moveTo>
                  <a:pt x="2322" y="0"/>
                </a:moveTo>
                <a:lnTo>
                  <a:pt x="2322" y="24"/>
                </a:lnTo>
                <a:lnTo>
                  <a:pt x="2316" y="24"/>
                </a:lnTo>
                <a:lnTo>
                  <a:pt x="2316" y="0"/>
                </a:lnTo>
                <a:lnTo>
                  <a:pt x="2322" y="0"/>
                </a:lnTo>
                <a:close/>
              </a:path>
            </a:pathLst>
          </a:cu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49" name="Rectangle 125"/>
          <p:cNvSpPr>
            <a:spLocks noChangeArrowheads="1"/>
          </p:cNvSpPr>
          <p:nvPr/>
        </p:nvSpPr>
        <p:spPr bwMode="auto">
          <a:xfrm>
            <a:off x="5030788" y="5284788"/>
            <a:ext cx="18434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0" name="Rectangle 126"/>
          <p:cNvSpPr>
            <a:spLocks noChangeArrowheads="1"/>
          </p:cNvSpPr>
          <p:nvPr/>
        </p:nvSpPr>
        <p:spPr bwMode="auto">
          <a:xfrm>
            <a:off x="5030788" y="4973638"/>
            <a:ext cx="18434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1" name="Rectangle 127"/>
          <p:cNvSpPr>
            <a:spLocks noChangeArrowheads="1"/>
          </p:cNvSpPr>
          <p:nvPr/>
        </p:nvSpPr>
        <p:spPr bwMode="auto">
          <a:xfrm>
            <a:off x="4960938" y="4660900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2" name="Rectangle 128"/>
          <p:cNvSpPr>
            <a:spLocks noChangeArrowheads="1"/>
          </p:cNvSpPr>
          <p:nvPr/>
        </p:nvSpPr>
        <p:spPr bwMode="auto">
          <a:xfrm>
            <a:off x="4960938" y="4349750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15%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3" name="Rectangle 129"/>
          <p:cNvSpPr>
            <a:spLocks noChangeArrowheads="1"/>
          </p:cNvSpPr>
          <p:nvPr/>
        </p:nvSpPr>
        <p:spPr bwMode="auto">
          <a:xfrm>
            <a:off x="4960938" y="4037013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4" name="Rectangle 130"/>
          <p:cNvSpPr>
            <a:spLocks noChangeArrowheads="1"/>
          </p:cNvSpPr>
          <p:nvPr/>
        </p:nvSpPr>
        <p:spPr bwMode="auto">
          <a:xfrm>
            <a:off x="4960938" y="3725863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5" name="Rectangle 131"/>
          <p:cNvSpPr>
            <a:spLocks noChangeArrowheads="1"/>
          </p:cNvSpPr>
          <p:nvPr/>
        </p:nvSpPr>
        <p:spPr bwMode="auto">
          <a:xfrm>
            <a:off x="4960938" y="3413125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56" name="Rectangle 132"/>
          <p:cNvSpPr>
            <a:spLocks noChangeArrowheads="1"/>
          </p:cNvSpPr>
          <p:nvPr/>
        </p:nvSpPr>
        <p:spPr bwMode="auto">
          <a:xfrm>
            <a:off x="4960938" y="3100388"/>
            <a:ext cx="25487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35%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69" name="Rectangle 145"/>
          <p:cNvSpPr>
            <a:spLocks noChangeArrowheads="1"/>
          </p:cNvSpPr>
          <p:nvPr/>
        </p:nvSpPr>
        <p:spPr bwMode="auto">
          <a:xfrm>
            <a:off x="8081963" y="1001713"/>
            <a:ext cx="76140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357 entries 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71" name="Freeform 147"/>
          <p:cNvSpPr>
            <a:spLocks noEditPoints="1"/>
          </p:cNvSpPr>
          <p:nvPr/>
        </p:nvSpPr>
        <p:spPr bwMode="auto">
          <a:xfrm>
            <a:off x="376238" y="647700"/>
            <a:ext cx="8534400" cy="962025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606"/>
              </a:cxn>
              <a:cxn ang="0">
                <a:pos x="0" y="606"/>
              </a:cxn>
              <a:cxn ang="0">
                <a:pos x="0" y="0"/>
              </a:cxn>
              <a:cxn ang="0">
                <a:pos x="6" y="0"/>
              </a:cxn>
              <a:cxn ang="0">
                <a:pos x="678" y="0"/>
              </a:cxn>
              <a:cxn ang="0">
                <a:pos x="678" y="606"/>
              </a:cxn>
              <a:cxn ang="0">
                <a:pos x="672" y="606"/>
              </a:cxn>
              <a:cxn ang="0">
                <a:pos x="672" y="0"/>
              </a:cxn>
              <a:cxn ang="0">
                <a:pos x="678" y="0"/>
              </a:cxn>
              <a:cxn ang="0">
                <a:pos x="1350" y="0"/>
              </a:cxn>
              <a:cxn ang="0">
                <a:pos x="1350" y="606"/>
              </a:cxn>
              <a:cxn ang="0">
                <a:pos x="1344" y="606"/>
              </a:cxn>
              <a:cxn ang="0">
                <a:pos x="1344" y="0"/>
              </a:cxn>
              <a:cxn ang="0">
                <a:pos x="1350" y="0"/>
              </a:cxn>
              <a:cxn ang="0">
                <a:pos x="2022" y="0"/>
              </a:cxn>
              <a:cxn ang="0">
                <a:pos x="2022" y="606"/>
              </a:cxn>
              <a:cxn ang="0">
                <a:pos x="2016" y="606"/>
              </a:cxn>
              <a:cxn ang="0">
                <a:pos x="2016" y="0"/>
              </a:cxn>
              <a:cxn ang="0">
                <a:pos x="2022" y="0"/>
              </a:cxn>
              <a:cxn ang="0">
                <a:pos x="2688" y="0"/>
              </a:cxn>
              <a:cxn ang="0">
                <a:pos x="2688" y="606"/>
              </a:cxn>
              <a:cxn ang="0">
                <a:pos x="2682" y="606"/>
              </a:cxn>
              <a:cxn ang="0">
                <a:pos x="2682" y="0"/>
              </a:cxn>
              <a:cxn ang="0">
                <a:pos x="2688" y="0"/>
              </a:cxn>
              <a:cxn ang="0">
                <a:pos x="3360" y="0"/>
              </a:cxn>
              <a:cxn ang="0">
                <a:pos x="3360" y="606"/>
              </a:cxn>
              <a:cxn ang="0">
                <a:pos x="3354" y="606"/>
              </a:cxn>
              <a:cxn ang="0">
                <a:pos x="3354" y="0"/>
              </a:cxn>
              <a:cxn ang="0">
                <a:pos x="3360" y="0"/>
              </a:cxn>
              <a:cxn ang="0">
                <a:pos x="4032" y="0"/>
              </a:cxn>
              <a:cxn ang="0">
                <a:pos x="4032" y="606"/>
              </a:cxn>
              <a:cxn ang="0">
                <a:pos x="4026" y="606"/>
              </a:cxn>
              <a:cxn ang="0">
                <a:pos x="4026" y="0"/>
              </a:cxn>
              <a:cxn ang="0">
                <a:pos x="4032" y="0"/>
              </a:cxn>
              <a:cxn ang="0">
                <a:pos x="4704" y="0"/>
              </a:cxn>
              <a:cxn ang="0">
                <a:pos x="4704" y="606"/>
              </a:cxn>
              <a:cxn ang="0">
                <a:pos x="4698" y="606"/>
              </a:cxn>
              <a:cxn ang="0">
                <a:pos x="4698" y="0"/>
              </a:cxn>
              <a:cxn ang="0">
                <a:pos x="4704" y="0"/>
              </a:cxn>
              <a:cxn ang="0">
                <a:pos x="5376" y="0"/>
              </a:cxn>
              <a:cxn ang="0">
                <a:pos x="5376" y="606"/>
              </a:cxn>
              <a:cxn ang="0">
                <a:pos x="5370" y="606"/>
              </a:cxn>
              <a:cxn ang="0">
                <a:pos x="5370" y="0"/>
              </a:cxn>
              <a:cxn ang="0">
                <a:pos x="5376" y="0"/>
              </a:cxn>
            </a:cxnLst>
            <a:rect l="0" t="0" r="r" b="b"/>
            <a:pathLst>
              <a:path w="5376" h="606">
                <a:moveTo>
                  <a:pt x="6" y="0"/>
                </a:moveTo>
                <a:lnTo>
                  <a:pt x="6" y="606"/>
                </a:lnTo>
                <a:lnTo>
                  <a:pt x="0" y="606"/>
                </a:lnTo>
                <a:lnTo>
                  <a:pt x="0" y="0"/>
                </a:lnTo>
                <a:lnTo>
                  <a:pt x="6" y="0"/>
                </a:lnTo>
                <a:close/>
                <a:moveTo>
                  <a:pt x="678" y="0"/>
                </a:moveTo>
                <a:lnTo>
                  <a:pt x="678" y="606"/>
                </a:lnTo>
                <a:lnTo>
                  <a:pt x="672" y="606"/>
                </a:lnTo>
                <a:lnTo>
                  <a:pt x="672" y="0"/>
                </a:lnTo>
                <a:lnTo>
                  <a:pt x="678" y="0"/>
                </a:lnTo>
                <a:close/>
                <a:moveTo>
                  <a:pt x="1350" y="0"/>
                </a:moveTo>
                <a:lnTo>
                  <a:pt x="1350" y="606"/>
                </a:lnTo>
                <a:lnTo>
                  <a:pt x="1344" y="606"/>
                </a:lnTo>
                <a:lnTo>
                  <a:pt x="1344" y="0"/>
                </a:lnTo>
                <a:lnTo>
                  <a:pt x="1350" y="0"/>
                </a:lnTo>
                <a:close/>
                <a:moveTo>
                  <a:pt x="2022" y="0"/>
                </a:moveTo>
                <a:lnTo>
                  <a:pt x="2022" y="606"/>
                </a:lnTo>
                <a:lnTo>
                  <a:pt x="2016" y="606"/>
                </a:lnTo>
                <a:lnTo>
                  <a:pt x="2016" y="0"/>
                </a:lnTo>
                <a:lnTo>
                  <a:pt x="2022" y="0"/>
                </a:lnTo>
                <a:close/>
                <a:moveTo>
                  <a:pt x="2688" y="0"/>
                </a:moveTo>
                <a:lnTo>
                  <a:pt x="2688" y="606"/>
                </a:lnTo>
                <a:lnTo>
                  <a:pt x="2682" y="606"/>
                </a:lnTo>
                <a:lnTo>
                  <a:pt x="2682" y="0"/>
                </a:lnTo>
                <a:lnTo>
                  <a:pt x="2688" y="0"/>
                </a:lnTo>
                <a:close/>
                <a:moveTo>
                  <a:pt x="3360" y="0"/>
                </a:moveTo>
                <a:lnTo>
                  <a:pt x="3360" y="606"/>
                </a:lnTo>
                <a:lnTo>
                  <a:pt x="3354" y="606"/>
                </a:lnTo>
                <a:lnTo>
                  <a:pt x="3354" y="0"/>
                </a:lnTo>
                <a:lnTo>
                  <a:pt x="3360" y="0"/>
                </a:lnTo>
                <a:close/>
                <a:moveTo>
                  <a:pt x="4032" y="0"/>
                </a:moveTo>
                <a:lnTo>
                  <a:pt x="4032" y="606"/>
                </a:lnTo>
                <a:lnTo>
                  <a:pt x="4026" y="606"/>
                </a:lnTo>
                <a:lnTo>
                  <a:pt x="4026" y="0"/>
                </a:lnTo>
                <a:lnTo>
                  <a:pt x="4032" y="0"/>
                </a:lnTo>
                <a:close/>
                <a:moveTo>
                  <a:pt x="4704" y="0"/>
                </a:moveTo>
                <a:lnTo>
                  <a:pt x="4704" y="606"/>
                </a:lnTo>
                <a:lnTo>
                  <a:pt x="4698" y="606"/>
                </a:lnTo>
                <a:lnTo>
                  <a:pt x="4698" y="0"/>
                </a:lnTo>
                <a:lnTo>
                  <a:pt x="4704" y="0"/>
                </a:lnTo>
                <a:close/>
                <a:moveTo>
                  <a:pt x="5376" y="0"/>
                </a:moveTo>
                <a:lnTo>
                  <a:pt x="5376" y="606"/>
                </a:lnTo>
                <a:lnTo>
                  <a:pt x="5370" y="606"/>
                </a:lnTo>
                <a:lnTo>
                  <a:pt x="5370" y="0"/>
                </a:lnTo>
                <a:lnTo>
                  <a:pt x="5376" y="0"/>
                </a:lnTo>
                <a:close/>
              </a:path>
            </a:pathLst>
          </a:cu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2" name="Rectangle 148"/>
          <p:cNvSpPr>
            <a:spLocks noChangeArrowheads="1"/>
          </p:cNvSpPr>
          <p:nvPr/>
        </p:nvSpPr>
        <p:spPr bwMode="auto">
          <a:xfrm>
            <a:off x="385763" y="938213"/>
            <a:ext cx="1123950" cy="381000"/>
          </a:xfrm>
          <a:prstGeom prst="rect">
            <a:avLst/>
          </a:prstGeom>
          <a:solidFill>
            <a:srgbClr val="40699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3" name="Rectangle 149"/>
          <p:cNvSpPr>
            <a:spLocks noChangeArrowheads="1"/>
          </p:cNvSpPr>
          <p:nvPr/>
        </p:nvSpPr>
        <p:spPr bwMode="auto">
          <a:xfrm>
            <a:off x="1509713" y="938213"/>
            <a:ext cx="962025" cy="381000"/>
          </a:xfrm>
          <a:prstGeom prst="rect">
            <a:avLst/>
          </a:prstGeom>
          <a:solidFill>
            <a:srgbClr val="9E413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4" name="Rectangle 150"/>
          <p:cNvSpPr>
            <a:spLocks noChangeArrowheads="1"/>
          </p:cNvSpPr>
          <p:nvPr/>
        </p:nvSpPr>
        <p:spPr bwMode="auto">
          <a:xfrm>
            <a:off x="2471738" y="938213"/>
            <a:ext cx="447675" cy="381000"/>
          </a:xfrm>
          <a:prstGeom prst="rect">
            <a:avLst/>
          </a:prstGeom>
          <a:solidFill>
            <a:srgbClr val="7F9A4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5" name="Rectangle 151"/>
          <p:cNvSpPr>
            <a:spLocks noChangeArrowheads="1"/>
          </p:cNvSpPr>
          <p:nvPr/>
        </p:nvSpPr>
        <p:spPr bwMode="auto">
          <a:xfrm>
            <a:off x="2919413" y="938213"/>
            <a:ext cx="342900" cy="381000"/>
          </a:xfrm>
          <a:prstGeom prst="rect">
            <a:avLst/>
          </a:prstGeom>
          <a:solidFill>
            <a:srgbClr val="69518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6" name="Rectangle 152"/>
          <p:cNvSpPr>
            <a:spLocks noChangeArrowheads="1"/>
          </p:cNvSpPr>
          <p:nvPr/>
        </p:nvSpPr>
        <p:spPr bwMode="auto">
          <a:xfrm>
            <a:off x="3262313" y="938213"/>
            <a:ext cx="295275" cy="381000"/>
          </a:xfrm>
          <a:prstGeom prst="rect">
            <a:avLst/>
          </a:prstGeom>
          <a:solidFill>
            <a:srgbClr val="3C8DA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7" name="Rectangle 153"/>
          <p:cNvSpPr>
            <a:spLocks noChangeArrowheads="1"/>
          </p:cNvSpPr>
          <p:nvPr/>
        </p:nvSpPr>
        <p:spPr bwMode="auto">
          <a:xfrm>
            <a:off x="3557588" y="938213"/>
            <a:ext cx="228600" cy="381000"/>
          </a:xfrm>
          <a:prstGeom prst="rect">
            <a:avLst/>
          </a:prstGeom>
          <a:solidFill>
            <a:srgbClr val="CC7B3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8" name="Rectangle 154"/>
          <p:cNvSpPr>
            <a:spLocks noChangeArrowheads="1"/>
          </p:cNvSpPr>
          <p:nvPr/>
        </p:nvSpPr>
        <p:spPr bwMode="auto">
          <a:xfrm>
            <a:off x="3786188" y="938213"/>
            <a:ext cx="152400" cy="381000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79" name="Rectangle 155"/>
          <p:cNvSpPr>
            <a:spLocks noChangeArrowheads="1"/>
          </p:cNvSpPr>
          <p:nvPr/>
        </p:nvSpPr>
        <p:spPr bwMode="auto">
          <a:xfrm>
            <a:off x="3938588" y="938213"/>
            <a:ext cx="190500" cy="381000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0" name="Rectangle 156"/>
          <p:cNvSpPr>
            <a:spLocks noChangeArrowheads="1"/>
          </p:cNvSpPr>
          <p:nvPr/>
        </p:nvSpPr>
        <p:spPr bwMode="auto">
          <a:xfrm>
            <a:off x="4129088" y="938213"/>
            <a:ext cx="171450" cy="381000"/>
          </a:xfrm>
          <a:prstGeom prst="rect">
            <a:avLst/>
          </a:prstGeom>
          <a:solidFill>
            <a:srgbClr val="9BBB5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1" name="Rectangle 157"/>
          <p:cNvSpPr>
            <a:spLocks noChangeArrowheads="1"/>
          </p:cNvSpPr>
          <p:nvPr/>
        </p:nvSpPr>
        <p:spPr bwMode="auto">
          <a:xfrm>
            <a:off x="4300538" y="938213"/>
            <a:ext cx="295275" cy="381000"/>
          </a:xfrm>
          <a:prstGeom prst="rect">
            <a:avLst/>
          </a:prstGeom>
          <a:solidFill>
            <a:srgbClr val="8064A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2" name="Rectangle 158"/>
          <p:cNvSpPr>
            <a:spLocks noChangeArrowheads="1"/>
          </p:cNvSpPr>
          <p:nvPr/>
        </p:nvSpPr>
        <p:spPr bwMode="auto">
          <a:xfrm>
            <a:off x="4595813" y="938213"/>
            <a:ext cx="1152525" cy="381000"/>
          </a:xfrm>
          <a:prstGeom prst="rect">
            <a:avLst/>
          </a:prstGeom>
          <a:solidFill>
            <a:srgbClr val="F7964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3" name="Rectangle 159"/>
          <p:cNvSpPr>
            <a:spLocks noChangeArrowheads="1"/>
          </p:cNvSpPr>
          <p:nvPr/>
        </p:nvSpPr>
        <p:spPr bwMode="auto">
          <a:xfrm>
            <a:off x="5748337" y="938213"/>
            <a:ext cx="2268000" cy="381000"/>
          </a:xfrm>
          <a:prstGeom prst="rect">
            <a:avLst/>
          </a:prstGeom>
          <a:solidFill>
            <a:srgbClr val="4BAC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4" name="Rectangle 160"/>
          <p:cNvSpPr>
            <a:spLocks noChangeArrowheads="1"/>
          </p:cNvSpPr>
          <p:nvPr/>
        </p:nvSpPr>
        <p:spPr bwMode="auto">
          <a:xfrm>
            <a:off x="381000" y="1604963"/>
            <a:ext cx="8524875" cy="9525"/>
          </a:xfrm>
          <a:prstGeom prst="rect">
            <a:avLst/>
          </a:pr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5" name="Freeform 161"/>
          <p:cNvSpPr>
            <a:spLocks noEditPoints="1"/>
          </p:cNvSpPr>
          <p:nvPr/>
        </p:nvSpPr>
        <p:spPr bwMode="auto">
          <a:xfrm>
            <a:off x="376238" y="1609725"/>
            <a:ext cx="8534400" cy="38100"/>
          </a:xfrm>
          <a:custGeom>
            <a:avLst/>
            <a:gdLst/>
            <a:ahLst/>
            <a:cxnLst>
              <a:cxn ang="0">
                <a:pos x="6" y="0"/>
              </a:cxn>
              <a:cxn ang="0">
                <a:pos x="6" y="24"/>
              </a:cxn>
              <a:cxn ang="0">
                <a:pos x="0" y="24"/>
              </a:cxn>
              <a:cxn ang="0">
                <a:pos x="0" y="0"/>
              </a:cxn>
              <a:cxn ang="0">
                <a:pos x="6" y="0"/>
              </a:cxn>
              <a:cxn ang="0">
                <a:pos x="678" y="0"/>
              </a:cxn>
              <a:cxn ang="0">
                <a:pos x="678" y="24"/>
              </a:cxn>
              <a:cxn ang="0">
                <a:pos x="672" y="24"/>
              </a:cxn>
              <a:cxn ang="0">
                <a:pos x="672" y="0"/>
              </a:cxn>
              <a:cxn ang="0">
                <a:pos x="678" y="0"/>
              </a:cxn>
              <a:cxn ang="0">
                <a:pos x="1350" y="0"/>
              </a:cxn>
              <a:cxn ang="0">
                <a:pos x="1350" y="24"/>
              </a:cxn>
              <a:cxn ang="0">
                <a:pos x="1344" y="24"/>
              </a:cxn>
              <a:cxn ang="0">
                <a:pos x="1344" y="0"/>
              </a:cxn>
              <a:cxn ang="0">
                <a:pos x="1350" y="0"/>
              </a:cxn>
              <a:cxn ang="0">
                <a:pos x="2022" y="0"/>
              </a:cxn>
              <a:cxn ang="0">
                <a:pos x="2022" y="24"/>
              </a:cxn>
              <a:cxn ang="0">
                <a:pos x="2016" y="24"/>
              </a:cxn>
              <a:cxn ang="0">
                <a:pos x="2016" y="0"/>
              </a:cxn>
              <a:cxn ang="0">
                <a:pos x="2022" y="0"/>
              </a:cxn>
              <a:cxn ang="0">
                <a:pos x="2688" y="0"/>
              </a:cxn>
              <a:cxn ang="0">
                <a:pos x="2688" y="24"/>
              </a:cxn>
              <a:cxn ang="0">
                <a:pos x="2682" y="24"/>
              </a:cxn>
              <a:cxn ang="0">
                <a:pos x="2682" y="0"/>
              </a:cxn>
              <a:cxn ang="0">
                <a:pos x="2688" y="0"/>
              </a:cxn>
              <a:cxn ang="0">
                <a:pos x="3360" y="0"/>
              </a:cxn>
              <a:cxn ang="0">
                <a:pos x="3360" y="24"/>
              </a:cxn>
              <a:cxn ang="0">
                <a:pos x="3354" y="24"/>
              </a:cxn>
              <a:cxn ang="0">
                <a:pos x="3354" y="0"/>
              </a:cxn>
              <a:cxn ang="0">
                <a:pos x="3360" y="0"/>
              </a:cxn>
              <a:cxn ang="0">
                <a:pos x="4032" y="0"/>
              </a:cxn>
              <a:cxn ang="0">
                <a:pos x="4032" y="24"/>
              </a:cxn>
              <a:cxn ang="0">
                <a:pos x="4026" y="24"/>
              </a:cxn>
              <a:cxn ang="0">
                <a:pos x="4026" y="0"/>
              </a:cxn>
              <a:cxn ang="0">
                <a:pos x="4032" y="0"/>
              </a:cxn>
              <a:cxn ang="0">
                <a:pos x="4704" y="0"/>
              </a:cxn>
              <a:cxn ang="0">
                <a:pos x="4704" y="24"/>
              </a:cxn>
              <a:cxn ang="0">
                <a:pos x="4698" y="24"/>
              </a:cxn>
              <a:cxn ang="0">
                <a:pos x="4698" y="0"/>
              </a:cxn>
              <a:cxn ang="0">
                <a:pos x="4704" y="0"/>
              </a:cxn>
              <a:cxn ang="0">
                <a:pos x="5376" y="0"/>
              </a:cxn>
              <a:cxn ang="0">
                <a:pos x="5376" y="24"/>
              </a:cxn>
              <a:cxn ang="0">
                <a:pos x="5370" y="24"/>
              </a:cxn>
              <a:cxn ang="0">
                <a:pos x="5370" y="0"/>
              </a:cxn>
              <a:cxn ang="0">
                <a:pos x="5376" y="0"/>
              </a:cxn>
            </a:cxnLst>
            <a:rect l="0" t="0" r="r" b="b"/>
            <a:pathLst>
              <a:path w="5376" h="24">
                <a:moveTo>
                  <a:pt x="6" y="0"/>
                </a:moveTo>
                <a:lnTo>
                  <a:pt x="6" y="24"/>
                </a:lnTo>
                <a:lnTo>
                  <a:pt x="0" y="24"/>
                </a:lnTo>
                <a:lnTo>
                  <a:pt x="0" y="0"/>
                </a:lnTo>
                <a:lnTo>
                  <a:pt x="6" y="0"/>
                </a:lnTo>
                <a:close/>
                <a:moveTo>
                  <a:pt x="678" y="0"/>
                </a:moveTo>
                <a:lnTo>
                  <a:pt x="678" y="24"/>
                </a:lnTo>
                <a:lnTo>
                  <a:pt x="672" y="24"/>
                </a:lnTo>
                <a:lnTo>
                  <a:pt x="672" y="0"/>
                </a:lnTo>
                <a:lnTo>
                  <a:pt x="678" y="0"/>
                </a:lnTo>
                <a:close/>
                <a:moveTo>
                  <a:pt x="1350" y="0"/>
                </a:moveTo>
                <a:lnTo>
                  <a:pt x="1350" y="24"/>
                </a:lnTo>
                <a:lnTo>
                  <a:pt x="1344" y="24"/>
                </a:lnTo>
                <a:lnTo>
                  <a:pt x="1344" y="0"/>
                </a:lnTo>
                <a:lnTo>
                  <a:pt x="1350" y="0"/>
                </a:lnTo>
                <a:close/>
                <a:moveTo>
                  <a:pt x="2022" y="0"/>
                </a:moveTo>
                <a:lnTo>
                  <a:pt x="2022" y="24"/>
                </a:lnTo>
                <a:lnTo>
                  <a:pt x="2016" y="24"/>
                </a:lnTo>
                <a:lnTo>
                  <a:pt x="2016" y="0"/>
                </a:lnTo>
                <a:lnTo>
                  <a:pt x="2022" y="0"/>
                </a:lnTo>
                <a:close/>
                <a:moveTo>
                  <a:pt x="2688" y="0"/>
                </a:moveTo>
                <a:lnTo>
                  <a:pt x="2688" y="24"/>
                </a:lnTo>
                <a:lnTo>
                  <a:pt x="2682" y="24"/>
                </a:lnTo>
                <a:lnTo>
                  <a:pt x="2682" y="0"/>
                </a:lnTo>
                <a:lnTo>
                  <a:pt x="2688" y="0"/>
                </a:lnTo>
                <a:close/>
                <a:moveTo>
                  <a:pt x="3360" y="0"/>
                </a:moveTo>
                <a:lnTo>
                  <a:pt x="3360" y="24"/>
                </a:lnTo>
                <a:lnTo>
                  <a:pt x="3354" y="24"/>
                </a:lnTo>
                <a:lnTo>
                  <a:pt x="3354" y="0"/>
                </a:lnTo>
                <a:lnTo>
                  <a:pt x="3360" y="0"/>
                </a:lnTo>
                <a:close/>
                <a:moveTo>
                  <a:pt x="4032" y="0"/>
                </a:moveTo>
                <a:lnTo>
                  <a:pt x="4032" y="24"/>
                </a:lnTo>
                <a:lnTo>
                  <a:pt x="4026" y="24"/>
                </a:lnTo>
                <a:lnTo>
                  <a:pt x="4026" y="0"/>
                </a:lnTo>
                <a:lnTo>
                  <a:pt x="4032" y="0"/>
                </a:lnTo>
                <a:close/>
                <a:moveTo>
                  <a:pt x="4704" y="0"/>
                </a:moveTo>
                <a:lnTo>
                  <a:pt x="4704" y="24"/>
                </a:lnTo>
                <a:lnTo>
                  <a:pt x="4698" y="24"/>
                </a:lnTo>
                <a:lnTo>
                  <a:pt x="4698" y="0"/>
                </a:lnTo>
                <a:lnTo>
                  <a:pt x="4704" y="0"/>
                </a:lnTo>
                <a:close/>
                <a:moveTo>
                  <a:pt x="5376" y="0"/>
                </a:moveTo>
                <a:lnTo>
                  <a:pt x="5376" y="24"/>
                </a:lnTo>
                <a:lnTo>
                  <a:pt x="5370" y="24"/>
                </a:lnTo>
                <a:lnTo>
                  <a:pt x="5370" y="0"/>
                </a:lnTo>
                <a:lnTo>
                  <a:pt x="5376" y="0"/>
                </a:lnTo>
                <a:close/>
              </a:path>
            </a:pathLst>
          </a:custGeom>
          <a:solidFill>
            <a:srgbClr val="868686"/>
          </a:solidFill>
          <a:ln w="9525" cap="flat">
            <a:solidFill>
              <a:srgbClr val="868686"/>
            </a:solidFill>
            <a:prstDash val="solid"/>
            <a:bevel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86" name="Rectangle 162"/>
          <p:cNvSpPr>
            <a:spLocks noChangeArrowheads="1"/>
          </p:cNvSpPr>
          <p:nvPr/>
        </p:nvSpPr>
        <p:spPr bwMode="auto">
          <a:xfrm>
            <a:off x="352425" y="1700213"/>
            <a:ext cx="7053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7" name="Rectangle 163"/>
          <p:cNvSpPr>
            <a:spLocks noChangeArrowheads="1"/>
          </p:cNvSpPr>
          <p:nvPr/>
        </p:nvSpPr>
        <p:spPr bwMode="auto">
          <a:xfrm>
            <a:off x="1377950" y="1700213"/>
            <a:ext cx="14106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8" name="Rectangle 164"/>
          <p:cNvSpPr>
            <a:spLocks noChangeArrowheads="1"/>
          </p:cNvSpPr>
          <p:nvPr/>
        </p:nvSpPr>
        <p:spPr bwMode="auto">
          <a:xfrm>
            <a:off x="2414588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89" name="Rectangle 165"/>
          <p:cNvSpPr>
            <a:spLocks noChangeArrowheads="1"/>
          </p:cNvSpPr>
          <p:nvPr/>
        </p:nvSpPr>
        <p:spPr bwMode="auto">
          <a:xfrm>
            <a:off x="3479800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150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0" name="Rectangle 166"/>
          <p:cNvSpPr>
            <a:spLocks noChangeArrowheads="1"/>
          </p:cNvSpPr>
          <p:nvPr/>
        </p:nvSpPr>
        <p:spPr bwMode="auto">
          <a:xfrm>
            <a:off x="4545013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1" name="Rectangle 167"/>
          <p:cNvSpPr>
            <a:spLocks noChangeArrowheads="1"/>
          </p:cNvSpPr>
          <p:nvPr/>
        </p:nvSpPr>
        <p:spPr bwMode="auto">
          <a:xfrm>
            <a:off x="5610225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250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2" name="Rectangle 168"/>
          <p:cNvSpPr>
            <a:spLocks noChangeArrowheads="1"/>
          </p:cNvSpPr>
          <p:nvPr/>
        </p:nvSpPr>
        <p:spPr bwMode="auto">
          <a:xfrm>
            <a:off x="6675438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3" name="Rectangle 169"/>
          <p:cNvSpPr>
            <a:spLocks noChangeArrowheads="1"/>
          </p:cNvSpPr>
          <p:nvPr/>
        </p:nvSpPr>
        <p:spPr bwMode="auto">
          <a:xfrm>
            <a:off x="7740650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350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4" name="Rectangle 170"/>
          <p:cNvSpPr>
            <a:spLocks noChangeArrowheads="1"/>
          </p:cNvSpPr>
          <p:nvPr/>
        </p:nvSpPr>
        <p:spPr bwMode="auto">
          <a:xfrm>
            <a:off x="8805863" y="1700213"/>
            <a:ext cx="211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400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5" name="Rectangle 171"/>
          <p:cNvSpPr>
            <a:spLocks noChangeArrowheads="1"/>
          </p:cNvSpPr>
          <p:nvPr/>
        </p:nvSpPr>
        <p:spPr bwMode="auto">
          <a:xfrm>
            <a:off x="519113" y="2138363"/>
            <a:ext cx="76200" cy="76200"/>
          </a:xfrm>
          <a:prstGeom prst="rect">
            <a:avLst/>
          </a:prstGeom>
          <a:solidFill>
            <a:srgbClr val="40699C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96" name="Rectangle 172"/>
          <p:cNvSpPr>
            <a:spLocks noChangeArrowheads="1"/>
          </p:cNvSpPr>
          <p:nvPr/>
        </p:nvSpPr>
        <p:spPr bwMode="auto">
          <a:xfrm>
            <a:off x="622300" y="2101850"/>
            <a:ext cx="133530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Amino Acid Metabolism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7" name="Rectangle 173"/>
          <p:cNvSpPr>
            <a:spLocks noChangeArrowheads="1"/>
          </p:cNvSpPr>
          <p:nvPr/>
        </p:nvSpPr>
        <p:spPr bwMode="auto">
          <a:xfrm>
            <a:off x="2738438" y="2138363"/>
            <a:ext cx="85725" cy="76200"/>
          </a:xfrm>
          <a:prstGeom prst="rect">
            <a:avLst/>
          </a:prstGeom>
          <a:solidFill>
            <a:srgbClr val="9E413E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198" name="Rectangle 174"/>
          <p:cNvSpPr>
            <a:spLocks noChangeArrowheads="1"/>
          </p:cNvSpPr>
          <p:nvPr/>
        </p:nvSpPr>
        <p:spPr bwMode="auto">
          <a:xfrm>
            <a:off x="2846388" y="2101850"/>
            <a:ext cx="146193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Carbohydrate Metabolism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99" name="Rectangle 175"/>
          <p:cNvSpPr>
            <a:spLocks noChangeArrowheads="1"/>
          </p:cNvSpPr>
          <p:nvPr/>
        </p:nvSpPr>
        <p:spPr bwMode="auto">
          <a:xfrm>
            <a:off x="4967288" y="2138363"/>
            <a:ext cx="76200" cy="76200"/>
          </a:xfrm>
          <a:prstGeom prst="rect">
            <a:avLst/>
          </a:prstGeom>
          <a:solidFill>
            <a:srgbClr val="7F9A4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00" name="Rectangle 176"/>
          <p:cNvSpPr>
            <a:spLocks noChangeArrowheads="1"/>
          </p:cNvSpPr>
          <p:nvPr/>
        </p:nvSpPr>
        <p:spPr bwMode="auto">
          <a:xfrm>
            <a:off x="5070475" y="2101850"/>
            <a:ext cx="1779333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Genetic Information Processing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1" name="Rectangle 177"/>
          <p:cNvSpPr>
            <a:spLocks noChangeArrowheads="1"/>
          </p:cNvSpPr>
          <p:nvPr/>
        </p:nvSpPr>
        <p:spPr bwMode="auto">
          <a:xfrm>
            <a:off x="7186613" y="2138363"/>
            <a:ext cx="85725" cy="76200"/>
          </a:xfrm>
          <a:prstGeom prst="rect">
            <a:avLst/>
          </a:prstGeom>
          <a:solidFill>
            <a:srgbClr val="69518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02" name="Rectangle 178"/>
          <p:cNvSpPr>
            <a:spLocks noChangeArrowheads="1"/>
          </p:cNvSpPr>
          <p:nvPr/>
        </p:nvSpPr>
        <p:spPr bwMode="auto">
          <a:xfrm>
            <a:off x="7292975" y="2101850"/>
            <a:ext cx="129202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Nucleotide Metabolism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3" name="Rectangle 179"/>
          <p:cNvSpPr>
            <a:spLocks noChangeArrowheads="1"/>
          </p:cNvSpPr>
          <p:nvPr/>
        </p:nvSpPr>
        <p:spPr bwMode="auto">
          <a:xfrm>
            <a:off x="519113" y="2309813"/>
            <a:ext cx="76200" cy="76200"/>
          </a:xfrm>
          <a:prstGeom prst="rect">
            <a:avLst/>
          </a:prstGeom>
          <a:solidFill>
            <a:srgbClr val="3C8DA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04" name="Rectangle 180"/>
          <p:cNvSpPr>
            <a:spLocks noChangeArrowheads="1"/>
          </p:cNvSpPr>
          <p:nvPr/>
        </p:nvSpPr>
        <p:spPr bwMode="auto">
          <a:xfrm>
            <a:off x="622300" y="2273300"/>
            <a:ext cx="112210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Glycan </a:t>
            </a:r>
            <a:r>
              <a:rPr lang="en-US" sz="10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etabolism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5" name="Rectangle 181"/>
          <p:cNvSpPr>
            <a:spLocks noChangeArrowheads="1"/>
          </p:cNvSpPr>
          <p:nvPr/>
        </p:nvSpPr>
        <p:spPr bwMode="auto">
          <a:xfrm>
            <a:off x="2738438" y="2309813"/>
            <a:ext cx="85725" cy="76200"/>
          </a:xfrm>
          <a:prstGeom prst="rect">
            <a:avLst/>
          </a:prstGeom>
          <a:solidFill>
            <a:srgbClr val="CC7B38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06" name="Rectangle 182"/>
          <p:cNvSpPr>
            <a:spLocks noChangeArrowheads="1"/>
          </p:cNvSpPr>
          <p:nvPr/>
        </p:nvSpPr>
        <p:spPr bwMode="auto">
          <a:xfrm>
            <a:off x="2846388" y="2273300"/>
            <a:ext cx="1319272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Cofactors and Vitamins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7" name="Rectangle 183"/>
          <p:cNvSpPr>
            <a:spLocks noChangeArrowheads="1"/>
          </p:cNvSpPr>
          <p:nvPr/>
        </p:nvSpPr>
        <p:spPr bwMode="auto">
          <a:xfrm>
            <a:off x="4967288" y="2309813"/>
            <a:ext cx="76200" cy="76200"/>
          </a:xfrm>
          <a:prstGeom prst="rect">
            <a:avLst/>
          </a:prstGeom>
          <a:solidFill>
            <a:srgbClr val="4F81B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08" name="Rectangle 184"/>
          <p:cNvSpPr>
            <a:spLocks noChangeArrowheads="1"/>
          </p:cNvSpPr>
          <p:nvPr/>
        </p:nvSpPr>
        <p:spPr bwMode="auto">
          <a:xfrm>
            <a:off x="5070475" y="2273300"/>
            <a:ext cx="958596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Lipid Metabolism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09" name="Rectangle 185"/>
          <p:cNvSpPr>
            <a:spLocks noChangeArrowheads="1"/>
          </p:cNvSpPr>
          <p:nvPr/>
        </p:nvSpPr>
        <p:spPr bwMode="auto">
          <a:xfrm>
            <a:off x="7186613" y="2309813"/>
            <a:ext cx="85725" cy="76200"/>
          </a:xfrm>
          <a:prstGeom prst="rect">
            <a:avLst/>
          </a:prstGeom>
          <a:solidFill>
            <a:srgbClr val="C0504D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10" name="Rectangle 186"/>
          <p:cNvSpPr>
            <a:spLocks noChangeArrowheads="1"/>
          </p:cNvSpPr>
          <p:nvPr/>
        </p:nvSpPr>
        <p:spPr bwMode="auto">
          <a:xfrm>
            <a:off x="7292975" y="2273300"/>
            <a:ext cx="1192634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Membrane Transport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1" name="Rectangle 187"/>
          <p:cNvSpPr>
            <a:spLocks noChangeArrowheads="1"/>
          </p:cNvSpPr>
          <p:nvPr/>
        </p:nvSpPr>
        <p:spPr bwMode="auto">
          <a:xfrm>
            <a:off x="519113" y="2481263"/>
            <a:ext cx="76200" cy="76200"/>
          </a:xfrm>
          <a:prstGeom prst="rect">
            <a:avLst/>
          </a:prstGeom>
          <a:solidFill>
            <a:srgbClr val="9BBB59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12" name="Rectangle 188"/>
          <p:cNvSpPr>
            <a:spLocks noChangeArrowheads="1"/>
          </p:cNvSpPr>
          <p:nvPr/>
        </p:nvSpPr>
        <p:spPr bwMode="auto">
          <a:xfrm>
            <a:off x="622300" y="2446338"/>
            <a:ext cx="10932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Energy Metabolism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3" name="Rectangle 189"/>
          <p:cNvSpPr>
            <a:spLocks noChangeArrowheads="1"/>
          </p:cNvSpPr>
          <p:nvPr/>
        </p:nvSpPr>
        <p:spPr bwMode="auto">
          <a:xfrm>
            <a:off x="2738438" y="2481263"/>
            <a:ext cx="85725" cy="76200"/>
          </a:xfrm>
          <a:prstGeom prst="rect">
            <a:avLst/>
          </a:prstGeom>
          <a:solidFill>
            <a:srgbClr val="8064A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14" name="Rectangle 190"/>
          <p:cNvSpPr>
            <a:spLocks noChangeArrowheads="1"/>
          </p:cNvSpPr>
          <p:nvPr/>
        </p:nvSpPr>
        <p:spPr bwMode="auto">
          <a:xfrm>
            <a:off x="2846388" y="2446338"/>
            <a:ext cx="148919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Other Metabolic Pathways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5" name="Rectangle 191"/>
          <p:cNvSpPr>
            <a:spLocks noChangeArrowheads="1"/>
          </p:cNvSpPr>
          <p:nvPr/>
        </p:nvSpPr>
        <p:spPr bwMode="auto">
          <a:xfrm>
            <a:off x="4967288" y="2481263"/>
            <a:ext cx="76200" cy="76200"/>
          </a:xfrm>
          <a:prstGeom prst="rect">
            <a:avLst/>
          </a:prstGeom>
          <a:solidFill>
            <a:srgbClr val="F7964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16" name="Rectangle 192"/>
          <p:cNvSpPr>
            <a:spLocks noChangeArrowheads="1"/>
          </p:cNvSpPr>
          <p:nvPr/>
        </p:nvSpPr>
        <p:spPr bwMode="auto">
          <a:xfrm>
            <a:off x="5070475" y="2446338"/>
            <a:ext cx="1099660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Enzyme </a:t>
            </a: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Reactions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7" name="Rectangle 193"/>
          <p:cNvSpPr>
            <a:spLocks noChangeArrowheads="1"/>
          </p:cNvSpPr>
          <p:nvPr/>
        </p:nvSpPr>
        <p:spPr bwMode="auto">
          <a:xfrm>
            <a:off x="7186613" y="2481263"/>
            <a:ext cx="85725" cy="76200"/>
          </a:xfrm>
          <a:prstGeom prst="rect">
            <a:avLst/>
          </a:prstGeom>
          <a:solidFill>
            <a:srgbClr val="4BACC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Arial" pitchFamily="34" charset="0"/>
              <a:cs typeface="Arial" pitchFamily="34" charset="0"/>
            </a:endParaRPr>
          </a:p>
        </p:txBody>
      </p:sp>
      <p:sp>
        <p:nvSpPr>
          <p:cNvPr id="1218" name="Rectangle 194"/>
          <p:cNvSpPr>
            <a:spLocks noChangeArrowheads="1"/>
          </p:cNvSpPr>
          <p:nvPr/>
        </p:nvSpPr>
        <p:spPr bwMode="auto">
          <a:xfrm>
            <a:off x="7292975" y="2446338"/>
            <a:ext cx="120545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Hypothetical Proteins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19" name="Rectangle 195"/>
          <p:cNvSpPr>
            <a:spLocks noChangeArrowheads="1"/>
          </p:cNvSpPr>
          <p:nvPr/>
        </p:nvSpPr>
        <p:spPr bwMode="auto">
          <a:xfrm>
            <a:off x="3997325" y="1822450"/>
            <a:ext cx="1302601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Number of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LGTs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20" name="Rectangle 196"/>
          <p:cNvSpPr>
            <a:spLocks noChangeArrowheads="1"/>
          </p:cNvSpPr>
          <p:nvPr/>
        </p:nvSpPr>
        <p:spPr bwMode="auto">
          <a:xfrm rot="16200000">
            <a:off x="-575577" y="4112082"/>
            <a:ext cx="17871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Fraction of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LGTs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Rectangle 196"/>
          <p:cNvSpPr>
            <a:spLocks noChangeArrowheads="1"/>
          </p:cNvSpPr>
          <p:nvPr/>
        </p:nvSpPr>
        <p:spPr bwMode="auto">
          <a:xfrm rot="16200000">
            <a:off x="3899951" y="4112082"/>
            <a:ext cx="17871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Fraction of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LGTs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8900000">
            <a:off x="-207969" y="5825112"/>
            <a:ext cx="15055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Amino 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Acid Metabolism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 rot="18900000">
            <a:off x="-17527" y="5867029"/>
            <a:ext cx="1646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Carbohydrate Metabolism</a:t>
            </a:r>
          </a:p>
        </p:txBody>
      </p:sp>
      <p:sp>
        <p:nvSpPr>
          <p:cNvPr id="152" name="TextBox 151"/>
          <p:cNvSpPr txBox="1"/>
          <p:nvPr/>
        </p:nvSpPr>
        <p:spPr>
          <a:xfrm rot="18900000">
            <a:off x="603337" y="5737592"/>
            <a:ext cx="12779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Energy 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Metabolism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 rot="18900000">
            <a:off x="920960" y="5735590"/>
            <a:ext cx="12715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Glycan Metabolism</a:t>
            </a:r>
          </a:p>
        </p:txBody>
      </p:sp>
      <p:sp>
        <p:nvSpPr>
          <p:cNvPr id="154" name="TextBox 153"/>
          <p:cNvSpPr txBox="1"/>
          <p:nvPr/>
        </p:nvSpPr>
        <p:spPr>
          <a:xfrm rot="18900000">
            <a:off x="1330263" y="5700664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Lipid Metabolism</a:t>
            </a:r>
          </a:p>
        </p:txBody>
      </p:sp>
      <p:sp>
        <p:nvSpPr>
          <p:cNvPr id="155" name="TextBox 154"/>
          <p:cNvSpPr txBox="1"/>
          <p:nvPr/>
        </p:nvSpPr>
        <p:spPr>
          <a:xfrm rot="18900000">
            <a:off x="1445005" y="5767757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Cofactors &amp; Vitamins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 rot="18900000">
            <a:off x="1664712" y="5814289"/>
            <a:ext cx="1476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Nucleotide Metabolism</a:t>
            </a:r>
          </a:p>
        </p:txBody>
      </p:sp>
      <p:sp>
        <p:nvSpPr>
          <p:cNvPr id="157" name="TextBox 156"/>
          <p:cNvSpPr txBox="1"/>
          <p:nvPr/>
        </p:nvSpPr>
        <p:spPr>
          <a:xfrm rot="18900000">
            <a:off x="1581394" y="5963585"/>
            <a:ext cx="19639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Genetic Information Processing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 rot="18900000">
            <a:off x="2364069" y="5782485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Membrane Transport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5" name="TextBox 144"/>
          <p:cNvSpPr txBox="1"/>
          <p:nvPr/>
        </p:nvSpPr>
        <p:spPr>
          <a:xfrm rot="18900000">
            <a:off x="2749413" y="5742595"/>
            <a:ext cx="13115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Signal Transduction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 rot="18900000">
            <a:off x="2689257" y="5895124"/>
            <a:ext cx="17347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 smtClean="0">
                <a:latin typeface="Arial" pitchFamily="34" charset="0"/>
                <a:cs typeface="Arial" pitchFamily="34" charset="0"/>
              </a:rPr>
              <a:t>Xenobiotics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 Biodegradation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 rot="18900000">
            <a:off x="3178828" y="5834645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Secondary Metabolites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 rot="18900000">
            <a:off x="4269355" y="5825351"/>
            <a:ext cx="15055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Amino 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Acid </a:t>
            </a:r>
            <a:r>
              <a:rPr lang="en-GB" sz="1000" dirty="0">
                <a:latin typeface="Arial" pitchFamily="34" charset="0"/>
                <a:cs typeface="Arial" pitchFamily="34" charset="0"/>
              </a:rPr>
              <a:t>Metabolism</a:t>
            </a:r>
          </a:p>
        </p:txBody>
      </p:sp>
      <p:sp>
        <p:nvSpPr>
          <p:cNvPr id="150" name="TextBox 149"/>
          <p:cNvSpPr txBox="1"/>
          <p:nvPr/>
        </p:nvSpPr>
        <p:spPr>
          <a:xfrm rot="18900000">
            <a:off x="4459797" y="5867268"/>
            <a:ext cx="16466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Carbohydrate Metabolism</a:t>
            </a:r>
          </a:p>
        </p:txBody>
      </p:sp>
      <p:sp>
        <p:nvSpPr>
          <p:cNvPr id="159" name="TextBox 158"/>
          <p:cNvSpPr txBox="1"/>
          <p:nvPr/>
        </p:nvSpPr>
        <p:spPr>
          <a:xfrm rot="18900000">
            <a:off x="5080661" y="5737831"/>
            <a:ext cx="12779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Energy 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Metabolism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 rot="18900000">
            <a:off x="5398284" y="5735829"/>
            <a:ext cx="12715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Glycan Metabolism</a:t>
            </a:r>
          </a:p>
        </p:txBody>
      </p:sp>
      <p:sp>
        <p:nvSpPr>
          <p:cNvPr id="161" name="TextBox 160"/>
          <p:cNvSpPr txBox="1"/>
          <p:nvPr/>
        </p:nvSpPr>
        <p:spPr>
          <a:xfrm rot="18900000">
            <a:off x="5807587" y="5700903"/>
            <a:ext cx="11432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Lipid Metabolism</a:t>
            </a:r>
          </a:p>
        </p:txBody>
      </p:sp>
      <p:sp>
        <p:nvSpPr>
          <p:cNvPr id="162" name="TextBox 161"/>
          <p:cNvSpPr txBox="1"/>
          <p:nvPr/>
        </p:nvSpPr>
        <p:spPr>
          <a:xfrm rot="18900000">
            <a:off x="5922329" y="5767996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Cofactors &amp; Vitamins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3" name="TextBox 162"/>
          <p:cNvSpPr txBox="1"/>
          <p:nvPr/>
        </p:nvSpPr>
        <p:spPr>
          <a:xfrm rot="18900000">
            <a:off x="6142036" y="5814528"/>
            <a:ext cx="1476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Nucleotide Metabolism</a:t>
            </a:r>
          </a:p>
        </p:txBody>
      </p:sp>
      <p:sp>
        <p:nvSpPr>
          <p:cNvPr id="164" name="TextBox 163"/>
          <p:cNvSpPr txBox="1"/>
          <p:nvPr/>
        </p:nvSpPr>
        <p:spPr>
          <a:xfrm rot="18900000">
            <a:off x="6058718" y="5963824"/>
            <a:ext cx="19639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Genetic Information Processing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 rot="18900000">
            <a:off x="6835040" y="5795424"/>
            <a:ext cx="13773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Arial" pitchFamily="34" charset="0"/>
                <a:cs typeface="Arial" pitchFamily="34" charset="0"/>
              </a:rPr>
              <a:t>Membrane Transport</a:t>
            </a:r>
          </a:p>
        </p:txBody>
      </p:sp>
      <p:sp>
        <p:nvSpPr>
          <p:cNvPr id="166" name="TextBox 165"/>
          <p:cNvSpPr txBox="1"/>
          <p:nvPr/>
        </p:nvSpPr>
        <p:spPr>
          <a:xfrm rot="18900000">
            <a:off x="7226737" y="5742834"/>
            <a:ext cx="13115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Signal Transduction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 rot="18900000">
            <a:off x="7166581" y="5895363"/>
            <a:ext cx="17347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err="1" smtClean="0">
                <a:latin typeface="Arial" pitchFamily="34" charset="0"/>
                <a:cs typeface="Arial" pitchFamily="34" charset="0"/>
              </a:rPr>
              <a:t>Xenobiotics</a:t>
            </a:r>
            <a:r>
              <a:rPr lang="en-GB" sz="1000" dirty="0" smtClean="0">
                <a:latin typeface="Arial" pitchFamily="34" charset="0"/>
                <a:cs typeface="Arial" pitchFamily="34" charset="0"/>
              </a:rPr>
              <a:t> Biodegradation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8" name="TextBox 167"/>
          <p:cNvSpPr txBox="1"/>
          <p:nvPr/>
        </p:nvSpPr>
        <p:spPr>
          <a:xfrm rot="18900000">
            <a:off x="7656152" y="5834884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>
                <a:latin typeface="Arial" pitchFamily="34" charset="0"/>
                <a:cs typeface="Arial" pitchFamily="34" charset="0"/>
              </a:rPr>
              <a:t>Secondary Metabolites</a:t>
            </a:r>
            <a:endParaRPr lang="en-GB" sz="1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</TotalTime>
  <Words>181</Words>
  <Application>Microsoft Office PowerPoint</Application>
  <PresentationFormat>Bildspel på skärmen (4:3)</PresentationFormat>
  <Paragraphs>93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2" baseType="lpstr">
      <vt:lpstr>Office-tema</vt:lpstr>
      <vt:lpstr>Bild 1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Cessie</dc:creator>
  <cp:lastModifiedBy>Cessie</cp:lastModifiedBy>
  <cp:revision>122</cp:revision>
  <cp:lastPrinted>2012-07-26T16:20:27Z</cp:lastPrinted>
  <dcterms:created xsi:type="dcterms:W3CDTF">2012-01-19T10:21:20Z</dcterms:created>
  <dcterms:modified xsi:type="dcterms:W3CDTF">2013-01-31T09:12:45Z</dcterms:modified>
</cp:coreProperties>
</file>