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797675" cy="99266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6699"/>
    <a:srgbClr val="D60093"/>
    <a:srgbClr val="FF66FF"/>
    <a:srgbClr val="CC66FF"/>
    <a:srgbClr val="E82445"/>
    <a:srgbClr val="009644"/>
    <a:srgbClr val="008E40"/>
    <a:srgbClr val="FFCC00"/>
    <a:srgbClr val="009A46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200" d="100"/>
          <a:sy n="200" d="100"/>
        </p:scale>
        <p:origin x="-1440" y="411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F4EA7-F2D9-4689-B4D2-2B08134768C0}" type="datetimeFigureOut">
              <a:rPr lang="sv-SE" smtClean="0"/>
              <a:pPr/>
              <a:t>01/02/2013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3080E-4296-4E7D-9B06-005C696F90FE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F4EA7-F2D9-4689-B4D2-2B08134768C0}" type="datetimeFigureOut">
              <a:rPr lang="sv-SE" smtClean="0"/>
              <a:pPr/>
              <a:t>01/02/2013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3080E-4296-4E7D-9B06-005C696F90FE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F4EA7-F2D9-4689-B4D2-2B08134768C0}" type="datetimeFigureOut">
              <a:rPr lang="sv-SE" smtClean="0"/>
              <a:pPr/>
              <a:t>01/02/2013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3080E-4296-4E7D-9B06-005C696F90FE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F4EA7-F2D9-4689-B4D2-2B08134768C0}" type="datetimeFigureOut">
              <a:rPr lang="sv-SE" smtClean="0"/>
              <a:pPr/>
              <a:t>01/02/2013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3080E-4296-4E7D-9B06-005C696F90FE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F4EA7-F2D9-4689-B4D2-2B08134768C0}" type="datetimeFigureOut">
              <a:rPr lang="sv-SE" smtClean="0"/>
              <a:pPr/>
              <a:t>01/02/2013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3080E-4296-4E7D-9B06-005C696F90FE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F4EA7-F2D9-4689-B4D2-2B08134768C0}" type="datetimeFigureOut">
              <a:rPr lang="sv-SE" smtClean="0"/>
              <a:pPr/>
              <a:t>01/02/2013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3080E-4296-4E7D-9B06-005C696F90FE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F4EA7-F2D9-4689-B4D2-2B08134768C0}" type="datetimeFigureOut">
              <a:rPr lang="sv-SE" smtClean="0"/>
              <a:pPr/>
              <a:t>01/02/2013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3080E-4296-4E7D-9B06-005C696F90FE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F4EA7-F2D9-4689-B4D2-2B08134768C0}" type="datetimeFigureOut">
              <a:rPr lang="sv-SE" smtClean="0"/>
              <a:pPr/>
              <a:t>01/02/2013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3080E-4296-4E7D-9B06-005C696F90FE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F4EA7-F2D9-4689-B4D2-2B08134768C0}" type="datetimeFigureOut">
              <a:rPr lang="sv-SE" smtClean="0"/>
              <a:pPr/>
              <a:t>01/02/2013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3080E-4296-4E7D-9B06-005C696F90FE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F4EA7-F2D9-4689-B4D2-2B08134768C0}" type="datetimeFigureOut">
              <a:rPr lang="sv-SE" smtClean="0"/>
              <a:pPr/>
              <a:t>01/02/2013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3080E-4296-4E7D-9B06-005C696F90FE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F4EA7-F2D9-4689-B4D2-2B08134768C0}" type="datetimeFigureOut">
              <a:rPr lang="sv-SE" smtClean="0"/>
              <a:pPr/>
              <a:t>01/02/2013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3080E-4296-4E7D-9B06-005C696F90FE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BF4EA7-F2D9-4689-B4D2-2B08134768C0}" type="datetimeFigureOut">
              <a:rPr lang="sv-SE" smtClean="0"/>
              <a:pPr/>
              <a:t>01/02/2013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63080E-4296-4E7D-9B06-005C696F90FE}" type="slidenum">
              <a:rPr lang="sv-SE" smtClean="0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Line 14"/>
          <p:cNvSpPr>
            <a:spLocks noChangeShapeType="1"/>
          </p:cNvSpPr>
          <p:nvPr/>
        </p:nvSpPr>
        <p:spPr bwMode="auto">
          <a:xfrm flipV="1">
            <a:off x="3831444" y="2581815"/>
            <a:ext cx="303750" cy="202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sv-SE" sz="280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Line 20"/>
          <p:cNvSpPr>
            <a:spLocks noChangeShapeType="1"/>
          </p:cNvSpPr>
          <p:nvPr/>
        </p:nvSpPr>
        <p:spPr bwMode="auto">
          <a:xfrm>
            <a:off x="1705196" y="2784315"/>
            <a:ext cx="303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sv-SE" sz="2800"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Line 22"/>
          <p:cNvSpPr>
            <a:spLocks noChangeShapeType="1"/>
          </p:cNvSpPr>
          <p:nvPr/>
        </p:nvSpPr>
        <p:spPr bwMode="auto">
          <a:xfrm>
            <a:off x="2413945" y="2784315"/>
            <a:ext cx="303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sv-SE" sz="2800"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Line 23"/>
          <p:cNvSpPr>
            <a:spLocks noChangeShapeType="1"/>
          </p:cNvSpPr>
          <p:nvPr/>
        </p:nvSpPr>
        <p:spPr bwMode="auto">
          <a:xfrm>
            <a:off x="3122695" y="2784315"/>
            <a:ext cx="303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sv-SE" sz="2800"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Oval 25"/>
          <p:cNvSpPr>
            <a:spLocks noChangeArrowheads="1"/>
          </p:cNvSpPr>
          <p:nvPr/>
        </p:nvSpPr>
        <p:spPr bwMode="auto">
          <a:xfrm>
            <a:off x="3426444" y="2581815"/>
            <a:ext cx="405000" cy="404999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v-SE" sz="800" dirty="0">
                <a:latin typeface="Arial" pitchFamily="34" charset="0"/>
                <a:cs typeface="Arial" pitchFamily="34" charset="0"/>
              </a:rPr>
              <a:t>Man</a:t>
            </a:r>
            <a:endParaRPr lang="en-US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Line 26"/>
          <p:cNvSpPr>
            <a:spLocks noChangeShapeType="1"/>
          </p:cNvSpPr>
          <p:nvPr/>
        </p:nvSpPr>
        <p:spPr bwMode="auto">
          <a:xfrm flipV="1">
            <a:off x="4135194" y="2379315"/>
            <a:ext cx="303750" cy="202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sv-SE" sz="280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Line 13"/>
          <p:cNvSpPr>
            <a:spLocks noChangeShapeType="1"/>
          </p:cNvSpPr>
          <p:nvPr/>
        </p:nvSpPr>
        <p:spPr bwMode="auto">
          <a:xfrm>
            <a:off x="3831444" y="1771815"/>
            <a:ext cx="303750" cy="202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sv-SE" sz="2800"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Line 9"/>
          <p:cNvSpPr>
            <a:spLocks noChangeShapeType="1"/>
          </p:cNvSpPr>
          <p:nvPr/>
        </p:nvSpPr>
        <p:spPr bwMode="auto">
          <a:xfrm>
            <a:off x="1705196" y="1771815"/>
            <a:ext cx="303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sv-SE" sz="2800"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Line 11"/>
          <p:cNvSpPr>
            <a:spLocks noChangeShapeType="1"/>
          </p:cNvSpPr>
          <p:nvPr/>
        </p:nvSpPr>
        <p:spPr bwMode="auto">
          <a:xfrm>
            <a:off x="2413945" y="1771815"/>
            <a:ext cx="303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sv-SE" sz="2800"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Line 12"/>
          <p:cNvSpPr>
            <a:spLocks noChangeShapeType="1"/>
          </p:cNvSpPr>
          <p:nvPr/>
        </p:nvSpPr>
        <p:spPr bwMode="auto">
          <a:xfrm>
            <a:off x="3122695" y="1771815"/>
            <a:ext cx="303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sv-SE" sz="2800"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Oval 16"/>
          <p:cNvSpPr>
            <a:spLocks noChangeArrowheads="1"/>
          </p:cNvSpPr>
          <p:nvPr/>
        </p:nvSpPr>
        <p:spPr bwMode="auto">
          <a:xfrm>
            <a:off x="3426444" y="1569315"/>
            <a:ext cx="405000" cy="404999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v-SE" sz="800" dirty="0">
                <a:latin typeface="Arial" pitchFamily="34" charset="0"/>
                <a:cs typeface="Arial" pitchFamily="34" charset="0"/>
              </a:rPr>
              <a:t>Man</a:t>
            </a:r>
            <a:endParaRPr lang="en-US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Line 27"/>
          <p:cNvSpPr>
            <a:spLocks noChangeShapeType="1"/>
          </p:cNvSpPr>
          <p:nvPr/>
        </p:nvSpPr>
        <p:spPr bwMode="auto">
          <a:xfrm>
            <a:off x="4135194" y="1974314"/>
            <a:ext cx="303750" cy="202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sv-SE" sz="280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Line 33"/>
          <p:cNvSpPr>
            <a:spLocks noChangeShapeType="1"/>
          </p:cNvSpPr>
          <p:nvPr/>
        </p:nvSpPr>
        <p:spPr bwMode="auto">
          <a:xfrm>
            <a:off x="3831444" y="1771815"/>
            <a:ext cx="303750" cy="202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sv-SE" sz="280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Line 34"/>
          <p:cNvSpPr>
            <a:spLocks noChangeShapeType="1"/>
          </p:cNvSpPr>
          <p:nvPr/>
        </p:nvSpPr>
        <p:spPr bwMode="auto">
          <a:xfrm>
            <a:off x="4742693" y="2279254"/>
            <a:ext cx="303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sv-SE" sz="280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36"/>
          <p:cNvSpPr>
            <a:spLocks noChangeArrowheads="1"/>
          </p:cNvSpPr>
          <p:nvPr/>
        </p:nvSpPr>
        <p:spPr bwMode="auto">
          <a:xfrm>
            <a:off x="1603945" y="2176815"/>
            <a:ext cx="506250" cy="202500"/>
          </a:xfrm>
          <a:prstGeom prst="rect">
            <a:avLst/>
          </a:prstGeom>
          <a:solidFill>
            <a:srgbClr val="EAD2E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sv-SE" sz="800" dirty="0">
                <a:latin typeface="Arial" pitchFamily="34" charset="0"/>
                <a:cs typeface="Arial" pitchFamily="34" charset="0"/>
              </a:rPr>
              <a:t>3.2.1.18</a:t>
            </a:r>
            <a:endParaRPr lang="en-US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40"/>
          <p:cNvSpPr>
            <a:spLocks noChangeArrowheads="1"/>
          </p:cNvSpPr>
          <p:nvPr/>
        </p:nvSpPr>
        <p:spPr bwMode="auto">
          <a:xfrm>
            <a:off x="2312695" y="2176815"/>
            <a:ext cx="506250" cy="202500"/>
          </a:xfrm>
          <a:prstGeom prst="rect">
            <a:avLst/>
          </a:prstGeom>
          <a:solidFill>
            <a:srgbClr val="EAD2E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sv-SE" sz="800">
                <a:latin typeface="Arial" pitchFamily="34" charset="0"/>
                <a:cs typeface="Arial" pitchFamily="34" charset="0"/>
              </a:rPr>
              <a:t>3.2.1.23</a:t>
            </a:r>
            <a:endParaRPr lang="en-US" sz="80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41"/>
          <p:cNvSpPr>
            <a:spLocks noChangeArrowheads="1"/>
          </p:cNvSpPr>
          <p:nvPr/>
        </p:nvSpPr>
        <p:spPr bwMode="auto">
          <a:xfrm>
            <a:off x="3021444" y="2176815"/>
            <a:ext cx="506250" cy="202500"/>
          </a:xfrm>
          <a:prstGeom prst="rect">
            <a:avLst/>
          </a:prstGeom>
          <a:solidFill>
            <a:srgbClr val="EAD2E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sv-SE" sz="800" dirty="0">
                <a:latin typeface="Arial" pitchFamily="34" charset="0"/>
                <a:cs typeface="Arial" pitchFamily="34" charset="0"/>
              </a:rPr>
              <a:t>3.2.1.52</a:t>
            </a:r>
            <a:endParaRPr lang="en-US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42"/>
          <p:cNvSpPr>
            <a:spLocks noChangeArrowheads="1"/>
          </p:cNvSpPr>
          <p:nvPr/>
        </p:nvSpPr>
        <p:spPr bwMode="auto">
          <a:xfrm>
            <a:off x="3730194" y="2176815"/>
            <a:ext cx="506250" cy="202500"/>
          </a:xfrm>
          <a:prstGeom prst="rect">
            <a:avLst/>
          </a:prstGeom>
          <a:solidFill>
            <a:srgbClr val="EAD2E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sv-SE" sz="800">
                <a:latin typeface="Arial" pitchFamily="34" charset="0"/>
                <a:cs typeface="Arial" pitchFamily="34" charset="0"/>
              </a:rPr>
              <a:t>3.2.1.24</a:t>
            </a:r>
            <a:endParaRPr lang="en-US" sz="80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43"/>
          <p:cNvSpPr>
            <a:spLocks noChangeArrowheads="1"/>
          </p:cNvSpPr>
          <p:nvPr/>
        </p:nvSpPr>
        <p:spPr bwMode="auto">
          <a:xfrm>
            <a:off x="4641443" y="2683064"/>
            <a:ext cx="506250" cy="202500"/>
          </a:xfrm>
          <a:prstGeom prst="rect">
            <a:avLst/>
          </a:prstGeom>
          <a:solidFill>
            <a:srgbClr val="EAD2E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sv-SE" sz="800" dirty="0">
                <a:latin typeface="Arial" pitchFamily="34" charset="0"/>
                <a:cs typeface="Arial" pitchFamily="34" charset="0"/>
              </a:rPr>
              <a:t>3.2.1.25</a:t>
            </a:r>
            <a:endParaRPr lang="en-US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AutoShape 47"/>
          <p:cNvSpPr>
            <a:spLocks noChangeArrowheads="1"/>
          </p:cNvSpPr>
          <p:nvPr/>
        </p:nvSpPr>
        <p:spPr bwMode="auto">
          <a:xfrm>
            <a:off x="3223944" y="1873065"/>
            <a:ext cx="101250" cy="2025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9933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v-SE" sz="280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AutoShape 48"/>
          <p:cNvSpPr>
            <a:spLocks noChangeArrowheads="1"/>
          </p:cNvSpPr>
          <p:nvPr/>
        </p:nvSpPr>
        <p:spPr bwMode="auto">
          <a:xfrm>
            <a:off x="4843943" y="2379315"/>
            <a:ext cx="101250" cy="2025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9933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v-SE" sz="280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AutoShape 49"/>
          <p:cNvSpPr>
            <a:spLocks noChangeArrowheads="1"/>
          </p:cNvSpPr>
          <p:nvPr/>
        </p:nvSpPr>
        <p:spPr bwMode="auto">
          <a:xfrm rot="20317763">
            <a:off x="3913644" y="1983840"/>
            <a:ext cx="202500" cy="10125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933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v-SE" sz="280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AutoShape 51"/>
          <p:cNvSpPr>
            <a:spLocks noChangeArrowheads="1"/>
          </p:cNvSpPr>
          <p:nvPr/>
        </p:nvSpPr>
        <p:spPr bwMode="auto">
          <a:xfrm>
            <a:off x="2515195" y="2480565"/>
            <a:ext cx="101250" cy="2025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9933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v-SE" sz="280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AutoShape 52"/>
          <p:cNvSpPr>
            <a:spLocks noChangeArrowheads="1"/>
          </p:cNvSpPr>
          <p:nvPr/>
        </p:nvSpPr>
        <p:spPr bwMode="auto">
          <a:xfrm>
            <a:off x="3223944" y="2480565"/>
            <a:ext cx="101250" cy="2025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9933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v-SE" sz="280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AutoShape 55"/>
          <p:cNvSpPr>
            <a:spLocks noChangeArrowheads="1"/>
          </p:cNvSpPr>
          <p:nvPr/>
        </p:nvSpPr>
        <p:spPr bwMode="auto">
          <a:xfrm rot="1869703">
            <a:off x="3932694" y="2480565"/>
            <a:ext cx="183516" cy="101250"/>
          </a:xfrm>
          <a:prstGeom prst="rightArrow">
            <a:avLst>
              <a:gd name="adj1" fmla="val 50000"/>
              <a:gd name="adj2" fmla="val 45313"/>
            </a:avLst>
          </a:prstGeom>
          <a:solidFill>
            <a:srgbClr val="9933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v-SE" sz="2800">
              <a:latin typeface="Arial" pitchFamily="34" charset="0"/>
              <a:cs typeface="Arial" pitchFamily="34" charset="0"/>
            </a:endParaRPr>
          </a:p>
        </p:txBody>
      </p:sp>
      <p:sp>
        <p:nvSpPr>
          <p:cNvPr id="116" name="Beslut 115"/>
          <p:cNvSpPr/>
          <p:nvPr/>
        </p:nvSpPr>
        <p:spPr>
          <a:xfrm>
            <a:off x="1130077" y="2492045"/>
            <a:ext cx="576064" cy="576064"/>
          </a:xfrm>
          <a:prstGeom prst="flowChartDecision">
            <a:avLst/>
          </a:prstGeom>
          <a:solidFill>
            <a:srgbClr val="FF00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56"/>
          <p:cNvSpPr>
            <a:spLocks noChangeArrowheads="1"/>
          </p:cNvSpPr>
          <p:nvPr/>
        </p:nvSpPr>
        <p:spPr bwMode="auto">
          <a:xfrm>
            <a:off x="1160565" y="2654489"/>
            <a:ext cx="56778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sv-SE" sz="800" dirty="0" err="1">
                <a:latin typeface="Arial" pitchFamily="34" charset="0"/>
                <a:cs typeface="Arial" pitchFamily="34" charset="0"/>
              </a:rPr>
              <a:t>NeuNAc</a:t>
            </a:r>
            <a:endParaRPr lang="en-US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Oval 69"/>
          <p:cNvSpPr>
            <a:spLocks noChangeArrowheads="1"/>
          </p:cNvSpPr>
          <p:nvPr/>
        </p:nvSpPr>
        <p:spPr bwMode="auto">
          <a:xfrm>
            <a:off x="4337693" y="2075565"/>
            <a:ext cx="405000" cy="405000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v-SE" sz="800">
                <a:latin typeface="Arial" pitchFamily="34" charset="0"/>
                <a:cs typeface="Arial" pitchFamily="34" charset="0"/>
              </a:rPr>
              <a:t>Man</a:t>
            </a:r>
            <a:endParaRPr lang="en-US" sz="80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Rectangle 36"/>
          <p:cNvSpPr>
            <a:spLocks noChangeArrowheads="1"/>
          </p:cNvSpPr>
          <p:nvPr/>
        </p:nvSpPr>
        <p:spPr bwMode="auto">
          <a:xfrm>
            <a:off x="718096" y="1266266"/>
            <a:ext cx="506250" cy="2025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sv-SE" sz="800" dirty="0" smtClean="0">
                <a:latin typeface="Arial" pitchFamily="34" charset="0"/>
                <a:cs typeface="Arial" pitchFamily="34" charset="0"/>
              </a:rPr>
              <a:t>4.1.3.3.</a:t>
            </a:r>
            <a:endParaRPr lang="en-US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Line 34"/>
          <p:cNvSpPr>
            <a:spLocks noChangeShapeType="1"/>
          </p:cNvSpPr>
          <p:nvPr/>
        </p:nvSpPr>
        <p:spPr bwMode="auto">
          <a:xfrm>
            <a:off x="5438743" y="2266554"/>
            <a:ext cx="303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sv-SE" sz="280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Line 33"/>
          <p:cNvSpPr>
            <a:spLocks noChangeShapeType="1"/>
          </p:cNvSpPr>
          <p:nvPr/>
        </p:nvSpPr>
        <p:spPr bwMode="auto">
          <a:xfrm>
            <a:off x="5641243" y="1759114"/>
            <a:ext cx="295337" cy="31675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sv-SE" sz="280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AutoShape 55"/>
          <p:cNvSpPr>
            <a:spLocks noChangeArrowheads="1"/>
          </p:cNvSpPr>
          <p:nvPr/>
        </p:nvSpPr>
        <p:spPr bwMode="auto">
          <a:xfrm rot="8127197" flipV="1">
            <a:off x="5809422" y="1773935"/>
            <a:ext cx="182941" cy="102817"/>
          </a:xfrm>
          <a:prstGeom prst="rightArrow">
            <a:avLst>
              <a:gd name="adj1" fmla="val 50000"/>
              <a:gd name="adj2" fmla="val 45313"/>
            </a:avLst>
          </a:prstGeom>
          <a:solidFill>
            <a:srgbClr val="9933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v-SE" sz="280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Rectangle 43"/>
          <p:cNvSpPr>
            <a:spLocks noChangeArrowheads="1"/>
          </p:cNvSpPr>
          <p:nvPr/>
        </p:nvSpPr>
        <p:spPr bwMode="auto">
          <a:xfrm>
            <a:off x="6008588" y="1571816"/>
            <a:ext cx="506250" cy="202500"/>
          </a:xfrm>
          <a:prstGeom prst="rect">
            <a:avLst/>
          </a:prstGeom>
          <a:solidFill>
            <a:srgbClr val="EAD2E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sv-SE" sz="800" dirty="0" smtClean="0">
                <a:latin typeface="Arial" pitchFamily="34" charset="0"/>
                <a:cs typeface="Arial" pitchFamily="34" charset="0"/>
              </a:rPr>
              <a:t>3.2.1.51</a:t>
            </a:r>
            <a:endParaRPr lang="en-US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Rectangle 40"/>
          <p:cNvSpPr>
            <a:spLocks noChangeArrowheads="1"/>
          </p:cNvSpPr>
          <p:nvPr/>
        </p:nvSpPr>
        <p:spPr bwMode="auto">
          <a:xfrm>
            <a:off x="2199445" y="1266266"/>
            <a:ext cx="506250" cy="2025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sv-SE" sz="800" dirty="0" smtClean="0">
                <a:latin typeface="Arial" pitchFamily="34" charset="0"/>
                <a:cs typeface="Arial" pitchFamily="34" charset="0"/>
              </a:rPr>
              <a:t>5.1.3.8</a:t>
            </a:r>
            <a:endParaRPr lang="en-US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Text Box 73"/>
          <p:cNvSpPr txBox="1">
            <a:spLocks noChangeArrowheads="1"/>
          </p:cNvSpPr>
          <p:nvPr/>
        </p:nvSpPr>
        <p:spPr bwMode="auto">
          <a:xfrm>
            <a:off x="4928971" y="4932040"/>
            <a:ext cx="13083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sv-SE" sz="1000" dirty="0" smtClean="0">
                <a:latin typeface="Arial" pitchFamily="34" charset="0"/>
                <a:cs typeface="Arial" pitchFamily="34" charset="0"/>
              </a:rPr>
              <a:t>LGT </a:t>
            </a:r>
            <a:r>
              <a:rPr lang="sv-SE" sz="1000" dirty="0">
                <a:latin typeface="Arial" pitchFamily="34" charset="0"/>
                <a:cs typeface="Arial" pitchFamily="34" charset="0"/>
              </a:rPr>
              <a:t>in </a:t>
            </a:r>
            <a:r>
              <a:rPr lang="sv-SE" sz="1000" i="1" dirty="0">
                <a:latin typeface="Arial" pitchFamily="34" charset="0"/>
                <a:cs typeface="Arial" pitchFamily="34" charset="0"/>
              </a:rPr>
              <a:t>T. </a:t>
            </a:r>
            <a:r>
              <a:rPr lang="sv-SE" sz="1000" i="1" dirty="0" smtClean="0">
                <a:latin typeface="Arial" pitchFamily="34" charset="0"/>
                <a:cs typeface="Arial" pitchFamily="34" charset="0"/>
              </a:rPr>
              <a:t>vaginalis</a:t>
            </a:r>
            <a:endParaRPr lang="sv-SE" sz="1000" i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0" name="Tabell 6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0679767"/>
              </p:ext>
            </p:extLst>
          </p:nvPr>
        </p:nvGraphicFramePr>
        <p:xfrm>
          <a:off x="476672" y="5883342"/>
          <a:ext cx="6120680" cy="2678940"/>
        </p:xfrm>
        <a:graphic>
          <a:graphicData uri="http://schemas.openxmlformats.org/drawingml/2006/table">
            <a:tbl>
              <a:tblPr/>
              <a:tblGrid>
                <a:gridCol w="737432"/>
                <a:gridCol w="1474862"/>
                <a:gridCol w="1106146"/>
                <a:gridCol w="884918"/>
                <a:gridCol w="1032404"/>
                <a:gridCol w="884918"/>
              </a:tblGrid>
              <a:tr h="4608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EC number</a:t>
                      </a:r>
                      <a:endParaRPr lang="sv-SE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800" b="1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Enzyme</a:t>
                      </a:r>
                      <a:r>
                        <a:rPr lang="sv-SE" sz="8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sv-SE" sz="800" b="1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name</a:t>
                      </a:r>
                      <a:endParaRPr lang="sv-SE" sz="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RefSeq</a:t>
                      </a:r>
                      <a:r>
                        <a:rPr lang="en-US" sz="800" b="1" baseline="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8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accession</a:t>
                      </a:r>
                      <a:r>
                        <a:rPr lang="en-US" sz="800" b="1" baseline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8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number</a:t>
                      </a:r>
                      <a:endParaRPr lang="sv-SE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Tree</a:t>
                      </a:r>
                      <a:r>
                        <a:rPr lang="en-US" sz="800" b="1" baseline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US" sz="8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number</a:t>
                      </a:r>
                      <a:endParaRPr lang="sv-SE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8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Nearest</a:t>
                      </a:r>
                      <a:r>
                        <a:rPr lang="sv-SE" sz="800" b="1" baseline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sv-SE" sz="800" b="1" baseline="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neighbour</a:t>
                      </a:r>
                      <a:r>
                        <a:rPr lang="sv-SE" sz="800" b="1" baseline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in </a:t>
                      </a:r>
                      <a:r>
                        <a:rPr lang="sv-SE" sz="800" b="1" baseline="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phylogeny</a:t>
                      </a:r>
                      <a:endParaRPr lang="sv-SE" sz="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sv-SE" sz="800" b="1" baseline="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Ganglioside</a:t>
                      </a:r>
                      <a:r>
                        <a:rPr lang="sv-SE" sz="800" b="1" baseline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sv-SE" sz="8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degradation</a:t>
                      </a:r>
                      <a:r>
                        <a:rPr lang="sv-SE" sz="800" b="1" baseline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endParaRPr lang="sv-SE" sz="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55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3.2.1.18</a:t>
                      </a:r>
                      <a:endParaRPr lang="sv-SE" sz="800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sv-SE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</a:t>
                      </a:r>
                      <a:r>
                        <a:rPr lang="sv-SE" sz="80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xo</a:t>
                      </a:r>
                      <a:r>
                        <a:rPr lang="sv-SE" sz="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</a:t>
                      </a:r>
                      <a:r>
                        <a:rPr lang="el-GR" sz="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α-</a:t>
                      </a:r>
                      <a:r>
                        <a:rPr lang="sv-SE" sz="8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sialidase</a:t>
                      </a:r>
                      <a:endParaRPr lang="sv-SE" sz="800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sv-SE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XP_001319692</a:t>
                      </a:r>
                      <a:endParaRPr lang="sv-SE" sz="800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sv-SE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TN265</a:t>
                      </a:r>
                      <a:endParaRPr lang="sv-SE" sz="800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sv-SE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Bacteroidetes</a:t>
                      </a:r>
                      <a:endParaRPr lang="sv-SE" sz="800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Yes</a:t>
                      </a:r>
                      <a:endParaRPr lang="sv-SE" sz="800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800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8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3.2.1.23</a:t>
                      </a:r>
                      <a:endParaRPr lang="sv-SE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β</a:t>
                      </a:r>
                      <a:r>
                        <a:rPr lang="sv-SE" sz="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</a:t>
                      </a:r>
                      <a:r>
                        <a:rPr lang="sv-SE" sz="8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galactosidase</a:t>
                      </a:r>
                      <a:endParaRPr lang="sv-SE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XP_001581038</a:t>
                      </a:r>
                      <a:endParaRPr lang="sv-SE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TN168</a:t>
                      </a:r>
                      <a:endParaRPr lang="sv-SE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Bacteroidetes</a:t>
                      </a:r>
                      <a:endParaRPr lang="sv-SE" sz="800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Yes</a:t>
                      </a:r>
                      <a:endParaRPr lang="sv-SE" sz="800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9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3.2.1.52</a:t>
                      </a:r>
                      <a:endParaRPr lang="sv-SE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β-</a:t>
                      </a:r>
                      <a:r>
                        <a:rPr lang="sv-SE" sz="8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N-acetylhexosaminidase</a:t>
                      </a:r>
                      <a:endParaRPr lang="sv-SE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XP_001329989</a:t>
                      </a:r>
                      <a:endParaRPr lang="sv-SE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ON025</a:t>
                      </a:r>
                      <a:endParaRPr lang="sv-SE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v-SE" sz="8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Bacteroidetes</a:t>
                      </a:r>
                      <a:endParaRPr lang="sv-SE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v-SE" sz="8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Yes</a:t>
                      </a:r>
                      <a:endParaRPr lang="sv-SE" sz="800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9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3.2.1.24</a:t>
                      </a:r>
                      <a:endParaRPr lang="sv-SE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α-</a:t>
                      </a:r>
                      <a:r>
                        <a:rPr lang="sv-SE" sz="8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mannosidase</a:t>
                      </a:r>
                      <a:endParaRPr lang="sv-SE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XP_001579222</a:t>
                      </a:r>
                      <a:endParaRPr lang="sv-SE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ON063</a:t>
                      </a:r>
                      <a:endParaRPr lang="sv-SE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v-SE" sz="8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Prokaryotes</a:t>
                      </a:r>
                      <a:endParaRPr lang="sv-SE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v-SE" sz="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No</a:t>
                      </a:r>
                      <a:endParaRPr lang="sv-SE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9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3.2.1.25</a:t>
                      </a:r>
                      <a:endParaRPr lang="sv-SE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β-</a:t>
                      </a:r>
                      <a:r>
                        <a:rPr lang="sv-SE" sz="8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mannosidase</a:t>
                      </a:r>
                      <a:endParaRPr lang="sv-SE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XP_001322689</a:t>
                      </a:r>
                      <a:endParaRPr lang="sv-SE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ON015</a:t>
                      </a:r>
                      <a:endParaRPr lang="sv-SE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v-SE" sz="8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Proteobacteria</a:t>
                      </a:r>
                      <a:endParaRPr lang="sv-SE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v-SE" sz="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No</a:t>
                      </a:r>
                      <a:endParaRPr lang="sv-SE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9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3.2.1.51</a:t>
                      </a:r>
                      <a:endParaRPr lang="sv-SE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α</a:t>
                      </a:r>
                      <a:r>
                        <a:rPr lang="sv-SE" sz="8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-fucosidase</a:t>
                      </a:r>
                      <a:endParaRPr lang="sv-SE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XP_001316088</a:t>
                      </a:r>
                      <a:endParaRPr lang="sv-SE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TN263</a:t>
                      </a:r>
                      <a:endParaRPr lang="sv-SE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v-SE" sz="8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Bacteria</a:t>
                      </a:r>
                      <a:endParaRPr lang="sv-SE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v-SE" sz="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No</a:t>
                      </a:r>
                      <a:endParaRPr lang="sv-SE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9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4.1.3.3</a:t>
                      </a:r>
                      <a:endParaRPr lang="sv-SE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v-SE" sz="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N-</a:t>
                      </a:r>
                      <a:r>
                        <a:rPr lang="sv-SE" sz="80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acetylneuraminate</a:t>
                      </a:r>
                      <a:r>
                        <a:rPr lang="sv-SE" sz="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sv-SE" sz="8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lyase</a:t>
                      </a:r>
                      <a:endParaRPr lang="sv-SE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XP_001323296</a:t>
                      </a:r>
                      <a:endParaRPr lang="sv-SE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TN260</a:t>
                      </a:r>
                      <a:endParaRPr lang="sv-SE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v-SE" sz="8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Pasteurellaceae</a:t>
                      </a:r>
                      <a:r>
                        <a:rPr lang="sv-SE" sz="800" baseline="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sv-SE" sz="800" baseline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(</a:t>
                      </a:r>
                      <a:r>
                        <a:rPr lang="sv-SE" sz="800" baseline="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γ-proteobacteria</a:t>
                      </a:r>
                      <a:r>
                        <a:rPr lang="sv-SE" sz="800" baseline="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</a:t>
                      </a:r>
                      <a:endParaRPr lang="sv-SE" sz="800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v-SE" sz="8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Yes</a:t>
                      </a:r>
                      <a:endParaRPr lang="sv-SE" sz="800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9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5.1.3.8</a:t>
                      </a:r>
                      <a:endParaRPr lang="sv-SE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v-SE" sz="8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Acylglucosamine</a:t>
                      </a:r>
                      <a:r>
                        <a:rPr lang="sv-SE" sz="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2-epimerase</a:t>
                      </a:r>
                      <a:endParaRPr lang="sv-SE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XP_001308218</a:t>
                      </a:r>
                      <a:endParaRPr lang="sv-SE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TN162</a:t>
                      </a:r>
                      <a:endParaRPr lang="sv-SE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v-SE" sz="8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Bacteroidetes</a:t>
                      </a:r>
                      <a:endParaRPr lang="sv-SE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v-SE" sz="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No</a:t>
                      </a:r>
                      <a:endParaRPr lang="sv-SE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9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v-SE" sz="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3.2.1.45</a:t>
                      </a:r>
                      <a:endParaRPr lang="sv-SE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v-SE" sz="8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Glucosylceramidase</a:t>
                      </a:r>
                      <a:endParaRPr lang="sv-SE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v-SE" sz="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XP_001279673</a:t>
                      </a:r>
                      <a:endParaRPr lang="sv-SE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v-SE" sz="8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ON058</a:t>
                      </a:r>
                      <a:endParaRPr lang="sv-SE" sz="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Bacteroidetes</a:t>
                      </a:r>
                      <a:endParaRPr lang="sv-SE" sz="800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00" dirty="0" err="1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Yes</a:t>
                      </a:r>
                      <a:endParaRPr lang="sv-SE" sz="800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8575" y="539552"/>
            <a:ext cx="561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latin typeface="Arial" pitchFamily="34" charset="0"/>
                <a:cs typeface="Arial" pitchFamily="34" charset="0"/>
              </a:rPr>
              <a:t>(a)</a:t>
            </a:r>
            <a:endParaRPr lang="en-GB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5220072"/>
            <a:ext cx="5774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latin typeface="Arial" pitchFamily="34" charset="0"/>
                <a:cs typeface="Arial" pitchFamily="34" charset="0"/>
              </a:rPr>
              <a:t>(b)</a:t>
            </a:r>
            <a:endParaRPr lang="en-GB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57861" y="2089820"/>
            <a:ext cx="4940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err="1" smtClean="0">
                <a:latin typeface="Arial" pitchFamily="34" charset="0"/>
                <a:cs typeface="Arial" pitchFamily="34" charset="0"/>
              </a:rPr>
              <a:t>Asn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Line 20"/>
          <p:cNvSpPr>
            <a:spLocks noChangeShapeType="1"/>
          </p:cNvSpPr>
          <p:nvPr/>
        </p:nvSpPr>
        <p:spPr bwMode="auto">
          <a:xfrm>
            <a:off x="1686460" y="4314395"/>
            <a:ext cx="303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sv-SE" sz="2800">
              <a:latin typeface="Arial" pitchFamily="34" charset="0"/>
              <a:cs typeface="Arial" pitchFamily="34" charset="0"/>
            </a:endParaRPr>
          </a:p>
        </p:txBody>
      </p:sp>
      <p:sp>
        <p:nvSpPr>
          <p:cNvPr id="74" name="Line 22"/>
          <p:cNvSpPr>
            <a:spLocks noChangeShapeType="1"/>
          </p:cNvSpPr>
          <p:nvPr/>
        </p:nvSpPr>
        <p:spPr bwMode="auto">
          <a:xfrm>
            <a:off x="2395209" y="4314395"/>
            <a:ext cx="303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sv-SE" sz="2800">
              <a:latin typeface="Arial" pitchFamily="34" charset="0"/>
              <a:cs typeface="Arial" pitchFamily="34" charset="0"/>
            </a:endParaRPr>
          </a:p>
        </p:txBody>
      </p:sp>
      <p:sp>
        <p:nvSpPr>
          <p:cNvPr id="75" name="Line 23"/>
          <p:cNvSpPr>
            <a:spLocks noChangeShapeType="1"/>
          </p:cNvSpPr>
          <p:nvPr/>
        </p:nvSpPr>
        <p:spPr bwMode="auto">
          <a:xfrm>
            <a:off x="3091259" y="4314395"/>
            <a:ext cx="303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sv-SE" sz="2800"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Line 26"/>
          <p:cNvSpPr>
            <a:spLocks noChangeShapeType="1"/>
          </p:cNvSpPr>
          <p:nvPr/>
        </p:nvSpPr>
        <p:spPr bwMode="auto">
          <a:xfrm flipV="1">
            <a:off x="3822948" y="4098325"/>
            <a:ext cx="303750" cy="202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sv-SE" sz="2800">
              <a:latin typeface="Arial" pitchFamily="34" charset="0"/>
              <a:cs typeface="Arial" pitchFamily="34" charset="0"/>
            </a:endParaRPr>
          </a:p>
        </p:txBody>
      </p:sp>
      <p:sp>
        <p:nvSpPr>
          <p:cNvPr id="79" name="Line 33"/>
          <p:cNvSpPr>
            <a:spLocks noChangeShapeType="1"/>
          </p:cNvSpPr>
          <p:nvPr/>
        </p:nvSpPr>
        <p:spPr bwMode="auto">
          <a:xfrm>
            <a:off x="2918751" y="4513369"/>
            <a:ext cx="0" cy="28803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sv-SE" sz="2800">
              <a:latin typeface="Arial" pitchFamily="34" charset="0"/>
              <a:cs typeface="Arial" pitchFamily="34" charset="0"/>
            </a:endParaRPr>
          </a:p>
        </p:txBody>
      </p:sp>
      <p:sp>
        <p:nvSpPr>
          <p:cNvPr id="81" name="AutoShape 55"/>
          <p:cNvSpPr>
            <a:spLocks noChangeArrowheads="1"/>
          </p:cNvSpPr>
          <p:nvPr/>
        </p:nvSpPr>
        <p:spPr bwMode="auto">
          <a:xfrm rot="10800000" flipV="1">
            <a:off x="2953520" y="4623477"/>
            <a:ext cx="182941" cy="108000"/>
          </a:xfrm>
          <a:prstGeom prst="rightArrow">
            <a:avLst>
              <a:gd name="adj1" fmla="val 50000"/>
              <a:gd name="adj2" fmla="val 45313"/>
            </a:avLst>
          </a:prstGeom>
          <a:solidFill>
            <a:srgbClr val="9933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v-SE" sz="2800">
              <a:latin typeface="Arial" pitchFamily="34" charset="0"/>
              <a:cs typeface="Arial" pitchFamily="34" charset="0"/>
            </a:endParaRPr>
          </a:p>
        </p:txBody>
      </p:sp>
      <p:sp>
        <p:nvSpPr>
          <p:cNvPr id="82" name="Rectangle 43"/>
          <p:cNvSpPr>
            <a:spLocks noChangeArrowheads="1"/>
          </p:cNvSpPr>
          <p:nvPr/>
        </p:nvSpPr>
        <p:spPr bwMode="auto">
          <a:xfrm>
            <a:off x="3169543" y="4564993"/>
            <a:ext cx="506250" cy="202500"/>
          </a:xfrm>
          <a:prstGeom prst="rect">
            <a:avLst/>
          </a:prstGeom>
          <a:solidFill>
            <a:srgbClr val="EAD2E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sv-SE" sz="800" dirty="0" smtClean="0">
                <a:latin typeface="Arial" pitchFamily="34" charset="0"/>
                <a:cs typeface="Arial" pitchFamily="34" charset="0"/>
              </a:rPr>
              <a:t>3.2.1.51</a:t>
            </a:r>
            <a:endParaRPr lang="en-US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6632" y="1691680"/>
            <a:ext cx="8915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>
                <a:latin typeface="Arial" pitchFamily="34" charset="0"/>
                <a:cs typeface="Arial" pitchFamily="34" charset="0"/>
              </a:rPr>
              <a:t>N-glycan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98723" y="4142896"/>
            <a:ext cx="9012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Arial" pitchFamily="34" charset="0"/>
                <a:cs typeface="Arial" pitchFamily="34" charset="0"/>
              </a:rPr>
              <a:t>O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-glycan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084294" y="3870970"/>
            <a:ext cx="432048" cy="43204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013303" y="3962028"/>
            <a:ext cx="5389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800" dirty="0" smtClean="0">
                <a:latin typeface="Arial" pitchFamily="34" charset="0"/>
                <a:cs typeface="Arial" pitchFamily="34" charset="0"/>
              </a:rPr>
              <a:t>Gal</a:t>
            </a:r>
            <a:r>
              <a:rPr lang="en-GB" sz="800" dirty="0" err="1" smtClean="0">
                <a:latin typeface="Arial" pitchFamily="34" charset="0"/>
                <a:cs typeface="Arial" pitchFamily="34" charset="0"/>
              </a:rPr>
              <a:t>NAc</a:t>
            </a:r>
            <a:endParaRPr lang="en-US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4665051" y="3918828"/>
            <a:ext cx="7873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err="1" smtClean="0">
                <a:latin typeface="Arial" pitchFamily="34" charset="0"/>
                <a:cs typeface="Arial" pitchFamily="34" charset="0"/>
              </a:rPr>
              <a:t>Ser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/</a:t>
            </a:r>
            <a:r>
              <a:rPr lang="en-GB" sz="1400" dirty="0" err="1" smtClean="0">
                <a:latin typeface="Arial" pitchFamily="34" charset="0"/>
                <a:cs typeface="Arial" pitchFamily="34" charset="0"/>
              </a:rPr>
              <a:t>Thr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6" name="Rectangle 36"/>
          <p:cNvSpPr>
            <a:spLocks noChangeArrowheads="1"/>
          </p:cNvSpPr>
          <p:nvPr/>
        </p:nvSpPr>
        <p:spPr bwMode="auto">
          <a:xfrm>
            <a:off x="1622450" y="3682040"/>
            <a:ext cx="506250" cy="202500"/>
          </a:xfrm>
          <a:prstGeom prst="rect">
            <a:avLst/>
          </a:prstGeom>
          <a:solidFill>
            <a:srgbClr val="EAD2E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sv-SE" sz="800" dirty="0">
                <a:latin typeface="Arial" pitchFamily="34" charset="0"/>
                <a:cs typeface="Arial" pitchFamily="34" charset="0"/>
              </a:rPr>
              <a:t>3.2.1.18</a:t>
            </a:r>
            <a:endParaRPr lang="en-US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7" name="Rectangle 40"/>
          <p:cNvSpPr>
            <a:spLocks noChangeArrowheads="1"/>
          </p:cNvSpPr>
          <p:nvPr/>
        </p:nvSpPr>
        <p:spPr bwMode="auto">
          <a:xfrm>
            <a:off x="2331200" y="3682040"/>
            <a:ext cx="506250" cy="202500"/>
          </a:xfrm>
          <a:prstGeom prst="rect">
            <a:avLst/>
          </a:prstGeom>
          <a:solidFill>
            <a:srgbClr val="EAD2E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sv-SE" sz="800">
                <a:latin typeface="Arial" pitchFamily="34" charset="0"/>
                <a:cs typeface="Arial" pitchFamily="34" charset="0"/>
              </a:rPr>
              <a:t>3.2.1.23</a:t>
            </a:r>
            <a:endParaRPr lang="en-US" sz="800">
              <a:latin typeface="Arial" pitchFamily="34" charset="0"/>
              <a:cs typeface="Arial" pitchFamily="34" charset="0"/>
            </a:endParaRPr>
          </a:p>
        </p:txBody>
      </p:sp>
      <p:sp>
        <p:nvSpPr>
          <p:cNvPr id="89" name="AutoShape 51"/>
          <p:cNvSpPr>
            <a:spLocks noChangeArrowheads="1"/>
          </p:cNvSpPr>
          <p:nvPr/>
        </p:nvSpPr>
        <p:spPr bwMode="auto">
          <a:xfrm>
            <a:off x="2533700" y="3985790"/>
            <a:ext cx="101250" cy="2025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9933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v-SE" sz="2800">
              <a:latin typeface="Arial" pitchFamily="34" charset="0"/>
              <a:cs typeface="Arial" pitchFamily="34" charset="0"/>
            </a:endParaRPr>
          </a:p>
        </p:txBody>
      </p:sp>
      <p:sp>
        <p:nvSpPr>
          <p:cNvPr id="91" name="Rectangle 19"/>
          <p:cNvSpPr>
            <a:spLocks noChangeArrowheads="1"/>
          </p:cNvSpPr>
          <p:nvPr/>
        </p:nvSpPr>
        <p:spPr bwMode="auto">
          <a:xfrm>
            <a:off x="1208435" y="792428"/>
            <a:ext cx="405000" cy="404999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v-SE" sz="900">
              <a:latin typeface="Arial" pitchFamily="34" charset="0"/>
              <a:cs typeface="Arial" pitchFamily="34" charset="0"/>
            </a:endParaRPr>
          </a:p>
        </p:txBody>
      </p:sp>
      <p:sp>
        <p:nvSpPr>
          <p:cNvPr id="93" name="TextBox 29"/>
          <p:cNvSpPr txBox="1"/>
          <p:nvPr/>
        </p:nvSpPr>
        <p:spPr>
          <a:xfrm>
            <a:off x="1122711" y="864436"/>
            <a:ext cx="5790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800" dirty="0" smtClean="0">
                <a:latin typeface="Arial" pitchFamily="34" charset="0"/>
                <a:cs typeface="Arial" pitchFamily="34" charset="0"/>
              </a:rPr>
              <a:t>Man</a:t>
            </a:r>
            <a:r>
              <a:rPr lang="en-GB" sz="800" dirty="0" err="1" smtClean="0">
                <a:latin typeface="Arial" pitchFamily="34" charset="0"/>
                <a:cs typeface="Arial" pitchFamily="34" charset="0"/>
              </a:rPr>
              <a:t>NAc</a:t>
            </a:r>
            <a:endParaRPr lang="en-US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6" name="Rectangle 19"/>
          <p:cNvSpPr>
            <a:spLocks noChangeArrowheads="1"/>
          </p:cNvSpPr>
          <p:nvPr/>
        </p:nvSpPr>
        <p:spPr bwMode="auto">
          <a:xfrm>
            <a:off x="2722637" y="792428"/>
            <a:ext cx="405000" cy="404999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v-SE" sz="900">
              <a:latin typeface="Arial" pitchFamily="34" charset="0"/>
              <a:cs typeface="Arial" pitchFamily="34" charset="0"/>
            </a:endParaRPr>
          </a:p>
        </p:txBody>
      </p:sp>
      <p:sp>
        <p:nvSpPr>
          <p:cNvPr id="97" name="TextBox 29"/>
          <p:cNvSpPr txBox="1"/>
          <p:nvPr/>
        </p:nvSpPr>
        <p:spPr>
          <a:xfrm>
            <a:off x="2636912" y="864436"/>
            <a:ext cx="5790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800" dirty="0" smtClean="0">
                <a:latin typeface="Arial" pitchFamily="34" charset="0"/>
                <a:cs typeface="Arial" pitchFamily="34" charset="0"/>
              </a:rPr>
              <a:t>Man</a:t>
            </a:r>
            <a:r>
              <a:rPr lang="en-GB" sz="800" dirty="0" err="1" smtClean="0">
                <a:latin typeface="Arial" pitchFamily="34" charset="0"/>
                <a:cs typeface="Arial" pitchFamily="34" charset="0"/>
              </a:rPr>
              <a:t>NAc</a:t>
            </a:r>
            <a:endParaRPr lang="en-US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8" name="Oval 16"/>
          <p:cNvSpPr>
            <a:spLocks noChangeArrowheads="1"/>
          </p:cNvSpPr>
          <p:nvPr/>
        </p:nvSpPr>
        <p:spPr bwMode="auto">
          <a:xfrm>
            <a:off x="3409950" y="4104796"/>
            <a:ext cx="405000" cy="404999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v-SE" sz="800" dirty="0" smtClean="0">
                <a:latin typeface="Arial" pitchFamily="34" charset="0"/>
                <a:cs typeface="Arial" pitchFamily="34" charset="0"/>
              </a:rPr>
              <a:t>Gal</a:t>
            </a:r>
            <a:endParaRPr lang="en-US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9" name="Oval 16"/>
          <p:cNvSpPr>
            <a:spLocks noChangeArrowheads="1"/>
          </p:cNvSpPr>
          <p:nvPr/>
        </p:nvSpPr>
        <p:spPr bwMode="auto">
          <a:xfrm>
            <a:off x="2001540" y="4104796"/>
            <a:ext cx="405000" cy="404999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v-SE" sz="800" dirty="0" smtClean="0">
                <a:latin typeface="Arial" pitchFamily="34" charset="0"/>
                <a:cs typeface="Arial" pitchFamily="34" charset="0"/>
              </a:rPr>
              <a:t>Gal</a:t>
            </a:r>
            <a:endParaRPr lang="en-US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0" name="Oval 16"/>
          <p:cNvSpPr>
            <a:spLocks noChangeArrowheads="1"/>
          </p:cNvSpPr>
          <p:nvPr/>
        </p:nvSpPr>
        <p:spPr bwMode="auto">
          <a:xfrm>
            <a:off x="1988840" y="2577770"/>
            <a:ext cx="405000" cy="404999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v-SE" sz="800" dirty="0" smtClean="0">
                <a:latin typeface="Arial" pitchFamily="34" charset="0"/>
                <a:cs typeface="Arial" pitchFamily="34" charset="0"/>
              </a:rPr>
              <a:t>Gal</a:t>
            </a:r>
            <a:endParaRPr lang="en-US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1" name="Oval 16"/>
          <p:cNvSpPr>
            <a:spLocks noChangeArrowheads="1"/>
          </p:cNvSpPr>
          <p:nvPr/>
        </p:nvSpPr>
        <p:spPr bwMode="auto">
          <a:xfrm>
            <a:off x="1988840" y="1584516"/>
            <a:ext cx="405000" cy="404999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v-SE" sz="800" dirty="0" smtClean="0">
                <a:latin typeface="Arial" pitchFamily="34" charset="0"/>
                <a:cs typeface="Arial" pitchFamily="34" charset="0"/>
              </a:rPr>
              <a:t>Gal</a:t>
            </a:r>
            <a:endParaRPr lang="en-US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2" name="Rectangle 4"/>
          <p:cNvSpPr>
            <a:spLocks noChangeArrowheads="1"/>
          </p:cNvSpPr>
          <p:nvPr/>
        </p:nvSpPr>
        <p:spPr bwMode="auto">
          <a:xfrm>
            <a:off x="2708920" y="1584516"/>
            <a:ext cx="405000" cy="40499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v-SE" sz="800" dirty="0" err="1" smtClean="0">
                <a:latin typeface="Arial" pitchFamily="34" charset="0"/>
                <a:cs typeface="Arial" pitchFamily="34" charset="0"/>
              </a:rPr>
              <a:t>GlcNAc</a:t>
            </a:r>
            <a:endParaRPr lang="en-US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3" name="Rectangle 4"/>
          <p:cNvSpPr>
            <a:spLocks noChangeArrowheads="1"/>
          </p:cNvSpPr>
          <p:nvPr/>
        </p:nvSpPr>
        <p:spPr bwMode="auto">
          <a:xfrm>
            <a:off x="2708920" y="2592628"/>
            <a:ext cx="405000" cy="40499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v-SE" sz="800" dirty="0" err="1" smtClean="0">
                <a:latin typeface="Arial" pitchFamily="34" charset="0"/>
                <a:cs typeface="Arial" pitchFamily="34" charset="0"/>
              </a:rPr>
              <a:t>GlcNAc</a:t>
            </a:r>
            <a:endParaRPr lang="en-US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4" name="Rectangle 4"/>
          <p:cNvSpPr>
            <a:spLocks noChangeArrowheads="1"/>
          </p:cNvSpPr>
          <p:nvPr/>
        </p:nvSpPr>
        <p:spPr bwMode="auto">
          <a:xfrm>
            <a:off x="5053434" y="2075872"/>
            <a:ext cx="405000" cy="40499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v-SE" sz="900" dirty="0" err="1" smtClean="0">
                <a:latin typeface="Arial" pitchFamily="34" charset="0"/>
                <a:cs typeface="Arial" pitchFamily="34" charset="0"/>
              </a:rPr>
              <a:t>GlcNAc</a:t>
            </a:r>
            <a:endParaRPr lang="en-US"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5" name="Rectangle 4"/>
          <p:cNvSpPr>
            <a:spLocks noChangeArrowheads="1"/>
          </p:cNvSpPr>
          <p:nvPr/>
        </p:nvSpPr>
        <p:spPr bwMode="auto">
          <a:xfrm>
            <a:off x="2708920" y="4104796"/>
            <a:ext cx="405000" cy="40499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v-SE" sz="800" dirty="0" err="1" smtClean="0">
                <a:latin typeface="Arial" pitchFamily="34" charset="0"/>
                <a:cs typeface="Arial" pitchFamily="34" charset="0"/>
              </a:rPr>
              <a:t>GlcNAc</a:t>
            </a:r>
            <a:endParaRPr lang="en-US" sz="8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1" name="Grupp 110"/>
          <p:cNvGrpSpPr/>
          <p:nvPr/>
        </p:nvGrpSpPr>
        <p:grpSpPr>
          <a:xfrm>
            <a:off x="5254600" y="1461708"/>
            <a:ext cx="504056" cy="504056"/>
            <a:chOff x="4725144" y="899592"/>
            <a:chExt cx="504056" cy="504056"/>
          </a:xfrm>
        </p:grpSpPr>
        <p:sp>
          <p:nvSpPr>
            <p:cNvPr id="109" name="Likbent triangel 108"/>
            <p:cNvSpPr/>
            <p:nvPr/>
          </p:nvSpPr>
          <p:spPr>
            <a:xfrm>
              <a:off x="4725144" y="899592"/>
              <a:ext cx="504056" cy="504056"/>
            </a:xfrm>
            <a:prstGeom prst="triangle">
              <a:avLst/>
            </a:prstGeom>
            <a:solidFill>
              <a:srgbClr val="E82445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" name="textruta 109"/>
            <p:cNvSpPr txBox="1"/>
            <p:nvPr/>
          </p:nvSpPr>
          <p:spPr>
            <a:xfrm>
              <a:off x="4797152" y="1115616"/>
              <a:ext cx="35618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800" dirty="0" err="1" smtClean="0">
                  <a:latin typeface="Arial" pitchFamily="34" charset="0"/>
                  <a:cs typeface="Arial" pitchFamily="34" charset="0"/>
                </a:rPr>
                <a:t>Fuc</a:t>
              </a:r>
              <a:endParaRPr lang="sv-SE" sz="8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12" name="Rectangle 4"/>
          <p:cNvSpPr>
            <a:spLocks noChangeArrowheads="1"/>
          </p:cNvSpPr>
          <p:nvPr/>
        </p:nvSpPr>
        <p:spPr bwMode="auto">
          <a:xfrm>
            <a:off x="5754464" y="2075872"/>
            <a:ext cx="405000" cy="40499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sv-SE" sz="800" dirty="0" err="1" smtClean="0">
                <a:latin typeface="Arial" pitchFamily="34" charset="0"/>
                <a:cs typeface="Arial" pitchFamily="34" charset="0"/>
              </a:rPr>
              <a:t>GlcNAc</a:t>
            </a:r>
            <a:endParaRPr lang="en-US" sz="8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3" name="Grupp 112"/>
          <p:cNvGrpSpPr/>
          <p:nvPr/>
        </p:nvGrpSpPr>
        <p:grpSpPr>
          <a:xfrm>
            <a:off x="2670820" y="4800493"/>
            <a:ext cx="504056" cy="504056"/>
            <a:chOff x="4725144" y="899592"/>
            <a:chExt cx="504056" cy="504056"/>
          </a:xfrm>
        </p:grpSpPr>
        <p:sp>
          <p:nvSpPr>
            <p:cNvPr id="114" name="Likbent triangel 113"/>
            <p:cNvSpPr/>
            <p:nvPr/>
          </p:nvSpPr>
          <p:spPr>
            <a:xfrm>
              <a:off x="4725144" y="899592"/>
              <a:ext cx="504056" cy="504056"/>
            </a:xfrm>
            <a:prstGeom prst="triangle">
              <a:avLst/>
            </a:prstGeom>
            <a:solidFill>
              <a:srgbClr val="E82445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sz="8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" name="textruta 114"/>
            <p:cNvSpPr txBox="1"/>
            <p:nvPr/>
          </p:nvSpPr>
          <p:spPr>
            <a:xfrm>
              <a:off x="4797152" y="1115616"/>
              <a:ext cx="35618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sz="800" dirty="0" err="1" smtClean="0">
                  <a:latin typeface="Arial" pitchFamily="34" charset="0"/>
                  <a:cs typeface="Arial" pitchFamily="34" charset="0"/>
                </a:rPr>
                <a:t>Fuc</a:t>
              </a:r>
              <a:endParaRPr lang="sv-SE" sz="800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19" name="Beslut 118"/>
          <p:cNvSpPr/>
          <p:nvPr/>
        </p:nvSpPr>
        <p:spPr>
          <a:xfrm>
            <a:off x="1128936" y="3989354"/>
            <a:ext cx="612764" cy="653405"/>
          </a:xfrm>
          <a:prstGeom prst="flowChartDecision">
            <a:avLst/>
          </a:prstGeom>
          <a:solidFill>
            <a:srgbClr val="FF00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800">
              <a:latin typeface="Arial" pitchFamily="34" charset="0"/>
              <a:cs typeface="Arial" pitchFamily="34" charset="0"/>
            </a:endParaRPr>
          </a:p>
        </p:txBody>
      </p:sp>
      <p:sp>
        <p:nvSpPr>
          <p:cNvPr id="120" name="Rectangle 56"/>
          <p:cNvSpPr>
            <a:spLocks noChangeArrowheads="1"/>
          </p:cNvSpPr>
          <p:nvPr/>
        </p:nvSpPr>
        <p:spPr bwMode="auto">
          <a:xfrm>
            <a:off x="1168909" y="4173607"/>
            <a:ext cx="614271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sv-SE" sz="900" dirty="0" err="1">
                <a:latin typeface="Arial" pitchFamily="34" charset="0"/>
                <a:cs typeface="Arial" pitchFamily="34" charset="0"/>
              </a:rPr>
              <a:t>NeuNAc</a:t>
            </a:r>
            <a:endParaRPr lang="en-US"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2" name="Beslut 121"/>
          <p:cNvSpPr/>
          <p:nvPr/>
        </p:nvSpPr>
        <p:spPr>
          <a:xfrm>
            <a:off x="1124744" y="1483933"/>
            <a:ext cx="576064" cy="576064"/>
          </a:xfrm>
          <a:prstGeom prst="flowChartDecision">
            <a:avLst/>
          </a:prstGeom>
          <a:solidFill>
            <a:srgbClr val="FF00FF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latin typeface="Arial" pitchFamily="34" charset="0"/>
              <a:cs typeface="Arial" pitchFamily="34" charset="0"/>
            </a:endParaRPr>
          </a:p>
        </p:txBody>
      </p:sp>
      <p:sp>
        <p:nvSpPr>
          <p:cNvPr id="123" name="Rectangle 56"/>
          <p:cNvSpPr>
            <a:spLocks noChangeArrowheads="1"/>
          </p:cNvSpPr>
          <p:nvPr/>
        </p:nvSpPr>
        <p:spPr bwMode="auto">
          <a:xfrm>
            <a:off x="1155232" y="1646377"/>
            <a:ext cx="56778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sv-SE" sz="800" dirty="0" err="1">
                <a:latin typeface="Arial" pitchFamily="34" charset="0"/>
                <a:cs typeface="Arial" pitchFamily="34" charset="0"/>
              </a:rPr>
              <a:t>NeuNAc</a:t>
            </a:r>
            <a:endParaRPr lang="en-US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7" name="AutoShape 47"/>
          <p:cNvSpPr>
            <a:spLocks noChangeArrowheads="1"/>
          </p:cNvSpPr>
          <p:nvPr/>
        </p:nvSpPr>
        <p:spPr bwMode="auto">
          <a:xfrm>
            <a:off x="2510262" y="1907704"/>
            <a:ext cx="101250" cy="2025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9933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v-SE" sz="2800">
              <a:latin typeface="Arial" pitchFamily="34" charset="0"/>
              <a:cs typeface="Arial" pitchFamily="34" charset="0"/>
            </a:endParaRPr>
          </a:p>
        </p:txBody>
      </p:sp>
      <p:sp>
        <p:nvSpPr>
          <p:cNvPr id="108" name="AutoShape 51"/>
          <p:cNvSpPr>
            <a:spLocks noChangeArrowheads="1"/>
          </p:cNvSpPr>
          <p:nvPr/>
        </p:nvSpPr>
        <p:spPr bwMode="auto">
          <a:xfrm>
            <a:off x="1805307" y="2480565"/>
            <a:ext cx="101250" cy="2025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9933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v-SE" sz="2800">
              <a:latin typeface="Arial" pitchFamily="34" charset="0"/>
              <a:cs typeface="Arial" pitchFamily="34" charset="0"/>
            </a:endParaRPr>
          </a:p>
        </p:txBody>
      </p:sp>
      <p:sp>
        <p:nvSpPr>
          <p:cNvPr id="117" name="AutoShape 47"/>
          <p:cNvSpPr>
            <a:spLocks noChangeArrowheads="1"/>
          </p:cNvSpPr>
          <p:nvPr/>
        </p:nvSpPr>
        <p:spPr bwMode="auto">
          <a:xfrm>
            <a:off x="1800374" y="1907704"/>
            <a:ext cx="101250" cy="2025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9933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v-SE" sz="2800">
              <a:latin typeface="Arial" pitchFamily="34" charset="0"/>
              <a:cs typeface="Arial" pitchFamily="34" charset="0"/>
            </a:endParaRPr>
          </a:p>
        </p:txBody>
      </p:sp>
      <p:sp>
        <p:nvSpPr>
          <p:cNvPr id="118" name="AutoShape 51"/>
          <p:cNvSpPr>
            <a:spLocks noChangeArrowheads="1"/>
          </p:cNvSpPr>
          <p:nvPr/>
        </p:nvSpPr>
        <p:spPr bwMode="auto">
          <a:xfrm>
            <a:off x="1838474" y="3995936"/>
            <a:ext cx="101250" cy="2025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9933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v-SE" sz="2800">
              <a:latin typeface="Arial" pitchFamily="34" charset="0"/>
              <a:cs typeface="Arial" pitchFamily="34" charset="0"/>
            </a:endParaRPr>
          </a:p>
        </p:txBody>
      </p:sp>
      <p:sp>
        <p:nvSpPr>
          <p:cNvPr id="121" name="AutoShape 47"/>
          <p:cNvSpPr>
            <a:spLocks noChangeArrowheads="1"/>
          </p:cNvSpPr>
          <p:nvPr/>
        </p:nvSpPr>
        <p:spPr bwMode="auto">
          <a:xfrm>
            <a:off x="1366168" y="1240582"/>
            <a:ext cx="101250" cy="2025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9933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v-SE" sz="2800">
              <a:latin typeface="Arial" pitchFamily="34" charset="0"/>
              <a:cs typeface="Arial" pitchFamily="34" charset="0"/>
            </a:endParaRPr>
          </a:p>
        </p:txBody>
      </p:sp>
      <p:sp>
        <p:nvSpPr>
          <p:cNvPr id="124" name="AutoShape 47"/>
          <p:cNvSpPr>
            <a:spLocks noChangeArrowheads="1"/>
          </p:cNvSpPr>
          <p:nvPr/>
        </p:nvSpPr>
        <p:spPr bwMode="auto">
          <a:xfrm>
            <a:off x="2871986" y="1244774"/>
            <a:ext cx="101250" cy="2025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9933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v-SE" sz="2800">
              <a:latin typeface="Arial" pitchFamily="34" charset="0"/>
              <a:cs typeface="Arial" pitchFamily="34" charset="0"/>
            </a:endParaRPr>
          </a:p>
        </p:txBody>
      </p:sp>
      <p:sp>
        <p:nvSpPr>
          <p:cNvPr id="125" name="Line 34"/>
          <p:cNvSpPr>
            <a:spLocks noChangeShapeType="1"/>
          </p:cNvSpPr>
          <p:nvPr/>
        </p:nvSpPr>
        <p:spPr bwMode="auto">
          <a:xfrm flipV="1">
            <a:off x="6158094" y="2266554"/>
            <a:ext cx="180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sv-SE" sz="2800">
              <a:latin typeface="Arial" pitchFamily="34" charset="0"/>
              <a:cs typeface="Arial" pitchFamily="34" charset="0"/>
            </a:endParaRPr>
          </a:p>
        </p:txBody>
      </p:sp>
      <p:sp>
        <p:nvSpPr>
          <p:cNvPr id="126" name="Rectangle 43"/>
          <p:cNvSpPr>
            <a:spLocks noChangeArrowheads="1"/>
          </p:cNvSpPr>
          <p:nvPr/>
        </p:nvSpPr>
        <p:spPr bwMode="auto">
          <a:xfrm>
            <a:off x="5371022" y="2681566"/>
            <a:ext cx="506250" cy="2025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sv-SE" sz="800" dirty="0" smtClean="0">
                <a:latin typeface="Arial" pitchFamily="34" charset="0"/>
                <a:cs typeface="Arial" pitchFamily="34" charset="0"/>
              </a:rPr>
              <a:t>3.2.1.96</a:t>
            </a:r>
            <a:endParaRPr lang="en-US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7" name="AutoShape 48"/>
          <p:cNvSpPr>
            <a:spLocks noChangeArrowheads="1"/>
          </p:cNvSpPr>
          <p:nvPr/>
        </p:nvSpPr>
        <p:spPr bwMode="auto">
          <a:xfrm>
            <a:off x="5573522" y="2377817"/>
            <a:ext cx="101250" cy="2025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v-SE" sz="2800">
              <a:latin typeface="Arial" pitchFamily="34" charset="0"/>
              <a:cs typeface="Arial" pitchFamily="34" charset="0"/>
            </a:endParaRPr>
          </a:p>
        </p:txBody>
      </p:sp>
      <p:sp>
        <p:nvSpPr>
          <p:cNvPr id="128" name="Rectangle 43"/>
          <p:cNvSpPr>
            <a:spLocks noChangeArrowheads="1"/>
          </p:cNvSpPr>
          <p:nvPr/>
        </p:nvSpPr>
        <p:spPr bwMode="auto">
          <a:xfrm>
            <a:off x="6053002" y="2681566"/>
            <a:ext cx="506250" cy="2025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sv-SE" sz="800" dirty="0" smtClean="0">
                <a:latin typeface="Arial" pitchFamily="34" charset="0"/>
                <a:cs typeface="Arial" pitchFamily="34" charset="0"/>
              </a:rPr>
              <a:t>3.5.1.26</a:t>
            </a:r>
            <a:endParaRPr lang="en-US" sz="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9" name="AutoShape 48"/>
          <p:cNvSpPr>
            <a:spLocks noChangeArrowheads="1"/>
          </p:cNvSpPr>
          <p:nvPr/>
        </p:nvSpPr>
        <p:spPr bwMode="auto">
          <a:xfrm>
            <a:off x="6255502" y="2377817"/>
            <a:ext cx="101250" cy="2025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v-SE" sz="2800">
              <a:latin typeface="Arial" pitchFamily="34" charset="0"/>
              <a:cs typeface="Arial" pitchFamily="34" charset="0"/>
            </a:endParaRPr>
          </a:p>
        </p:txBody>
      </p:sp>
      <p:sp>
        <p:nvSpPr>
          <p:cNvPr id="130" name="Line 34"/>
          <p:cNvSpPr>
            <a:spLocks noChangeShapeType="1"/>
          </p:cNvSpPr>
          <p:nvPr/>
        </p:nvSpPr>
        <p:spPr bwMode="auto">
          <a:xfrm flipV="1">
            <a:off x="4516342" y="4087458"/>
            <a:ext cx="180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sv-SE" sz="2800">
              <a:latin typeface="Arial" pitchFamily="34" charset="0"/>
              <a:cs typeface="Arial" pitchFamily="34" charset="0"/>
            </a:endParaRPr>
          </a:p>
        </p:txBody>
      </p:sp>
      <p:sp>
        <p:nvSpPr>
          <p:cNvPr id="131" name="AutoShape 48"/>
          <p:cNvSpPr>
            <a:spLocks noChangeArrowheads="1"/>
          </p:cNvSpPr>
          <p:nvPr/>
        </p:nvSpPr>
        <p:spPr bwMode="auto">
          <a:xfrm rot="5400000">
            <a:off x="4789293" y="4954378"/>
            <a:ext cx="101250" cy="2025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9933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v-SE" sz="28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1411</TotalTime>
  <Words>151</Words>
  <Application>Microsoft Macintosh PowerPoint</Application>
  <PresentationFormat>On-screen Show (4:3)</PresentationFormat>
  <Paragraphs>100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Office-tema</vt:lpstr>
      <vt:lpstr>PowerPoint Presentation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 1</dc:title>
  <dc:creator>Cessie</dc:creator>
  <cp:lastModifiedBy>Robert Hirt</cp:lastModifiedBy>
  <cp:revision>174</cp:revision>
  <cp:lastPrinted>2012-09-17T14:48:25Z</cp:lastPrinted>
  <dcterms:created xsi:type="dcterms:W3CDTF">2012-01-18T12:01:25Z</dcterms:created>
  <dcterms:modified xsi:type="dcterms:W3CDTF">2013-02-01T16:39:30Z</dcterms:modified>
</cp:coreProperties>
</file>