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6858000" cy="9144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4296" y="-8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essie\Dropbox\CANDY_LGT\Cessie\Manuscript\PREVIOUS_VERSIONS\VERSIONS_AUGUST\Updated%20Figures_Tables\Extras\compare_lgt_searchedDBsize_C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essie\Dropbox\CANDY_LGT\Cessie\Manuscript\PREVIOUS_VERSIONS\VERSIONS_AUGUST\Updated%20Figures_Tables\Extras\Comparative_AL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essie\Dropbox\CANDY_LGT\Cessie\Manuscript\PREVIOUS_VERSIONS\VERSIONS_AUGUST\Updated%20Figures_Tables\Extras\Comparative_AL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summary!$C$1</c:f>
              <c:strCache>
                <c:ptCount val="1"/>
                <c:pt idx="0">
                  <c:v>In the full dataset</c:v>
                </c:pt>
              </c:strCache>
            </c:strRef>
          </c:tx>
          <c:invertIfNegative val="0"/>
          <c:cat>
            <c:strRef>
              <c:f>summary!$A$2:$A$8</c:f>
              <c:strCache>
                <c:ptCount val="7"/>
                <c:pt idx="0">
                  <c:v>Archaea</c:v>
                </c:pt>
                <c:pt idx="1">
                  <c:v>Bacteroidetes</c:v>
                </c:pt>
                <c:pt idx="2">
                  <c:v>Chlamydiae</c:v>
                </c:pt>
                <c:pt idx="3">
                  <c:v>Firmicutes</c:v>
                </c:pt>
                <c:pt idx="4">
                  <c:v>Proteobacteria</c:v>
                </c:pt>
                <c:pt idx="5">
                  <c:v>Other bacterial groups</c:v>
                </c:pt>
                <c:pt idx="6">
                  <c:v>Other bacterial groups in database</c:v>
                </c:pt>
              </c:strCache>
            </c:strRef>
          </c:cat>
          <c:val>
            <c:numRef>
              <c:f>summary!$C$2:$C$8</c:f>
              <c:numCache>
                <c:formatCode>0%</c:formatCode>
                <c:ptCount val="7"/>
                <c:pt idx="0">
                  <c:v>0.0455684437843403</c:v>
                </c:pt>
                <c:pt idx="1">
                  <c:v>0.0272408357403847</c:v>
                </c:pt>
                <c:pt idx="2">
                  <c:v>0.00640989427197706</c:v>
                </c:pt>
                <c:pt idx="3">
                  <c:v>0.174718215532087</c:v>
                </c:pt>
                <c:pt idx="4">
                  <c:v>0.479265340586379</c:v>
                </c:pt>
                <c:pt idx="5">
                  <c:v>0.103200998660556</c:v>
                </c:pt>
                <c:pt idx="6">
                  <c:v>0.0698060083646933</c:v>
                </c:pt>
              </c:numCache>
            </c:numRef>
          </c:val>
        </c:ser>
        <c:ser>
          <c:idx val="1"/>
          <c:order val="1"/>
          <c:tx>
            <c:strRef>
              <c:f>summary!$E$1</c:f>
              <c:strCache>
                <c:ptCount val="1"/>
                <c:pt idx="0">
                  <c:v>LGT</c:v>
                </c:pt>
              </c:strCache>
            </c:strRef>
          </c:tx>
          <c:invertIfNegative val="0"/>
          <c:cat>
            <c:strRef>
              <c:f>summary!$A$2:$A$8</c:f>
              <c:strCache>
                <c:ptCount val="7"/>
                <c:pt idx="0">
                  <c:v>Archaea</c:v>
                </c:pt>
                <c:pt idx="1">
                  <c:v>Bacteroidetes</c:v>
                </c:pt>
                <c:pt idx="2">
                  <c:v>Chlamydiae</c:v>
                </c:pt>
                <c:pt idx="3">
                  <c:v>Firmicutes</c:v>
                </c:pt>
                <c:pt idx="4">
                  <c:v>Proteobacteria</c:v>
                </c:pt>
                <c:pt idx="5">
                  <c:v>Other bacterial groups</c:v>
                </c:pt>
                <c:pt idx="6">
                  <c:v>Other bacterial groups in database</c:v>
                </c:pt>
              </c:strCache>
            </c:strRef>
          </c:cat>
          <c:val>
            <c:numRef>
              <c:f>summary!$E$2:$E$8</c:f>
              <c:numCache>
                <c:formatCode>0%</c:formatCode>
                <c:ptCount val="7"/>
                <c:pt idx="0">
                  <c:v>0.0674846625766871</c:v>
                </c:pt>
                <c:pt idx="1">
                  <c:v>0.202453987730061</c:v>
                </c:pt>
                <c:pt idx="2">
                  <c:v>0.030674846625767</c:v>
                </c:pt>
                <c:pt idx="3">
                  <c:v>0.196319018404908</c:v>
                </c:pt>
                <c:pt idx="4">
                  <c:v>0.417177914110429</c:v>
                </c:pt>
                <c:pt idx="5">
                  <c:v>0.0613496932515339</c:v>
                </c:pt>
                <c:pt idx="6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7111016"/>
        <c:axId val="817036312"/>
      </c:barChart>
      <c:catAx>
        <c:axId val="7971110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aseline="0"/>
            </a:pPr>
            <a:endParaRPr lang="en-US"/>
          </a:p>
        </c:txPr>
        <c:crossAx val="817036312"/>
        <c:crosses val="autoZero"/>
        <c:auto val="1"/>
        <c:lblAlgn val="ctr"/>
        <c:lblOffset val="100"/>
        <c:noMultiLvlLbl val="0"/>
      </c:catAx>
      <c:valAx>
        <c:axId val="817036312"/>
        <c:scaling>
          <c:orientation val="minMax"/>
          <c:max val="0.5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797111016"/>
        <c:crosses val="autoZero"/>
        <c:crossBetween val="between"/>
        <c:majorUnit val="0.1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Mucoesal_Intracellular_NN!$A$113:$A$118</c:f>
              <c:strCache>
                <c:ptCount val="6"/>
                <c:pt idx="0">
                  <c:v>Archaea</c:v>
                </c:pt>
                <c:pt idx="1">
                  <c:v>Bacteroidetes</c:v>
                </c:pt>
                <c:pt idx="2">
                  <c:v>Chlamydiae</c:v>
                </c:pt>
                <c:pt idx="3">
                  <c:v>Firmicutes</c:v>
                </c:pt>
                <c:pt idx="4">
                  <c:v>Proteobacteria</c:v>
                </c:pt>
                <c:pt idx="5">
                  <c:v>Other bacteria</c:v>
                </c:pt>
              </c:strCache>
            </c:strRef>
          </c:cat>
          <c:val>
            <c:numRef>
              <c:f>Mucoesal_Intracellular_NN!$C$113:$C$118</c:f>
              <c:numCache>
                <c:formatCode>0%</c:formatCode>
                <c:ptCount val="6"/>
                <c:pt idx="0">
                  <c:v>0.0795454545454545</c:v>
                </c:pt>
                <c:pt idx="1">
                  <c:v>0.340909090909091</c:v>
                </c:pt>
                <c:pt idx="2">
                  <c:v>0.0</c:v>
                </c:pt>
                <c:pt idx="3">
                  <c:v>0.25</c:v>
                </c:pt>
                <c:pt idx="4">
                  <c:v>0.261363636363636</c:v>
                </c:pt>
                <c:pt idx="5">
                  <c:v>0.0681818181818182</c:v>
                </c:pt>
              </c:numCache>
            </c:numRef>
          </c:val>
        </c:ser>
        <c:ser>
          <c:idx val="1"/>
          <c:order val="1"/>
          <c:invertIfNegative val="0"/>
          <c:cat>
            <c:strRef>
              <c:f>Mucoesal_Intracellular_NN!$A$113:$A$118</c:f>
              <c:strCache>
                <c:ptCount val="6"/>
                <c:pt idx="0">
                  <c:v>Archaea</c:v>
                </c:pt>
                <c:pt idx="1">
                  <c:v>Bacteroidetes</c:v>
                </c:pt>
                <c:pt idx="2">
                  <c:v>Chlamydiae</c:v>
                </c:pt>
                <c:pt idx="3">
                  <c:v>Firmicutes</c:v>
                </c:pt>
                <c:pt idx="4">
                  <c:v>Proteobacteria</c:v>
                </c:pt>
                <c:pt idx="5">
                  <c:v>Other bacteria</c:v>
                </c:pt>
              </c:strCache>
            </c:strRef>
          </c:cat>
          <c:val>
            <c:numRef>
              <c:f>Mucoesal_Intracellular_NN!$E$113:$E$118</c:f>
              <c:numCache>
                <c:formatCode>0%</c:formatCode>
                <c:ptCount val="6"/>
                <c:pt idx="0">
                  <c:v>0.0303030303030303</c:v>
                </c:pt>
                <c:pt idx="1">
                  <c:v>0.0303030303030303</c:v>
                </c:pt>
                <c:pt idx="2">
                  <c:v>0.0909090909090909</c:v>
                </c:pt>
                <c:pt idx="3">
                  <c:v>0.151515151515152</c:v>
                </c:pt>
                <c:pt idx="4">
                  <c:v>0.636363636363636</c:v>
                </c:pt>
                <c:pt idx="5">
                  <c:v>0.0606060606060606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10498824"/>
        <c:axId val="524954152"/>
      </c:barChart>
      <c:catAx>
        <c:axId val="610498824"/>
        <c:scaling>
          <c:orientation val="minMax"/>
        </c:scaling>
        <c:delete val="0"/>
        <c:axPos val="b"/>
        <c:majorTickMark val="out"/>
        <c:minorTickMark val="none"/>
        <c:tickLblPos val="nextTo"/>
        <c:crossAx val="524954152"/>
        <c:crosses val="autoZero"/>
        <c:auto val="1"/>
        <c:lblAlgn val="ctr"/>
        <c:lblOffset val="100"/>
        <c:noMultiLvlLbl val="0"/>
      </c:catAx>
      <c:valAx>
        <c:axId val="52495415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6104988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NN!$K$87</c:f>
              <c:strCache>
                <c:ptCount val="1"/>
              </c:strCache>
            </c:strRef>
          </c:tx>
          <c:invertIfNegative val="0"/>
          <c:cat>
            <c:strRef>
              <c:f>NN!$I$88:$I$93</c:f>
              <c:strCache>
                <c:ptCount val="6"/>
                <c:pt idx="0">
                  <c:v>Archaea</c:v>
                </c:pt>
                <c:pt idx="1">
                  <c:v>Bacteroidetes</c:v>
                </c:pt>
                <c:pt idx="2">
                  <c:v>Chlamydiae</c:v>
                </c:pt>
                <c:pt idx="3">
                  <c:v>Firmicutes</c:v>
                </c:pt>
                <c:pt idx="4">
                  <c:v>Proteobacteria</c:v>
                </c:pt>
                <c:pt idx="5">
                  <c:v>Other bacteria</c:v>
                </c:pt>
              </c:strCache>
            </c:strRef>
          </c:cat>
          <c:val>
            <c:numRef>
              <c:f>NN!$K$88:$K$93</c:f>
              <c:numCache>
                <c:formatCode>0%</c:formatCode>
                <c:ptCount val="6"/>
                <c:pt idx="0">
                  <c:v>0.16</c:v>
                </c:pt>
                <c:pt idx="1">
                  <c:v>0.28</c:v>
                </c:pt>
                <c:pt idx="2">
                  <c:v>0.0</c:v>
                </c:pt>
                <c:pt idx="3">
                  <c:v>0.2</c:v>
                </c:pt>
                <c:pt idx="4">
                  <c:v>0.24</c:v>
                </c:pt>
                <c:pt idx="5">
                  <c:v>0.12</c:v>
                </c:pt>
              </c:numCache>
            </c:numRef>
          </c:val>
        </c:ser>
        <c:ser>
          <c:idx val="1"/>
          <c:order val="1"/>
          <c:tx>
            <c:strRef>
              <c:f>NN!$M$87</c:f>
              <c:strCache>
                <c:ptCount val="1"/>
              </c:strCache>
            </c:strRef>
          </c:tx>
          <c:invertIfNegative val="0"/>
          <c:cat>
            <c:strRef>
              <c:f>NN!$I$88:$I$93</c:f>
              <c:strCache>
                <c:ptCount val="6"/>
                <c:pt idx="0">
                  <c:v>Archaea</c:v>
                </c:pt>
                <c:pt idx="1">
                  <c:v>Bacteroidetes</c:v>
                </c:pt>
                <c:pt idx="2">
                  <c:v>Chlamydiae</c:v>
                </c:pt>
                <c:pt idx="3">
                  <c:v>Firmicutes</c:v>
                </c:pt>
                <c:pt idx="4">
                  <c:v>Proteobacteria</c:v>
                </c:pt>
                <c:pt idx="5">
                  <c:v>Other bacteria</c:v>
                </c:pt>
              </c:strCache>
            </c:strRef>
          </c:cat>
          <c:val>
            <c:numRef>
              <c:f>NN!$M$88:$M$93</c:f>
              <c:numCache>
                <c:formatCode>0%</c:formatCode>
                <c:ptCount val="6"/>
                <c:pt idx="0">
                  <c:v>0.0344827586206897</c:v>
                </c:pt>
                <c:pt idx="1">
                  <c:v>0.0689655172413793</c:v>
                </c:pt>
                <c:pt idx="2">
                  <c:v>0.0689655172413793</c:v>
                </c:pt>
                <c:pt idx="3">
                  <c:v>0.137931034482759</c:v>
                </c:pt>
                <c:pt idx="4">
                  <c:v>0.620689655172414</c:v>
                </c:pt>
                <c:pt idx="5">
                  <c:v>0.0689655172413793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91128232"/>
        <c:axId val="610759992"/>
      </c:barChart>
      <c:catAx>
        <c:axId val="691128232"/>
        <c:scaling>
          <c:orientation val="minMax"/>
        </c:scaling>
        <c:delete val="0"/>
        <c:axPos val="b"/>
        <c:majorTickMark val="out"/>
        <c:minorTickMark val="none"/>
        <c:tickLblPos val="nextTo"/>
        <c:crossAx val="610759992"/>
        <c:crosses val="autoZero"/>
        <c:auto val="1"/>
        <c:lblAlgn val="ctr"/>
        <c:lblOffset val="100"/>
        <c:noMultiLvlLbl val="0"/>
      </c:catAx>
      <c:valAx>
        <c:axId val="61075999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6911282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284C22-7C18-2A40-AC42-43317C165666}" type="datetimeFigureOut">
              <a:rPr lang="en-US" smtClean="0"/>
              <a:pPr/>
              <a:t>01/02/2013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9B70A0-1C36-C649-A1FF-6F5A876ECC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814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** denotes P-value &lt; 0.01</a:t>
            </a:r>
          </a:p>
          <a:p>
            <a:r>
              <a:rPr lang="en-US" dirty="0" smtClean="0"/>
              <a:t>* Denotes P-value &lt; 0.05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B70A0-1C36-C649-A1FF-6F5A876ECCC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966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1974-EAC8-9C47-B089-DD3FEFE19596}" type="datetimeFigureOut">
              <a:rPr lang="en-US" smtClean="0"/>
              <a:pPr/>
              <a:t>01/02/2013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11B6-6AEC-1741-B33B-E5CB1D0AFD5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089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1974-EAC8-9C47-B089-DD3FEFE19596}" type="datetimeFigureOut">
              <a:rPr lang="en-US" smtClean="0"/>
              <a:pPr/>
              <a:t>01/02/2013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11B6-6AEC-1741-B33B-E5CB1D0AFD5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785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1974-EAC8-9C47-B089-DD3FEFE19596}" type="datetimeFigureOut">
              <a:rPr lang="en-US" smtClean="0"/>
              <a:pPr/>
              <a:t>01/02/2013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11B6-6AEC-1741-B33B-E5CB1D0AFD5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06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1974-EAC8-9C47-B089-DD3FEFE19596}" type="datetimeFigureOut">
              <a:rPr lang="en-US" smtClean="0"/>
              <a:pPr/>
              <a:t>01/02/2013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11B6-6AEC-1741-B33B-E5CB1D0AFD5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121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1974-EAC8-9C47-B089-DD3FEFE19596}" type="datetimeFigureOut">
              <a:rPr lang="en-US" smtClean="0"/>
              <a:pPr/>
              <a:t>01/02/2013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11B6-6AEC-1741-B33B-E5CB1D0AFD5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3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1974-EAC8-9C47-B089-DD3FEFE19596}" type="datetimeFigureOut">
              <a:rPr lang="en-US" smtClean="0"/>
              <a:pPr/>
              <a:t>01/02/2013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11B6-6AEC-1741-B33B-E5CB1D0AFD5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912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1974-EAC8-9C47-B089-DD3FEFE19596}" type="datetimeFigureOut">
              <a:rPr lang="en-US" smtClean="0"/>
              <a:pPr/>
              <a:t>01/02/2013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11B6-6AEC-1741-B33B-E5CB1D0AFD5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308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1974-EAC8-9C47-B089-DD3FEFE19596}" type="datetimeFigureOut">
              <a:rPr lang="en-US" smtClean="0"/>
              <a:pPr/>
              <a:t>01/02/2013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11B6-6AEC-1741-B33B-E5CB1D0AFD5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629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1974-EAC8-9C47-B089-DD3FEFE19596}" type="datetimeFigureOut">
              <a:rPr lang="en-US" smtClean="0"/>
              <a:pPr/>
              <a:t>01/02/2013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11B6-6AEC-1741-B33B-E5CB1D0AFD5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1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1974-EAC8-9C47-B089-DD3FEFE19596}" type="datetimeFigureOut">
              <a:rPr lang="en-US" smtClean="0"/>
              <a:pPr/>
              <a:t>01/02/2013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11B6-6AEC-1741-B33B-E5CB1D0AFD5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753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1974-EAC8-9C47-B089-DD3FEFE19596}" type="datetimeFigureOut">
              <a:rPr lang="en-US" smtClean="0"/>
              <a:pPr/>
              <a:t>01/02/2013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11B6-6AEC-1741-B33B-E5CB1D0AFD5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2799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51974-EAC8-9C47-B089-DD3FEFE19596}" type="datetimeFigureOut">
              <a:rPr lang="en-US" smtClean="0"/>
              <a:pPr/>
              <a:t>01/02/2013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611B6-6AEC-1741-B33B-E5CB1D0AFD5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4307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Diagram 34"/>
          <p:cNvGraphicFramePr/>
          <p:nvPr>
            <p:extLst>
              <p:ext uri="{D42A27DB-BD31-4B8C-83A1-F6EECF244321}">
                <p14:modId xmlns:p14="http://schemas.microsoft.com/office/powerpoint/2010/main" val="2570400579"/>
              </p:ext>
            </p:extLst>
          </p:nvPr>
        </p:nvGraphicFramePr>
        <p:xfrm>
          <a:off x="381000" y="2683951"/>
          <a:ext cx="6477000" cy="2779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92483" y="523460"/>
            <a:ext cx="655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Arial" pitchFamily="34" charset="0"/>
                <a:cs typeface="Arial" pitchFamily="34" charset="0"/>
              </a:rPr>
              <a:t>(a)</a:t>
            </a: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2483" y="2096194"/>
            <a:ext cx="660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Arial" pitchFamily="34" charset="0"/>
                <a:cs typeface="Arial" pitchFamily="34" charset="0"/>
              </a:rPr>
              <a:t>(b)</a:t>
            </a: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2483" y="5300223"/>
            <a:ext cx="56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latin typeface="Arial" pitchFamily="34" charset="0"/>
                <a:cs typeface="Arial" pitchFamily="34" charset="0"/>
              </a:rPr>
              <a:t>(c)</a:t>
            </a: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09591" y="5319273"/>
            <a:ext cx="577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latin typeface="Arial" pitchFamily="34" charset="0"/>
                <a:cs typeface="Arial" pitchFamily="34" charset="0"/>
              </a:rPr>
              <a:t>(d)</a:t>
            </a: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>
            <a:spLocks noChangeAspect="1"/>
          </p:cNvSpPr>
          <p:nvPr/>
        </p:nvSpPr>
        <p:spPr>
          <a:xfrm>
            <a:off x="427721" y="5765485"/>
            <a:ext cx="144007" cy="14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sv-SE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6"/>
          <p:cNvSpPr>
            <a:spLocks noChangeAspect="1"/>
          </p:cNvSpPr>
          <p:nvPr/>
        </p:nvSpPr>
        <p:spPr>
          <a:xfrm>
            <a:off x="427720" y="6014275"/>
            <a:ext cx="144008" cy="144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sv-SE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8845" y="5683600"/>
            <a:ext cx="1741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sv-SE" sz="1200" dirty="0" err="1" smtClean="0">
                <a:latin typeface="Arial" pitchFamily="34" charset="0"/>
                <a:cs typeface="Arial" pitchFamily="34" charset="0"/>
              </a:rPr>
              <a:t>Mucosal</a:t>
            </a:r>
            <a:r>
              <a:rPr lang="sv-SE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v-SE" sz="1200" dirty="0" err="1" smtClean="0">
                <a:latin typeface="Arial" pitchFamily="34" charset="0"/>
                <a:cs typeface="Arial" pitchFamily="34" charset="0"/>
              </a:rPr>
              <a:t>parasites</a:t>
            </a:r>
            <a:r>
              <a:rPr lang="sv-SE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sv-SE" sz="1200" dirty="0" smtClean="0">
                <a:latin typeface="Arial" pitchFamily="34" charset="0"/>
                <a:cs typeface="Arial" pitchFamily="34" charset="0"/>
              </a:rPr>
              <a:t>(88)</a:t>
            </a:r>
            <a:endParaRPr lang="sv-S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43037" y="5945091"/>
            <a:ext cx="27935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err="1" smtClean="0">
                <a:latin typeface="Arial" pitchFamily="34" charset="0"/>
                <a:cs typeface="Arial" pitchFamily="34" charset="0"/>
              </a:rPr>
              <a:t>Insect</a:t>
            </a:r>
            <a:r>
              <a:rPr lang="sv-SE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v-SE" sz="1200" dirty="0" err="1" smtClean="0">
                <a:latin typeface="Arial" pitchFamily="34" charset="0"/>
                <a:cs typeface="Arial" pitchFamily="34" charset="0"/>
              </a:rPr>
              <a:t>transmitted</a:t>
            </a:r>
            <a:r>
              <a:rPr lang="sv-SE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v-SE" sz="1200" dirty="0" err="1" smtClean="0">
                <a:latin typeface="Arial" pitchFamily="34" charset="0"/>
                <a:cs typeface="Arial" pitchFamily="34" charset="0"/>
              </a:rPr>
              <a:t>blood</a:t>
            </a:r>
            <a:r>
              <a:rPr lang="sv-SE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v-SE" sz="1200" dirty="0" err="1" smtClean="0">
                <a:latin typeface="Arial" pitchFamily="34" charset="0"/>
                <a:cs typeface="Arial" pitchFamily="34" charset="0"/>
              </a:rPr>
              <a:t>parasites</a:t>
            </a:r>
            <a:r>
              <a:rPr lang="sv-SE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sv-SE" sz="1200" dirty="0" smtClean="0">
                <a:latin typeface="Arial" pitchFamily="34" charset="0"/>
                <a:cs typeface="Arial" pitchFamily="34" charset="0"/>
              </a:rPr>
              <a:t>(33)</a:t>
            </a:r>
            <a:endParaRPr lang="sv-S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140490" y="5960480"/>
            <a:ext cx="15141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i="1" dirty="0" smtClean="0">
                <a:latin typeface="Arial" pitchFamily="34" charset="0"/>
                <a:cs typeface="Arial" pitchFamily="34" charset="0"/>
              </a:rPr>
              <a:t>D. </a:t>
            </a:r>
            <a:r>
              <a:rPr lang="sv-SE" sz="1200" i="1" dirty="0" err="1" smtClean="0">
                <a:latin typeface="Arial" pitchFamily="34" charset="0"/>
                <a:cs typeface="Arial" pitchFamily="34" charset="0"/>
              </a:rPr>
              <a:t>discoideum</a:t>
            </a:r>
            <a:r>
              <a:rPr lang="sv-SE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v-SE" sz="1200" dirty="0" smtClean="0">
                <a:latin typeface="Arial" pitchFamily="34" charset="0"/>
                <a:cs typeface="Arial" pitchFamily="34" charset="0"/>
              </a:rPr>
              <a:t>(32)</a:t>
            </a:r>
            <a:endParaRPr lang="sv-S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40490" y="5698989"/>
            <a:ext cx="13730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i="1" dirty="0" smtClean="0">
                <a:latin typeface="Arial" pitchFamily="34" charset="0"/>
                <a:cs typeface="Arial" pitchFamily="34" charset="0"/>
              </a:rPr>
              <a:t>E. histolytica</a:t>
            </a:r>
            <a:r>
              <a:rPr lang="sv-SE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sv-SE" sz="1200" dirty="0" smtClean="0">
                <a:latin typeface="Arial" pitchFamily="34" charset="0"/>
                <a:cs typeface="Arial" pitchFamily="34" charset="0"/>
              </a:rPr>
              <a:t>(25)</a:t>
            </a:r>
            <a:endParaRPr lang="sv-S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37000" y="6343134"/>
            <a:ext cx="12520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200" dirty="0" err="1">
                <a:latin typeface="Arial" pitchFamily="34" charset="0"/>
                <a:cs typeface="Arial" pitchFamily="34" charset="0"/>
              </a:rPr>
              <a:t>P</a:t>
            </a:r>
            <a:r>
              <a:rPr lang="fi-FI" sz="1200" dirty="0" err="1" smtClean="0">
                <a:latin typeface="Arial" pitchFamily="34" charset="0"/>
                <a:cs typeface="Arial" pitchFamily="34" charset="0"/>
              </a:rPr>
              <a:t>-</a:t>
            </a:r>
            <a:r>
              <a:rPr lang="fi-FI" sz="1200" dirty="0" err="1">
                <a:latin typeface="Arial" pitchFamily="34" charset="0"/>
                <a:cs typeface="Arial" pitchFamily="34" charset="0"/>
              </a:rPr>
              <a:t>value</a:t>
            </a:r>
            <a:r>
              <a:rPr lang="fi-FI" sz="1200" dirty="0">
                <a:latin typeface="Arial" pitchFamily="34" charset="0"/>
                <a:cs typeface="Arial" pitchFamily="34" charset="0"/>
              </a:rPr>
              <a:t> = </a:t>
            </a:r>
            <a:r>
              <a:rPr lang="fi-FI" sz="1200" dirty="0" smtClean="0">
                <a:latin typeface="Arial" pitchFamily="34" charset="0"/>
                <a:cs typeface="Arial" pitchFamily="34" charset="0"/>
              </a:rPr>
              <a:t>0.011</a:t>
            </a:r>
            <a:endParaRPr lang="en-GB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66280" y="6343134"/>
            <a:ext cx="13997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200" dirty="0" err="1" smtClean="0">
                <a:latin typeface="Arial" pitchFamily="34" charset="0"/>
                <a:cs typeface="Arial" pitchFamily="34" charset="0"/>
              </a:rPr>
              <a:t>P-</a:t>
            </a:r>
            <a:r>
              <a:rPr lang="fi-FI" sz="1200" dirty="0" err="1">
                <a:latin typeface="Arial" pitchFamily="34" charset="0"/>
                <a:cs typeface="Arial" pitchFamily="34" charset="0"/>
              </a:rPr>
              <a:t>value</a:t>
            </a:r>
            <a:r>
              <a:rPr lang="fi-FI" sz="1200" dirty="0">
                <a:latin typeface="Arial" pitchFamily="34" charset="0"/>
                <a:cs typeface="Arial" pitchFamily="34" charset="0"/>
              </a:rPr>
              <a:t> = </a:t>
            </a:r>
            <a:r>
              <a:rPr lang="fi-FI" sz="1200" dirty="0" smtClean="0">
                <a:latin typeface="Arial" pitchFamily="34" charset="0"/>
                <a:cs typeface="Arial" pitchFamily="34" charset="0"/>
              </a:rPr>
              <a:t>5.4e</a:t>
            </a:r>
            <a:r>
              <a:rPr lang="fi-FI" sz="1200" dirty="0">
                <a:latin typeface="Arial" pitchFamily="34" charset="0"/>
                <a:cs typeface="Arial" pitchFamily="34" charset="0"/>
              </a:rPr>
              <a:t>-05</a:t>
            </a:r>
            <a:endParaRPr lang="en-GB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27"/>
          <p:cNvSpPr>
            <a:spLocks noChangeAspect="1"/>
          </p:cNvSpPr>
          <p:nvPr/>
        </p:nvSpPr>
        <p:spPr>
          <a:xfrm>
            <a:off x="4047221" y="5765485"/>
            <a:ext cx="144007" cy="14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sv-SE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32"/>
          <p:cNvSpPr>
            <a:spLocks noChangeAspect="1"/>
          </p:cNvSpPr>
          <p:nvPr/>
        </p:nvSpPr>
        <p:spPr>
          <a:xfrm>
            <a:off x="4047220" y="6014275"/>
            <a:ext cx="144008" cy="144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sv-SE" sz="120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15126"/>
              </p:ext>
            </p:extLst>
          </p:nvPr>
        </p:nvGraphicFramePr>
        <p:xfrm>
          <a:off x="1692568" y="508000"/>
          <a:ext cx="3708400" cy="1582969"/>
        </p:xfrm>
        <a:graphic>
          <a:graphicData uri="http://schemas.openxmlformats.org/drawingml/2006/table">
            <a:tbl>
              <a:tblPr/>
              <a:tblGrid>
                <a:gridCol w="2095500"/>
                <a:gridCol w="1003300"/>
                <a:gridCol w="609600"/>
              </a:tblGrid>
              <a:tr h="580801"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3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sv-SE" sz="1300" b="1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Nearest</a:t>
                      </a:r>
                      <a:r>
                        <a:rPr lang="sv-SE" sz="13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sv-SE" sz="1300" b="1" i="0" u="none" strike="noStrike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neighbour</a:t>
                      </a:r>
                      <a:endParaRPr lang="sv-SE" sz="13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sv-SE" sz="1300" b="1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Frequency</a:t>
                      </a:r>
                      <a:r>
                        <a:rPr lang="sv-SE" sz="13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sv-SE" sz="13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Counts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</a:tr>
              <a:tr h="250542"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sv-SE" sz="12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Bacteria</a:t>
                      </a:r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v-SE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288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</a:tr>
              <a:tr h="250542"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sv-SE" sz="12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Prokaryotes</a:t>
                      </a:r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v-SE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</a:tr>
              <a:tr h="250542"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Archaea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</a:tr>
              <a:tr h="250542"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Phage/Bacteria/Prokaryotes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917490" y="3792237"/>
            <a:ext cx="561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**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781070" y="4477668"/>
            <a:ext cx="498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**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57384" y="2940940"/>
            <a:ext cx="292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*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06484" y="4353327"/>
            <a:ext cx="292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*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ktangel 35"/>
          <p:cNvSpPr/>
          <p:nvPr/>
        </p:nvSpPr>
        <p:spPr>
          <a:xfrm>
            <a:off x="808721" y="2822235"/>
            <a:ext cx="167033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latin typeface="Arial" pitchFamily="34" charset="0"/>
                <a:cs typeface="Arial" pitchFamily="34" charset="0"/>
              </a:rPr>
              <a:t>** P-value &lt; 0.01</a:t>
            </a:r>
          </a:p>
          <a:p>
            <a:r>
              <a:rPr lang="en-US" sz="1100" dirty="0" smtClean="0">
                <a:latin typeface="Arial" pitchFamily="34" charset="0"/>
                <a:cs typeface="Arial" pitchFamily="34" charset="0"/>
              </a:rPr>
              <a:t> * P-value &lt; 0.05</a:t>
            </a:r>
            <a:endParaRPr lang="en-US" sz="11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6" name="Diagram 45"/>
          <p:cNvGraphicFramePr/>
          <p:nvPr>
            <p:extLst>
              <p:ext uri="{D42A27DB-BD31-4B8C-83A1-F6EECF244321}">
                <p14:modId xmlns:p14="http://schemas.microsoft.com/office/powerpoint/2010/main" val="1126400640"/>
              </p:ext>
            </p:extLst>
          </p:nvPr>
        </p:nvGraphicFramePr>
        <p:xfrm>
          <a:off x="285749" y="6203977"/>
          <a:ext cx="3223841" cy="2762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7" name="Chart 8"/>
          <p:cNvGraphicFramePr/>
          <p:nvPr>
            <p:extLst>
              <p:ext uri="{D42A27DB-BD31-4B8C-83A1-F6EECF244321}">
                <p14:modId xmlns:p14="http://schemas.microsoft.com/office/powerpoint/2010/main" val="3999298930"/>
              </p:ext>
            </p:extLst>
          </p:nvPr>
        </p:nvGraphicFramePr>
        <p:xfrm>
          <a:off x="3562372" y="6203977"/>
          <a:ext cx="3219428" cy="2762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2193021" y="2370019"/>
            <a:ext cx="2302396" cy="313932"/>
            <a:chOff x="2396221" y="2217619"/>
            <a:chExt cx="2302396" cy="313932"/>
          </a:xfrm>
        </p:grpSpPr>
        <p:sp>
          <p:nvSpPr>
            <p:cNvPr id="39" name="Rectangle 38"/>
            <p:cNvSpPr>
              <a:spLocks noChangeAspect="1"/>
            </p:cNvSpPr>
            <p:nvPr/>
          </p:nvSpPr>
          <p:spPr>
            <a:xfrm>
              <a:off x="2396221" y="2299504"/>
              <a:ext cx="144007" cy="14400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sv-SE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Rectangle 39"/>
            <p:cNvSpPr>
              <a:spLocks noChangeAspect="1"/>
            </p:cNvSpPr>
            <p:nvPr/>
          </p:nvSpPr>
          <p:spPr>
            <a:xfrm>
              <a:off x="3590020" y="2299503"/>
              <a:ext cx="144008" cy="1440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sv-SE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476522" y="2217619"/>
              <a:ext cx="978153" cy="313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sv-SE" sz="1200" dirty="0" smtClean="0">
                  <a:latin typeface="Arial" pitchFamily="34" charset="0"/>
                  <a:cs typeface="Arial" pitchFamily="34" charset="0"/>
                </a:rPr>
                <a:t>Full </a:t>
              </a:r>
              <a:r>
                <a:rPr lang="sv-SE" sz="1200" dirty="0" err="1" smtClean="0">
                  <a:latin typeface="Arial" pitchFamily="34" charset="0"/>
                  <a:cs typeface="Arial" pitchFamily="34" charset="0"/>
                </a:rPr>
                <a:t>dataset</a:t>
              </a:r>
              <a:endParaRPr lang="sv-SE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670322" y="2217619"/>
              <a:ext cx="1028295" cy="313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sv-SE" sz="1200" dirty="0" smtClean="0">
                  <a:latin typeface="Arial" pitchFamily="34" charset="0"/>
                  <a:cs typeface="Arial" pitchFamily="34" charset="0"/>
                </a:rPr>
                <a:t>LGT </a:t>
              </a:r>
              <a:r>
                <a:rPr lang="sv-SE" sz="1200" dirty="0" err="1" smtClean="0">
                  <a:latin typeface="Arial" pitchFamily="34" charset="0"/>
                  <a:cs typeface="Arial" pitchFamily="34" charset="0"/>
                </a:rPr>
                <a:t>dataset</a:t>
              </a:r>
              <a:endParaRPr lang="sv-SE" sz="12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7" name="Rectangle 196"/>
          <p:cNvSpPr>
            <a:spLocks noChangeArrowheads="1"/>
          </p:cNvSpPr>
          <p:nvPr/>
        </p:nvSpPr>
        <p:spPr bwMode="auto">
          <a:xfrm rot="16200000">
            <a:off x="-830256" y="3773880"/>
            <a:ext cx="232193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Fraction of dataset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196"/>
          <p:cNvSpPr>
            <a:spLocks noChangeArrowheads="1"/>
          </p:cNvSpPr>
          <p:nvPr/>
        </p:nvSpPr>
        <p:spPr bwMode="auto">
          <a:xfrm rot="16200000">
            <a:off x="-1035253" y="7190180"/>
            <a:ext cx="255413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Fraction of LGTs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Rectangle 196"/>
          <p:cNvSpPr>
            <a:spLocks noChangeArrowheads="1"/>
          </p:cNvSpPr>
          <p:nvPr/>
        </p:nvSpPr>
        <p:spPr bwMode="auto">
          <a:xfrm rot="16200000">
            <a:off x="2358974" y="7190180"/>
            <a:ext cx="232193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Fraction of LGTs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141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2195</TotalTime>
  <Words>126</Words>
  <Application>Microsoft Macintosh PowerPoint</Application>
  <PresentationFormat>On-screen Show (4:3)</PresentationFormat>
  <Paragraphs>39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Manager/>
  <Company>Newcastle University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Robert Hirt</dc:creator>
  <cp:keywords/>
  <dc:description/>
  <cp:lastModifiedBy>Robert Hirt</cp:lastModifiedBy>
  <cp:revision>128</cp:revision>
  <cp:lastPrinted>2012-03-01T16:24:51Z</cp:lastPrinted>
  <dcterms:created xsi:type="dcterms:W3CDTF">2012-02-03T10:38:55Z</dcterms:created>
  <dcterms:modified xsi:type="dcterms:W3CDTF">2013-02-01T16:28:32Z</dcterms:modified>
  <cp:category/>
</cp:coreProperties>
</file>