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79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/>
    <p:restoredTop sz="94559" autoAdjust="0"/>
  </p:normalViewPr>
  <p:slideViewPr>
    <p:cSldViewPr>
      <p:cViewPr>
        <p:scale>
          <a:sx n="150" d="100"/>
          <a:sy n="150" d="100"/>
        </p:scale>
        <p:origin x="-708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C7C81-9792-439C-97FE-F280FCE2115B}" type="datetimeFigureOut">
              <a:rPr lang="en-US" smtClean="0"/>
              <a:pPr/>
              <a:t>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6E4B6-DC6D-4715-8452-B3A61D6C86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3581400" y="28310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04800" y="304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304800" y="15303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304800" y="37200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02" name="TextBox 101"/>
          <p:cNvSpPr txBox="1"/>
          <p:nvPr/>
        </p:nvSpPr>
        <p:spPr>
          <a:xfrm>
            <a:off x="304800" y="5334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grpSp>
        <p:nvGrpSpPr>
          <p:cNvPr id="3" name="Group 101"/>
          <p:cNvGrpSpPr/>
          <p:nvPr/>
        </p:nvGrpSpPr>
        <p:grpSpPr>
          <a:xfrm>
            <a:off x="2590800" y="983289"/>
            <a:ext cx="2819400" cy="312109"/>
            <a:chOff x="5486400" y="2518491"/>
            <a:chExt cx="2318334" cy="34044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486400" y="2553798"/>
              <a:ext cx="2286000" cy="0"/>
            </a:xfrm>
            <a:prstGeom prst="line">
              <a:avLst/>
            </a:prstGeom>
            <a:ln w="19050">
              <a:solidFill>
                <a:srgbClr val="0707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5530885" y="2518491"/>
              <a:ext cx="60151" cy="79794"/>
            </a:xfrm>
            <a:prstGeom prst="ellipse">
              <a:avLst/>
            </a:prstGeom>
            <a:solidFill>
              <a:srgbClr val="070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5"/>
            <p:cNvGrpSpPr/>
            <p:nvPr/>
          </p:nvGrpSpPr>
          <p:grpSpPr>
            <a:xfrm>
              <a:off x="6219774" y="2743200"/>
              <a:ext cx="1584960" cy="115739"/>
              <a:chOff x="4953000" y="5181600"/>
              <a:chExt cx="2060447" cy="115739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5334001" y="5297339"/>
                <a:ext cx="4754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4953000" y="5181600"/>
                <a:ext cx="475488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6141718" y="5297335"/>
                <a:ext cx="4754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5745481" y="5181600"/>
                <a:ext cx="4754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6537959" y="5181600"/>
                <a:ext cx="475488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Oval 52"/>
            <p:cNvSpPr/>
            <p:nvPr/>
          </p:nvSpPr>
          <p:spPr>
            <a:xfrm>
              <a:off x="6233160" y="2519615"/>
              <a:ext cx="60151" cy="79794"/>
            </a:xfrm>
            <a:prstGeom prst="ellipse">
              <a:avLst/>
            </a:prstGeom>
            <a:solidFill>
              <a:srgbClr val="070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7680960" y="2519604"/>
              <a:ext cx="61117" cy="83052"/>
            </a:xfrm>
            <a:prstGeom prst="ellipse">
              <a:avLst/>
            </a:prstGeom>
            <a:solidFill>
              <a:srgbClr val="070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 rot="16200000">
            <a:off x="2282394" y="483694"/>
            <a:ext cx="76724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rs31416165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16200000">
            <a:off x="4900808" y="483694"/>
            <a:ext cx="76724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rs30796712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3161720" y="507091"/>
            <a:ext cx="71087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rs31415340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444665" y="5676900"/>
            <a:ext cx="8775535" cy="946031"/>
            <a:chOff x="252202" y="5676900"/>
            <a:chExt cx="8775535" cy="946031"/>
          </a:xfrm>
        </p:grpSpPr>
        <p:sp>
          <p:nvSpPr>
            <p:cNvPr id="45" name="TextBox 44"/>
            <p:cNvSpPr txBox="1"/>
            <p:nvPr/>
          </p:nvSpPr>
          <p:spPr>
            <a:xfrm>
              <a:off x="273050" y="5676900"/>
              <a:ext cx="875468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Pbx1(34 bp)</a:t>
              </a:r>
              <a:r>
                <a:rPr lang="en-US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G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A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G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AAC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T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TACAAAGG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T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AGGACG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T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AAATGGAG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T</a:t>
              </a:r>
              <a:r>
                <a:rPr lang="en-US" sz="2400" b="1" dirty="0" smtClean="0">
                  <a:latin typeface="Courier New" pitchFamily="49" charset="0"/>
                  <a:cs typeface="Courier New" pitchFamily="49" charset="0"/>
                </a:rPr>
                <a:t>G</a:t>
              </a:r>
              <a:r>
                <a:rPr lang="en-US" sz="2400" b="1" dirty="0" smtClean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T</a:t>
              </a:r>
              <a:endParaRPr lang="en-US" sz="2400" dirty="0">
                <a:latin typeface="Courier New" pitchFamily="49" charset="0"/>
                <a:cs typeface="Courier New" pitchFamily="49" charset="0"/>
              </a:endParaRPr>
            </a:p>
          </p:txBody>
        </p:sp>
        <p:pic>
          <p:nvPicPr>
            <p:cNvPr id="61" name="Picture 3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 t="25510"/>
            <a:stretch>
              <a:fillRect/>
            </a:stretch>
          </p:blipFill>
          <p:spPr bwMode="auto">
            <a:xfrm>
              <a:off x="2279760" y="6006492"/>
              <a:ext cx="6648340" cy="338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59"/>
            <p:cNvGrpSpPr>
              <a:grpSpLocks noChangeAspect="1"/>
            </p:cNvGrpSpPr>
            <p:nvPr/>
          </p:nvGrpSpPr>
          <p:grpSpPr>
            <a:xfrm>
              <a:off x="2306448" y="6412619"/>
              <a:ext cx="6590704" cy="210312"/>
              <a:chOff x="1461486" y="5410200"/>
              <a:chExt cx="6800811" cy="219890"/>
            </a:xfrm>
          </p:grpSpPr>
          <p:grpSp>
            <p:nvGrpSpPr>
              <p:cNvPr id="7" name="Group 13"/>
              <p:cNvGrpSpPr/>
              <p:nvPr/>
            </p:nvGrpSpPr>
            <p:grpSpPr>
              <a:xfrm>
                <a:off x="1461486" y="5410200"/>
                <a:ext cx="6800811" cy="217688"/>
                <a:chOff x="1046047" y="1143000"/>
                <a:chExt cx="8619990" cy="291548"/>
              </a:xfrm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1046047" y="1143000"/>
                  <a:ext cx="653902" cy="291548"/>
                </a:xfrm>
                <a:prstGeom prst="round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DNE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3985295" y="1143000"/>
                  <a:ext cx="653902" cy="291548"/>
                </a:xfrm>
                <a:prstGeom prst="round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QVK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257345" y="1143000"/>
                  <a:ext cx="653903" cy="291548"/>
                </a:xfrm>
                <a:prstGeom prst="round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QDK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6148821" y="1143000"/>
                  <a:ext cx="653902" cy="291548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ANQ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9012135" y="1143000"/>
                  <a:ext cx="653902" cy="291548"/>
                </a:xfrm>
                <a:prstGeom prst="roundRect">
                  <a:avLst/>
                </a:prstGeom>
                <a:solidFill>
                  <a:srgbClr val="EA86CD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QDQ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7595997" y="1143000"/>
                  <a:ext cx="653902" cy="291548"/>
                </a:xfrm>
                <a:prstGeom prst="roundRect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AVQ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ounded Rectangle 73"/>
                <p:cNvSpPr/>
                <p:nvPr/>
              </p:nvSpPr>
              <p:spPr>
                <a:xfrm>
                  <a:off x="8306102" y="1143000"/>
                  <a:ext cx="653902" cy="291548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QNK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3" name="Rounded Rectangle 62"/>
              <p:cNvSpPr/>
              <p:nvPr/>
            </p:nvSpPr>
            <p:spPr>
              <a:xfrm>
                <a:off x="2045272" y="5412402"/>
                <a:ext cx="515900" cy="217688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QHQ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2625647" y="5410200"/>
                <a:ext cx="515900" cy="217688"/>
              </a:xfrm>
              <a:prstGeom prst="round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QDK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4363932" y="5410200"/>
                <a:ext cx="515900" cy="217688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QVK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4928909" y="5410200"/>
                <a:ext cx="515900" cy="217688"/>
              </a:xfrm>
              <a:prstGeom prst="round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AVQ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ounded Rectangle 66"/>
              <p:cNvSpPr/>
              <p:nvPr/>
            </p:nvSpPr>
            <p:spPr>
              <a:xfrm>
                <a:off x="6057521" y="5410200"/>
                <a:ext cx="515900" cy="217688"/>
              </a:xfrm>
              <a:prstGeom prst="round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AVQ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252202" y="6034901"/>
              <a:ext cx="203379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Inferred motif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73050" y="6324600"/>
              <a:ext cx="192855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PRDM9</a:t>
              </a:r>
              <a:r>
                <a:rPr lang="en-US" b="1" baseline="30000" dirty="0" smtClean="0">
                  <a:latin typeface="Courier New" pitchFamily="49" charset="0"/>
                  <a:cs typeface="Courier New" pitchFamily="49" charset="0"/>
                </a:rPr>
                <a:t>Dom2</a:t>
              </a:r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b="1" dirty="0" err="1" smtClean="0">
                  <a:latin typeface="Courier New" pitchFamily="49" charset="0"/>
                  <a:cs typeface="Courier New" pitchFamily="49" charset="0"/>
                </a:rPr>
                <a:t>ZnF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pSp>
        <p:nvGrpSpPr>
          <p:cNvPr id="8" name="Group 78"/>
          <p:cNvGrpSpPr/>
          <p:nvPr/>
        </p:nvGrpSpPr>
        <p:grpSpPr>
          <a:xfrm>
            <a:off x="1371600" y="1524000"/>
            <a:ext cx="4800600" cy="2057400"/>
            <a:chOff x="3962400" y="762000"/>
            <a:chExt cx="4800600" cy="2057400"/>
          </a:xfrm>
        </p:grpSpPr>
        <p:sp>
          <p:nvSpPr>
            <p:cNvPr id="88" name="TextBox 87"/>
            <p:cNvSpPr txBox="1"/>
            <p:nvPr/>
          </p:nvSpPr>
          <p:spPr>
            <a:xfrm>
              <a:off x="3962400" y="762000"/>
              <a:ext cx="4800600" cy="1169551"/>
            </a:xfrm>
            <a:prstGeom prst="rect">
              <a:avLst/>
            </a:prstGeom>
            <a:noFill/>
          </p:spPr>
          <p:txBody>
            <a:bodyPr wrap="square" lIns="0" tIns="0" rIns="0" bIns="91440" rtlCol="0">
              <a:spAutoFit/>
            </a:bodyPr>
            <a:lstStyle/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Pbx1*(75 bp)       +   +   +   +   +   -   +   +   +   +   -  Uninduced PRDM9</a:t>
              </a:r>
              <a:r>
                <a:rPr lang="en-US" sz="1000" b="1" baseline="30000" dirty="0" smtClean="0">
                  <a:latin typeface="Courier" pitchFamily="49" charset="0"/>
                  <a:cs typeface="Arial" pitchFamily="34" charset="0"/>
                </a:rPr>
                <a:t>Cst</a:t>
              </a:r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  -   +   -   -   -   -   -   -   -   -   -</a:t>
              </a:r>
            </a:p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Induced PRDM9</a:t>
              </a:r>
              <a:r>
                <a:rPr lang="en-US" sz="1000" b="1" baseline="30000" dirty="0" smtClean="0">
                  <a:latin typeface="Courier" pitchFamily="49" charset="0"/>
                  <a:cs typeface="Arial" pitchFamily="34" charset="0"/>
                </a:rPr>
                <a:t>Cst</a:t>
              </a:r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    -   -   +   +   +   +   -   -   -   -   -</a:t>
              </a:r>
            </a:p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Pbx1 cold          -   -   -   +   -   -   -   -   +   -   -</a:t>
              </a:r>
            </a:p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Non-competitor DNA -   -   -   -   +   -   -   -   -   +   -</a:t>
              </a:r>
            </a:p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Uninduced PRDM9</a:t>
              </a:r>
              <a:r>
                <a:rPr lang="en-US" sz="1000" b="1" baseline="30000" dirty="0" smtClean="0">
                  <a:latin typeface="Courier" pitchFamily="49" charset="0"/>
                  <a:cs typeface="Arial" pitchFamily="34" charset="0"/>
                </a:rPr>
                <a:t>Dom2  </a:t>
              </a:r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-   -   -   -   -   -   +   -   -   -   -</a:t>
              </a:r>
            </a:p>
            <a:p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Induced PRDM9</a:t>
              </a:r>
              <a:r>
                <a:rPr lang="en-US" sz="1000" b="1" baseline="30000" dirty="0" smtClean="0">
                  <a:latin typeface="Courier" pitchFamily="49" charset="0"/>
                  <a:cs typeface="Arial" pitchFamily="34" charset="0"/>
                </a:rPr>
                <a:t>Dom2     </a:t>
              </a:r>
              <a:r>
                <a:rPr lang="en-US" sz="1000" b="1" dirty="0" smtClean="0">
                  <a:latin typeface="Courier" pitchFamily="49" charset="0"/>
                  <a:cs typeface="Arial" pitchFamily="34" charset="0"/>
                </a:rPr>
                <a:t>-   -   -   -   -   -   -   +   +   +   +</a:t>
              </a:r>
              <a:endParaRPr lang="en-US" sz="1000" b="1" dirty="0">
                <a:latin typeface="Courier" pitchFamily="49" charset="0"/>
                <a:cs typeface="Arial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13333"/>
            <a:stretch>
              <a:fillRect/>
            </a:stretch>
          </p:blipFill>
          <p:spPr bwMode="auto">
            <a:xfrm>
              <a:off x="5334000" y="1828800"/>
              <a:ext cx="3295486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2" name="Straight Arrow Connector 41"/>
            <p:cNvCxnSpPr/>
            <p:nvPr/>
          </p:nvCxnSpPr>
          <p:spPr>
            <a:xfrm>
              <a:off x="4953000" y="2057400"/>
              <a:ext cx="2286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4953000" y="2667000"/>
              <a:ext cx="228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5"/>
          <p:cNvGrpSpPr/>
          <p:nvPr/>
        </p:nvGrpSpPr>
        <p:grpSpPr>
          <a:xfrm>
            <a:off x="2286000" y="3944779"/>
            <a:ext cx="3810000" cy="1770221"/>
            <a:chOff x="1295400" y="3810000"/>
            <a:chExt cx="3810000" cy="1770221"/>
          </a:xfrm>
        </p:grpSpPr>
        <p:grpSp>
          <p:nvGrpSpPr>
            <p:cNvPr id="10" name="Group 82"/>
            <p:cNvGrpSpPr/>
            <p:nvPr/>
          </p:nvGrpSpPr>
          <p:grpSpPr>
            <a:xfrm>
              <a:off x="1295400" y="3810000"/>
              <a:ext cx="3429000" cy="1492135"/>
              <a:chOff x="4648200" y="3200400"/>
              <a:chExt cx="3429000" cy="1492135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4648200" y="3200400"/>
                <a:ext cx="34290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Courier" pitchFamily="49" charset="0"/>
                    <a:cs typeface="Arial" pitchFamily="34" charset="0"/>
                  </a:rPr>
                  <a:t>Pbx1* (75 bp)      +   +   +   +   +   +        </a:t>
                </a:r>
              </a:p>
              <a:p>
                <a:r>
                  <a:rPr lang="en-US" sz="1000" b="1" dirty="0" smtClean="0">
                    <a:latin typeface="Courier" pitchFamily="49" charset="0"/>
                    <a:cs typeface="Arial" pitchFamily="34" charset="0"/>
                  </a:rPr>
                  <a:t>Induced PRDM9</a:t>
                </a:r>
                <a:r>
                  <a:rPr lang="en-US" sz="1000" b="1" baseline="30000" dirty="0" smtClean="0">
                    <a:latin typeface="Courier" pitchFamily="49" charset="0"/>
                    <a:cs typeface="Arial" pitchFamily="34" charset="0"/>
                  </a:rPr>
                  <a:t>Dom2  </a:t>
                </a:r>
                <a:r>
                  <a:rPr lang="en-US" sz="1000" b="1" dirty="0" smtClean="0">
                    <a:latin typeface="Courier" pitchFamily="49" charset="0"/>
                    <a:cs typeface="Arial" pitchFamily="34" charset="0"/>
                  </a:rPr>
                  <a:t>  +   +   +   +   +   +      </a:t>
                </a:r>
              </a:p>
              <a:p>
                <a:r>
                  <a:rPr lang="en-US" sz="1000" b="1" dirty="0" smtClean="0">
                    <a:latin typeface="Courier" pitchFamily="49" charset="0"/>
                    <a:cs typeface="Arial" pitchFamily="34" charset="0"/>
                  </a:rPr>
                  <a:t>Competitor (bp)    -   75  29  31  33  34</a:t>
                </a:r>
              </a:p>
            </p:txBody>
          </p:sp>
          <p:pic>
            <p:nvPicPr>
              <p:cNvPr id="2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096000" y="3733800"/>
                <a:ext cx="1840962" cy="9587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81" name="Straight Arrow Connector 80"/>
              <p:cNvCxnSpPr/>
              <p:nvPr/>
            </p:nvCxnSpPr>
            <p:spPr>
              <a:xfrm>
                <a:off x="5791200" y="3810000"/>
                <a:ext cx="22860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>
                <a:off x="5791200" y="4572000"/>
                <a:ext cx="2286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/>
            <p:cNvSpPr txBox="1"/>
            <p:nvPr/>
          </p:nvSpPr>
          <p:spPr>
            <a:xfrm>
              <a:off x="1676400" y="5334000"/>
              <a:ext cx="3429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50" dirty="0" smtClean="0">
                  <a:latin typeface="Arial" pitchFamily="34" charset="0"/>
                  <a:cs typeface="Arial" pitchFamily="34" charset="0"/>
                </a:rPr>
                <a:t>Fraction shifted    </a:t>
              </a:r>
              <a:r>
                <a:rPr lang="en-US" sz="950" dirty="0" smtClean="0">
                  <a:latin typeface="Arial" pitchFamily="34" charset="0"/>
                  <a:cs typeface="Arial" pitchFamily="34" charset="0"/>
                </a:rPr>
                <a:t> 0.13   0.01  </a:t>
              </a:r>
              <a:r>
                <a:rPr lang="en-US" sz="950" dirty="0" smtClean="0">
                  <a:latin typeface="Arial" pitchFamily="34" charset="0"/>
                  <a:cs typeface="Arial" pitchFamily="34" charset="0"/>
                </a:rPr>
                <a:t>0.06  </a:t>
              </a:r>
              <a:r>
                <a:rPr lang="en-US" sz="950" dirty="0" smtClean="0">
                  <a:latin typeface="Arial" pitchFamily="34" charset="0"/>
                  <a:cs typeface="Arial" pitchFamily="34" charset="0"/>
                </a:rPr>
                <a:t> 0.06  </a:t>
              </a:r>
              <a:r>
                <a:rPr lang="en-US" sz="950" dirty="0" smtClean="0">
                  <a:latin typeface="Arial" pitchFamily="34" charset="0"/>
                  <a:cs typeface="Arial" pitchFamily="34" charset="0"/>
                </a:rPr>
                <a:t>0.06  0.03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05000" y="3581400"/>
            <a:ext cx="4343400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dirty="0" smtClean="0">
                <a:latin typeface="Arial" pitchFamily="34" charset="0"/>
                <a:cs typeface="Arial" pitchFamily="34" charset="0"/>
              </a:rPr>
              <a:t>Fraction shifted  </a:t>
            </a:r>
            <a:r>
              <a:rPr lang="en-US" sz="950" dirty="0" smtClean="0">
                <a:latin typeface="Arial" pitchFamily="34" charset="0"/>
                <a:cs typeface="Arial" pitchFamily="34" charset="0"/>
              </a:rPr>
              <a:t>0.02  0.02 0.03 0.02 0.03   0.0    0.02  0.34   0.03   0.28  0.0</a:t>
            </a:r>
            <a:endParaRPr lang="en-US" sz="9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gur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Figures</Template>
  <TotalTime>14116</TotalTime>
  <Words>173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Figures</vt:lpstr>
      <vt:lpstr>Slide 1</vt:lpstr>
    </vt:vector>
  </TitlesOfParts>
  <Company>The Jackson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Petko Petkov</dc:creator>
  <cp:lastModifiedBy>Petko Petkov</cp:lastModifiedBy>
  <cp:revision>416</cp:revision>
  <dcterms:created xsi:type="dcterms:W3CDTF">2011-09-27T15:35:11Z</dcterms:created>
  <dcterms:modified xsi:type="dcterms:W3CDTF">2013-02-04T21:27:39Z</dcterms:modified>
</cp:coreProperties>
</file>