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1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2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3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04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55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06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57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08" algn="l" defTabSz="45715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99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1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89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87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1" indent="0">
              <a:buNone/>
              <a:defRPr sz="2000" b="1"/>
            </a:lvl2pPr>
            <a:lvl3pPr marL="914302" indent="0">
              <a:buNone/>
              <a:defRPr sz="1800" b="1"/>
            </a:lvl3pPr>
            <a:lvl4pPr marL="1371453" indent="0">
              <a:buNone/>
              <a:defRPr sz="1600" b="1"/>
            </a:lvl4pPr>
            <a:lvl5pPr marL="1828604" indent="0">
              <a:buNone/>
              <a:defRPr sz="1600" b="1"/>
            </a:lvl5pPr>
            <a:lvl6pPr marL="2285755" indent="0">
              <a:buNone/>
              <a:defRPr sz="1600" b="1"/>
            </a:lvl6pPr>
            <a:lvl7pPr marL="2742906" indent="0">
              <a:buNone/>
              <a:defRPr sz="1600" b="1"/>
            </a:lvl7pPr>
            <a:lvl8pPr marL="3200057" indent="0">
              <a:buNone/>
              <a:defRPr sz="1600" b="1"/>
            </a:lvl8pPr>
            <a:lvl9pPr marL="365720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1" indent="0">
              <a:buNone/>
              <a:defRPr sz="2000" b="1"/>
            </a:lvl2pPr>
            <a:lvl3pPr marL="914302" indent="0">
              <a:buNone/>
              <a:defRPr sz="1800" b="1"/>
            </a:lvl3pPr>
            <a:lvl4pPr marL="1371453" indent="0">
              <a:buNone/>
              <a:defRPr sz="1600" b="1"/>
            </a:lvl4pPr>
            <a:lvl5pPr marL="1828604" indent="0">
              <a:buNone/>
              <a:defRPr sz="1600" b="1"/>
            </a:lvl5pPr>
            <a:lvl6pPr marL="2285755" indent="0">
              <a:buNone/>
              <a:defRPr sz="1600" b="1"/>
            </a:lvl6pPr>
            <a:lvl7pPr marL="2742906" indent="0">
              <a:buNone/>
              <a:defRPr sz="1600" b="1"/>
            </a:lvl7pPr>
            <a:lvl8pPr marL="3200057" indent="0">
              <a:buNone/>
              <a:defRPr sz="1600" b="1"/>
            </a:lvl8pPr>
            <a:lvl9pPr marL="365720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1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3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10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1" indent="0">
              <a:buNone/>
              <a:defRPr sz="1200"/>
            </a:lvl2pPr>
            <a:lvl3pPr marL="914302" indent="0">
              <a:buNone/>
              <a:defRPr sz="1000"/>
            </a:lvl3pPr>
            <a:lvl4pPr marL="1371453" indent="0">
              <a:buNone/>
              <a:defRPr sz="900"/>
            </a:lvl4pPr>
            <a:lvl5pPr marL="1828604" indent="0">
              <a:buNone/>
              <a:defRPr sz="900"/>
            </a:lvl5pPr>
            <a:lvl6pPr marL="2285755" indent="0">
              <a:buNone/>
              <a:defRPr sz="900"/>
            </a:lvl6pPr>
            <a:lvl7pPr marL="2742906" indent="0">
              <a:buNone/>
              <a:defRPr sz="900"/>
            </a:lvl7pPr>
            <a:lvl8pPr marL="3200057" indent="0">
              <a:buNone/>
              <a:defRPr sz="900"/>
            </a:lvl8pPr>
            <a:lvl9pPr marL="365720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5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1" indent="0">
              <a:buNone/>
              <a:defRPr sz="2800"/>
            </a:lvl2pPr>
            <a:lvl3pPr marL="914302" indent="0">
              <a:buNone/>
              <a:defRPr sz="2400"/>
            </a:lvl3pPr>
            <a:lvl4pPr marL="1371453" indent="0">
              <a:buNone/>
              <a:defRPr sz="2000"/>
            </a:lvl4pPr>
            <a:lvl5pPr marL="1828604" indent="0">
              <a:buNone/>
              <a:defRPr sz="2000"/>
            </a:lvl5pPr>
            <a:lvl6pPr marL="2285755" indent="0">
              <a:buNone/>
              <a:defRPr sz="2000"/>
            </a:lvl6pPr>
            <a:lvl7pPr marL="2742906" indent="0">
              <a:buNone/>
              <a:defRPr sz="2000"/>
            </a:lvl7pPr>
            <a:lvl8pPr marL="3200057" indent="0">
              <a:buNone/>
              <a:defRPr sz="2000"/>
            </a:lvl8pPr>
            <a:lvl9pPr marL="365720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1" indent="0">
              <a:buNone/>
              <a:defRPr sz="1200"/>
            </a:lvl2pPr>
            <a:lvl3pPr marL="914302" indent="0">
              <a:buNone/>
              <a:defRPr sz="1000"/>
            </a:lvl3pPr>
            <a:lvl4pPr marL="1371453" indent="0">
              <a:buNone/>
              <a:defRPr sz="900"/>
            </a:lvl4pPr>
            <a:lvl5pPr marL="1828604" indent="0">
              <a:buNone/>
              <a:defRPr sz="900"/>
            </a:lvl5pPr>
            <a:lvl6pPr marL="2285755" indent="0">
              <a:buNone/>
              <a:defRPr sz="900"/>
            </a:lvl6pPr>
            <a:lvl7pPr marL="2742906" indent="0">
              <a:buNone/>
              <a:defRPr sz="900"/>
            </a:lvl7pPr>
            <a:lvl8pPr marL="3200057" indent="0">
              <a:buNone/>
              <a:defRPr sz="900"/>
            </a:lvl8pPr>
            <a:lvl9pPr marL="365720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68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43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6CAC5-9210-474F-B4D0-D3AC14893A02}" type="datetimeFigureOut">
              <a:rPr lang="en-US" smtClean="0"/>
              <a:t>11/11/12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DC0F9-BD47-4548-8774-7EB8447D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22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5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3" indent="-342863" algn="l" defTabSz="45715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0" indent="-285720" algn="l" defTabSz="457151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8" indent="-228575" algn="l" defTabSz="457151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29" indent="-228575" algn="l" defTabSz="457151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0" indent="-228575" algn="l" defTabSz="457151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30" indent="-228575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2" indent="-228575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3" indent="-228575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4" indent="-228575" algn="l" defTabSz="45715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1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2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3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4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5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6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57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08" algn="l" defTabSz="45715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ctangle 146"/>
          <p:cNvSpPr/>
          <p:nvPr/>
        </p:nvSpPr>
        <p:spPr>
          <a:xfrm>
            <a:off x="376158" y="6127411"/>
            <a:ext cx="411480" cy="13716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376158" y="6376006"/>
            <a:ext cx="411480" cy="1371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51" name="TextBox 150"/>
          <p:cNvSpPr txBox="1"/>
          <p:nvPr/>
        </p:nvSpPr>
        <p:spPr>
          <a:xfrm>
            <a:off x="853812" y="6037385"/>
            <a:ext cx="578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Read</a:t>
            </a:r>
            <a:endParaRPr lang="en-US" sz="1200" dirty="0"/>
          </a:p>
        </p:txBody>
      </p:sp>
      <p:sp>
        <p:nvSpPr>
          <p:cNvPr id="152" name="TextBox 151"/>
          <p:cNvSpPr txBox="1"/>
          <p:nvPr/>
        </p:nvSpPr>
        <p:spPr>
          <a:xfrm>
            <a:off x="853812" y="6298459"/>
            <a:ext cx="6524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Exon</a:t>
            </a:r>
            <a:endParaRPr lang="en-US" sz="1200" dirty="0"/>
          </a:p>
        </p:txBody>
      </p:sp>
      <p:sp>
        <p:nvSpPr>
          <p:cNvPr id="171" name="TextBox 170"/>
          <p:cNvSpPr txBox="1"/>
          <p:nvPr/>
        </p:nvSpPr>
        <p:spPr>
          <a:xfrm>
            <a:off x="855318" y="6564568"/>
            <a:ext cx="577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Intron</a:t>
            </a:r>
            <a:endParaRPr lang="en-US" sz="1200" dirty="0"/>
          </a:p>
        </p:txBody>
      </p:sp>
      <p:sp>
        <p:nvSpPr>
          <p:cNvPr id="236" name="TextBox 235"/>
          <p:cNvSpPr txBox="1"/>
          <p:nvPr/>
        </p:nvSpPr>
        <p:spPr>
          <a:xfrm>
            <a:off x="38160" y="2764923"/>
            <a:ext cx="8488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(1</a:t>
            </a:r>
            <a:r>
              <a:rPr lang="en-US" sz="2000" dirty="0" smtClean="0"/>
              <a:t>) </a:t>
            </a:r>
            <a:r>
              <a:rPr lang="en-US" sz="2000" dirty="0" smtClean="0"/>
              <a:t>Read </a:t>
            </a:r>
            <a:r>
              <a:rPr lang="en-US" sz="2000" i="1" dirty="0" smtClean="0"/>
              <a:t>r</a:t>
            </a:r>
            <a:r>
              <a:rPr lang="en-US" sz="2000" dirty="0" smtClean="0"/>
              <a:t> may be incorrectly mapped to the intron between exons </a:t>
            </a:r>
            <a:r>
              <a:rPr lang="en-US" sz="2000" i="1" dirty="0" smtClean="0"/>
              <a:t>e1</a:t>
            </a:r>
            <a:r>
              <a:rPr lang="en-US" sz="2000" dirty="0" smtClean="0"/>
              <a:t> and </a:t>
            </a:r>
            <a:r>
              <a:rPr lang="en-US" sz="2000" i="1" dirty="0" smtClean="0"/>
              <a:t>e2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09" name="TextBox 308"/>
          <p:cNvSpPr txBox="1"/>
          <p:nvPr/>
        </p:nvSpPr>
        <p:spPr>
          <a:xfrm>
            <a:off x="38154" y="5338853"/>
            <a:ext cx="848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(2) Here, the read shown in red, which spans a splice junction, can be aligned end-to-end to a processed pseudogene.</a:t>
            </a:r>
            <a:endParaRPr lang="en-US" sz="2000" dirty="0"/>
          </a:p>
        </p:txBody>
      </p:sp>
      <p:sp>
        <p:nvSpPr>
          <p:cNvPr id="310" name="Rectangle 309"/>
          <p:cNvSpPr/>
          <p:nvPr/>
        </p:nvSpPr>
        <p:spPr>
          <a:xfrm>
            <a:off x="1115519" y="1358688"/>
            <a:ext cx="1920240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e1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12" name="Rectangle 311"/>
          <p:cNvSpPr/>
          <p:nvPr/>
        </p:nvSpPr>
        <p:spPr>
          <a:xfrm>
            <a:off x="4439399" y="1358688"/>
            <a:ext cx="3264408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e2</a:t>
            </a:r>
            <a:endParaRPr lang="en-US" sz="1600" i="1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035759" y="1121834"/>
            <a:ext cx="704088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33798" y="1121834"/>
            <a:ext cx="704088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/>
          <p:nvPr/>
        </p:nvCxnSpPr>
        <p:spPr>
          <a:xfrm flipV="1">
            <a:off x="369220" y="6612061"/>
            <a:ext cx="201168" cy="1463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Connector 313"/>
          <p:cNvCxnSpPr/>
          <p:nvPr/>
        </p:nvCxnSpPr>
        <p:spPr>
          <a:xfrm>
            <a:off x="571959" y="6612061"/>
            <a:ext cx="201168" cy="1463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5" name="Rectangle 314"/>
          <p:cNvSpPr/>
          <p:nvPr/>
        </p:nvSpPr>
        <p:spPr>
          <a:xfrm>
            <a:off x="1585419" y="710988"/>
            <a:ext cx="1920240" cy="274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r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9827" y="685589"/>
            <a:ext cx="62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GTXX</a:t>
            </a:r>
            <a:endParaRPr lang="en-US" sz="1400" dirty="0"/>
          </a:p>
        </p:txBody>
      </p:sp>
      <p:sp>
        <p:nvSpPr>
          <p:cNvPr id="316" name="TextBox 315"/>
          <p:cNvSpPr txBox="1"/>
          <p:nvPr/>
        </p:nvSpPr>
        <p:spPr>
          <a:xfrm>
            <a:off x="2989827" y="1409488"/>
            <a:ext cx="622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GTXX</a:t>
            </a:r>
            <a:endParaRPr lang="en-US" sz="1400" dirty="0"/>
          </a:p>
        </p:txBody>
      </p:sp>
      <p:sp>
        <p:nvSpPr>
          <p:cNvPr id="317" name="TextBox 316"/>
          <p:cNvSpPr txBox="1"/>
          <p:nvPr/>
        </p:nvSpPr>
        <p:spPr>
          <a:xfrm>
            <a:off x="2989827" y="1409488"/>
            <a:ext cx="622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GTXX</a:t>
            </a:r>
            <a:endParaRPr lang="en-US" sz="1400" dirty="0"/>
          </a:p>
        </p:txBody>
      </p:sp>
      <p:sp>
        <p:nvSpPr>
          <p:cNvPr id="318" name="TextBox 317"/>
          <p:cNvSpPr txBox="1"/>
          <p:nvPr/>
        </p:nvSpPr>
        <p:spPr>
          <a:xfrm>
            <a:off x="4114801" y="1409488"/>
            <a:ext cx="856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AG GTXX</a:t>
            </a:r>
            <a:endParaRPr lang="en-US" sz="1400" dirty="0"/>
          </a:p>
        </p:txBody>
      </p:sp>
      <p:sp>
        <p:nvSpPr>
          <p:cNvPr id="319" name="TextBox 318"/>
          <p:cNvSpPr txBox="1"/>
          <p:nvPr/>
        </p:nvSpPr>
        <p:spPr>
          <a:xfrm>
            <a:off x="963119" y="317288"/>
            <a:ext cx="3323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Incorrect mapping (non-gapped alignment)</a:t>
            </a:r>
            <a:endParaRPr lang="en-US" sz="1400" dirty="0"/>
          </a:p>
        </p:txBody>
      </p:sp>
      <p:sp>
        <p:nvSpPr>
          <p:cNvPr id="320" name="Rectangle 319"/>
          <p:cNvSpPr/>
          <p:nvPr/>
        </p:nvSpPr>
        <p:spPr>
          <a:xfrm>
            <a:off x="1585419" y="2120688"/>
            <a:ext cx="1453896" cy="274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r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21" name="Rectangle 320"/>
          <p:cNvSpPr/>
          <p:nvPr/>
        </p:nvSpPr>
        <p:spPr>
          <a:xfrm>
            <a:off x="4442919" y="2120688"/>
            <a:ext cx="466344" cy="274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4371340" y="2095289"/>
            <a:ext cx="62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GTXX</a:t>
            </a:r>
            <a:endParaRPr lang="en-US" sz="1400" dirty="0"/>
          </a:p>
        </p:txBody>
      </p:sp>
      <p:sp>
        <p:nvSpPr>
          <p:cNvPr id="323" name="TextBox 322"/>
          <p:cNvSpPr txBox="1"/>
          <p:nvPr/>
        </p:nvSpPr>
        <p:spPr>
          <a:xfrm>
            <a:off x="2106119" y="2438188"/>
            <a:ext cx="3323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</a:t>
            </a:r>
            <a:r>
              <a:rPr lang="en-US" sz="1400" dirty="0" smtClean="0"/>
              <a:t>orrect mapping (spliced alignment)</a:t>
            </a:r>
            <a:endParaRPr lang="en-US" sz="1400" dirty="0"/>
          </a:p>
        </p:txBody>
      </p:sp>
      <p:cxnSp>
        <p:nvCxnSpPr>
          <p:cNvPr id="13" name="Straight Connector 12"/>
          <p:cNvCxnSpPr>
            <a:stCxn id="320" idx="3"/>
          </p:cNvCxnSpPr>
          <p:nvPr/>
        </p:nvCxnSpPr>
        <p:spPr>
          <a:xfrm flipV="1">
            <a:off x="3039315" y="2249178"/>
            <a:ext cx="1371600" cy="867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4" name="Rectangle 323"/>
          <p:cNvSpPr/>
          <p:nvPr/>
        </p:nvSpPr>
        <p:spPr>
          <a:xfrm>
            <a:off x="455119" y="3454188"/>
            <a:ext cx="1564181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e1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25" name="Rectangle 324"/>
          <p:cNvSpPr/>
          <p:nvPr/>
        </p:nvSpPr>
        <p:spPr>
          <a:xfrm>
            <a:off x="3243827" y="3454188"/>
            <a:ext cx="176043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e2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26" name="Rectangle 325"/>
          <p:cNvSpPr/>
          <p:nvPr/>
        </p:nvSpPr>
        <p:spPr>
          <a:xfrm>
            <a:off x="5916119" y="3454188"/>
            <a:ext cx="1920240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e3</a:t>
            </a:r>
            <a:endParaRPr lang="en-US" sz="1600" i="1" dirty="0">
              <a:solidFill>
                <a:schemeClr val="tx1"/>
              </a:solidFill>
            </a:endParaRPr>
          </a:p>
        </p:txBody>
      </p:sp>
      <p:cxnSp>
        <p:nvCxnSpPr>
          <p:cNvPr id="327" name="Straight Connector 326"/>
          <p:cNvCxnSpPr/>
          <p:nvPr/>
        </p:nvCxnSpPr>
        <p:spPr>
          <a:xfrm flipV="1">
            <a:off x="2019759" y="3230034"/>
            <a:ext cx="612648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Connector 327"/>
          <p:cNvCxnSpPr/>
          <p:nvPr/>
        </p:nvCxnSpPr>
        <p:spPr>
          <a:xfrm>
            <a:off x="2628898" y="3230034"/>
            <a:ext cx="612648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Connector 328"/>
          <p:cNvCxnSpPr/>
          <p:nvPr/>
        </p:nvCxnSpPr>
        <p:spPr>
          <a:xfrm flipV="1">
            <a:off x="5004259" y="3230034"/>
            <a:ext cx="457200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Straight Connector 329"/>
          <p:cNvCxnSpPr/>
          <p:nvPr/>
        </p:nvCxnSpPr>
        <p:spPr>
          <a:xfrm>
            <a:off x="5460998" y="3230034"/>
            <a:ext cx="457200" cy="228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2" name="Rectangle 341"/>
          <p:cNvSpPr/>
          <p:nvPr/>
        </p:nvSpPr>
        <p:spPr>
          <a:xfrm>
            <a:off x="1483819" y="4813088"/>
            <a:ext cx="1564181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e1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43" name="Rectangle 342"/>
          <p:cNvSpPr/>
          <p:nvPr/>
        </p:nvSpPr>
        <p:spPr>
          <a:xfrm>
            <a:off x="3040627" y="4813088"/>
            <a:ext cx="176043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e2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56" name="Rectangle 355"/>
          <p:cNvSpPr/>
          <p:nvPr/>
        </p:nvSpPr>
        <p:spPr>
          <a:xfrm>
            <a:off x="4798519" y="4813088"/>
            <a:ext cx="1920240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 smtClean="0">
                <a:solidFill>
                  <a:schemeClr val="tx1"/>
                </a:solidFill>
              </a:rPr>
              <a:t>e3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57" name="Rectangle 356"/>
          <p:cNvSpPr/>
          <p:nvPr/>
        </p:nvSpPr>
        <p:spPr>
          <a:xfrm>
            <a:off x="1661407" y="4178088"/>
            <a:ext cx="960120" cy="274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58" name="Rectangle 357"/>
          <p:cNvSpPr/>
          <p:nvPr/>
        </p:nvSpPr>
        <p:spPr>
          <a:xfrm>
            <a:off x="2613907" y="4178088"/>
            <a:ext cx="960120" cy="27432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59" name="TextBox 358"/>
          <p:cNvSpPr txBox="1"/>
          <p:nvPr/>
        </p:nvSpPr>
        <p:spPr>
          <a:xfrm>
            <a:off x="3733801" y="4144631"/>
            <a:ext cx="5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Read</a:t>
            </a:r>
            <a:endParaRPr lang="en-US" sz="1400" dirty="0"/>
          </a:p>
        </p:txBody>
      </p:sp>
      <p:cxnSp>
        <p:nvCxnSpPr>
          <p:cNvPr id="360" name="Straight Connector 359"/>
          <p:cNvCxnSpPr>
            <a:endCxn id="357" idx="0"/>
          </p:cNvCxnSpPr>
          <p:nvPr/>
        </p:nvCxnSpPr>
        <p:spPr>
          <a:xfrm>
            <a:off x="1565346" y="3920058"/>
            <a:ext cx="576121" cy="25803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/>
          <p:cNvCxnSpPr>
            <a:endCxn id="358" idx="0"/>
          </p:cNvCxnSpPr>
          <p:nvPr/>
        </p:nvCxnSpPr>
        <p:spPr>
          <a:xfrm flipH="1">
            <a:off x="3093967" y="3920058"/>
            <a:ext cx="477979" cy="25803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3" name="TextBox 362"/>
          <p:cNvSpPr txBox="1"/>
          <p:nvPr/>
        </p:nvSpPr>
        <p:spPr>
          <a:xfrm>
            <a:off x="7879308" y="3496734"/>
            <a:ext cx="571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Gene</a:t>
            </a:r>
            <a:endParaRPr lang="en-US" sz="1400" dirty="0"/>
          </a:p>
        </p:txBody>
      </p:sp>
      <p:sp>
        <p:nvSpPr>
          <p:cNvPr id="368" name="TextBox 367"/>
          <p:cNvSpPr txBox="1"/>
          <p:nvPr/>
        </p:nvSpPr>
        <p:spPr>
          <a:xfrm>
            <a:off x="6787108" y="4881034"/>
            <a:ext cx="1892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Processed pseudogene</a:t>
            </a:r>
            <a:endParaRPr lang="en-US" sz="14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613907" y="4452408"/>
            <a:ext cx="480060" cy="36068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" name="TextBox 429"/>
          <p:cNvSpPr txBox="1"/>
          <p:nvPr/>
        </p:nvSpPr>
        <p:spPr>
          <a:xfrm>
            <a:off x="2857500" y="4424031"/>
            <a:ext cx="876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</a:t>
            </a:r>
            <a:r>
              <a:rPr lang="en-US" sz="1400" dirty="0" smtClean="0"/>
              <a:t>apped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2031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86</Words>
  <Application>Microsoft Macintosh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Daehwan Kim</dc:creator>
  <cp:lastModifiedBy>Daehwan Kim</cp:lastModifiedBy>
  <cp:revision>159</cp:revision>
  <dcterms:created xsi:type="dcterms:W3CDTF">2012-10-21T13:14:22Z</dcterms:created>
  <dcterms:modified xsi:type="dcterms:W3CDTF">2012-11-11T20:11:18Z</dcterms:modified>
</cp:coreProperties>
</file>