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charts/chart2.xml" ContentType="application/vnd.openxmlformats-officedocument.drawingml.char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Default Extension="xlsx" ContentType="application/vnd.openxmlformats-officedocument.spreadsheetml.sheet"/>
  <Override PartName="/ppt/charts/chart1.xml" ContentType="application/vnd.openxmlformats-officedocument.drawingml.char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3"/>
  </p:notesMasterIdLst>
  <p:sldIdLst>
    <p:sldId id="265" r:id="rId2"/>
  </p:sldIdLst>
  <p:sldSz cx="6858000" cy="9144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showPr showNarration="1">
    <p:present/>
    <p:sldAll/>
    <p:penClr>
      <a:prstClr val="red"/>
    </p:penClr>
    <p:extLst>
      <p:ext uri="{EC167BDD-8182-4AB7-AECC-EB403E3ABB37}">
        <p14:laserClr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>
          <a:srgbClr val="FF0000"/>
        </p14:laserClr>
      </p:ext>
      <p:ext uri="{2FDB2607-1784-4EEB-B798-7EB5836EED8A}">
        <p14:showMediaCtrls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"/>
      </p:ext>
    </p:extLst>
  </p:showPr>
  <p:clrMru>
    <a:srgbClr val="07CC06"/>
    <a:srgbClr val="DDDDDD"/>
  </p:clrMru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588" autoAdjust="0"/>
    <p:restoredTop sz="94624" autoAdjust="0"/>
  </p:normalViewPr>
  <p:slideViewPr>
    <p:cSldViewPr>
      <p:cViewPr>
        <p:scale>
          <a:sx n="100" d="100"/>
          <a:sy n="100" d="100"/>
        </p:scale>
        <p:origin x="-3232" y="-28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/>
      <c:barChart>
        <c:barDir val="col"/>
        <c:grouping val="clustered"/>
        <c:ser>
          <c:idx val="0"/>
          <c:order val="0"/>
          <c:dPt>
            <c:idx val="0"/>
            <c:spPr>
              <a:solidFill>
                <a:schemeClr val="tx1"/>
              </a:solidFill>
              <a:ln w="12700">
                <a:solidFill>
                  <a:schemeClr val="tx1"/>
                </a:solidFill>
              </a:ln>
            </c:spPr>
          </c:dPt>
          <c:dPt>
            <c:idx val="1"/>
            <c:spPr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chemeClr val="tx1"/>
                </a:solidFill>
              </a:ln>
            </c:spPr>
          </c:dPt>
          <c:dPt>
            <c:idx val="2"/>
            <c:spPr>
              <a:solidFill>
                <a:schemeClr val="bg1">
                  <a:lumMod val="85000"/>
                </a:schemeClr>
              </a:solidFill>
              <a:ln w="12700">
                <a:solidFill>
                  <a:schemeClr val="tx1"/>
                </a:solidFill>
              </a:ln>
            </c:spPr>
          </c:dPt>
          <c:dPt>
            <c:idx val="3"/>
            <c:spPr>
              <a:noFill/>
              <a:ln w="12700">
                <a:solidFill>
                  <a:schemeClr val="tx1"/>
                </a:solidFill>
              </a:ln>
            </c:spPr>
          </c:dPt>
          <c:errBars>
            <c:errBarType val="plus"/>
            <c:errValType val="cust"/>
            <c:plus>
              <c:numRef>
                <c:f>Sheet2!$N$34:$N$37</c:f>
                <c:numCache>
                  <c:formatCode>General</c:formatCode>
                  <c:ptCount val="4"/>
                  <c:pt idx="0">
                    <c:v>0.25</c:v>
                  </c:pt>
                  <c:pt idx="1">
                    <c:v>0.085</c:v>
                  </c:pt>
                  <c:pt idx="2">
                    <c:v>0.03</c:v>
                  </c:pt>
                  <c:pt idx="3">
                    <c:v>0.02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chemeClr val="tx1"/>
                </a:solidFill>
              </a:ln>
            </c:spPr>
          </c:errBars>
          <c:val>
            <c:numRef>
              <c:f>Sheet2!$K$34:$K$37</c:f>
              <c:numCache>
                <c:formatCode>General</c:formatCode>
                <c:ptCount val="4"/>
                <c:pt idx="0">
                  <c:v>1.75</c:v>
                </c:pt>
                <c:pt idx="1">
                  <c:v>0.715</c:v>
                </c:pt>
                <c:pt idx="2">
                  <c:v>0.43</c:v>
                </c:pt>
                <c:pt idx="3">
                  <c:v>0.35</c:v>
                </c:pt>
              </c:numCache>
            </c:numRef>
          </c:val>
        </c:ser>
        <c:ser>
          <c:idx val="1"/>
          <c:order val="1"/>
          <c:dPt>
            <c:idx val="0"/>
            <c:spPr>
              <a:solidFill>
                <a:schemeClr val="tx1"/>
              </a:solidFill>
              <a:ln w="12700">
                <a:solidFill>
                  <a:schemeClr val="tx1"/>
                </a:solidFill>
              </a:ln>
            </c:spPr>
          </c:dPt>
          <c:dPt>
            <c:idx val="1"/>
            <c:spPr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chemeClr val="tx1"/>
                </a:solidFill>
              </a:ln>
            </c:spPr>
          </c:dPt>
          <c:dPt>
            <c:idx val="2"/>
            <c:spPr>
              <a:solidFill>
                <a:schemeClr val="bg1">
                  <a:lumMod val="85000"/>
                </a:schemeClr>
              </a:solidFill>
              <a:ln w="12700">
                <a:solidFill>
                  <a:schemeClr val="tx1"/>
                </a:solidFill>
              </a:ln>
            </c:spPr>
          </c:dPt>
          <c:dPt>
            <c:idx val="3"/>
            <c:spPr>
              <a:noFill/>
              <a:ln w="12700">
                <a:solidFill>
                  <a:schemeClr val="tx1"/>
                </a:solidFill>
              </a:ln>
            </c:spPr>
          </c:dPt>
          <c:errBars>
            <c:errBarType val="plus"/>
            <c:errValType val="cust"/>
            <c:plus>
              <c:numRef>
                <c:f>Sheet2!$O$34:$O$37</c:f>
                <c:numCache>
                  <c:formatCode>General</c:formatCode>
                  <c:ptCount val="4"/>
                  <c:pt idx="0">
                    <c:v>0.1</c:v>
                  </c:pt>
                  <c:pt idx="1">
                    <c:v>0.035</c:v>
                  </c:pt>
                  <c:pt idx="2">
                    <c:v>0.075</c:v>
                  </c:pt>
                  <c:pt idx="3">
                    <c:v>0.025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chemeClr val="tx1"/>
                </a:solidFill>
              </a:ln>
            </c:spPr>
          </c:errBars>
          <c:val>
            <c:numRef>
              <c:f>Sheet2!$L$34:$L$37</c:f>
              <c:numCache>
                <c:formatCode>General</c:formatCode>
                <c:ptCount val="4"/>
                <c:pt idx="0">
                  <c:v>0.56</c:v>
                </c:pt>
                <c:pt idx="1">
                  <c:v>0.305</c:v>
                </c:pt>
                <c:pt idx="2">
                  <c:v>0.475</c:v>
                </c:pt>
                <c:pt idx="3">
                  <c:v>0.395</c:v>
                </c:pt>
              </c:numCache>
            </c:numRef>
          </c:val>
        </c:ser>
        <c:axId val="360040760"/>
        <c:axId val="353471304"/>
      </c:barChart>
      <c:catAx>
        <c:axId val="360040760"/>
        <c:scaling>
          <c:orientation val="minMax"/>
        </c:scaling>
        <c:delete val="1"/>
        <c:axPos val="b"/>
        <c:tickLblPos val="nextTo"/>
        <c:crossAx val="353471304"/>
        <c:crosses val="autoZero"/>
        <c:auto val="1"/>
        <c:lblAlgn val="ctr"/>
        <c:lblOffset val="100"/>
      </c:catAx>
      <c:valAx>
        <c:axId val="353471304"/>
        <c:scaling>
          <c:orientation val="minMax"/>
        </c:scaling>
        <c:axPos val="l"/>
        <c:numFmt formatCode="General" sourceLinked="1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1000" baseline="0">
                <a:latin typeface="Arial"/>
              </a:defRPr>
            </a:pPr>
            <a:endParaRPr lang="en-US"/>
          </a:p>
        </c:txPr>
        <c:crossAx val="360040760"/>
        <c:crosses val="autoZero"/>
        <c:crossBetween val="between"/>
      </c:valAx>
      <c:spPr>
        <a:ln w="12700">
          <a:solidFill>
            <a:schemeClr val="tx1"/>
          </a:solidFill>
        </a:ln>
      </c:spPr>
    </c:plotArea>
    <c:plotVisOnly val="1"/>
    <c:dispBlanksAs val="gap"/>
  </c:chart>
  <c:spPr>
    <a:ln w="12700"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tx1"/>
            </a:solidFill>
          </c:spPr>
          <c:dPt>
            <c:idx val="0"/>
            <c:spPr>
              <a:solidFill>
                <a:schemeClr val="tx1"/>
              </a:solidFill>
              <a:ln w="12700">
                <a:solidFill>
                  <a:schemeClr val="tx1"/>
                </a:solidFill>
              </a:ln>
            </c:spPr>
          </c:dPt>
          <c:dPt>
            <c:idx val="1"/>
            <c:spPr>
              <a:noFill/>
              <a:ln w="12700">
                <a:solidFill>
                  <a:schemeClr val="tx1"/>
                </a:solidFill>
              </a:ln>
            </c:spPr>
          </c:dPt>
          <c:errBars>
            <c:errBarType val="plus"/>
            <c:errValType val="cust"/>
            <c:plus>
              <c:numRef>
                <c:f>Sheet2!$B$34:$B$35</c:f>
                <c:numCache>
                  <c:formatCode>General</c:formatCode>
                  <c:ptCount val="2"/>
                  <c:pt idx="0">
                    <c:v>4.6</c:v>
                  </c:pt>
                  <c:pt idx="1">
                    <c:v>0.07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chemeClr val="tx1"/>
                </a:solidFill>
              </a:ln>
            </c:spPr>
          </c:errBars>
          <c:val>
            <c:numRef>
              <c:f>Sheet2!$B$31:$B$32</c:f>
              <c:numCache>
                <c:formatCode>General</c:formatCode>
                <c:ptCount val="2"/>
                <c:pt idx="0">
                  <c:v>29.6</c:v>
                </c:pt>
                <c:pt idx="1">
                  <c:v>0.44</c:v>
                </c:pt>
              </c:numCache>
            </c:numRef>
          </c:val>
        </c:ser>
        <c:ser>
          <c:idx val="1"/>
          <c:order val="1"/>
          <c:dPt>
            <c:idx val="0"/>
            <c:spPr>
              <a:solidFill>
                <a:schemeClr val="tx1"/>
              </a:solidFill>
              <a:ln w="12700">
                <a:solidFill>
                  <a:schemeClr val="tx1"/>
                </a:solidFill>
              </a:ln>
            </c:spPr>
          </c:dPt>
          <c:dPt>
            <c:idx val="1"/>
            <c:spPr>
              <a:noFill/>
              <a:ln w="12700">
                <a:solidFill>
                  <a:schemeClr val="tx1"/>
                </a:solidFill>
              </a:ln>
            </c:spPr>
          </c:dPt>
          <c:errBars>
            <c:errBarType val="plus"/>
            <c:errValType val="cust"/>
            <c:plus>
              <c:numRef>
                <c:f>Sheet2!$C$34:$C$35</c:f>
                <c:numCache>
                  <c:formatCode>General</c:formatCode>
                  <c:ptCount val="2"/>
                  <c:pt idx="0">
                    <c:v>0.105</c:v>
                  </c:pt>
                  <c:pt idx="1">
                    <c:v>0.025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val>
            <c:numRef>
              <c:f>Sheet2!$C$31:$C$32</c:f>
              <c:numCache>
                <c:formatCode>General</c:formatCode>
                <c:ptCount val="2"/>
                <c:pt idx="0">
                  <c:v>0.395</c:v>
                </c:pt>
                <c:pt idx="1">
                  <c:v>0.375</c:v>
                </c:pt>
              </c:numCache>
            </c:numRef>
          </c:val>
        </c:ser>
        <c:axId val="360042536"/>
        <c:axId val="354144696"/>
      </c:barChart>
      <c:catAx>
        <c:axId val="360042536"/>
        <c:scaling>
          <c:orientation val="minMax"/>
        </c:scaling>
        <c:delete val="1"/>
        <c:axPos val="b"/>
        <c:tickLblPos val="nextTo"/>
        <c:crossAx val="354144696"/>
        <c:crosses val="autoZero"/>
        <c:auto val="1"/>
        <c:lblAlgn val="ctr"/>
        <c:lblOffset val="100"/>
      </c:catAx>
      <c:valAx>
        <c:axId val="354144696"/>
        <c:scaling>
          <c:orientation val="minMax"/>
        </c:scaling>
        <c:axPos val="l"/>
        <c:numFmt formatCode="General" sourceLinked="1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1100" baseline="0">
                <a:latin typeface="Arial"/>
              </a:defRPr>
            </a:pPr>
            <a:endParaRPr lang="en-US"/>
          </a:p>
        </c:txPr>
        <c:crossAx val="360042536"/>
        <c:crosses val="autoZero"/>
        <c:crossBetween val="between"/>
      </c:valAx>
      <c:spPr>
        <a:ln w="12700">
          <a:solidFill>
            <a:schemeClr val="tx1"/>
          </a:solidFill>
        </a:ln>
      </c:spPr>
    </c:plotArea>
    <c:plotVisOnly val="1"/>
    <c:dispBlanksAs val="gap"/>
  </c:chart>
  <c:spPr>
    <a:noFill/>
    <a:ln w="12700">
      <a:noFill/>
    </a:ln>
  </c:sp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5A1B7B-99B5-4F6D-9A8B-B4F8210EA942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5F5278-B564-4A37-B50B-9EFDBDC06C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97699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72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2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2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2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3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0" y="364071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3" y="1913471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7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7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5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8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8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8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6" Type="http://schemas.openxmlformats.org/officeDocument/2006/relationships/image" Target="../media/image5.jpeg"/><Relationship Id="rId7" Type="http://schemas.openxmlformats.org/officeDocument/2006/relationships/chart" Target="../charts/chart1.xml"/><Relationship Id="rId8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outhern blot_4 7-2-12.jpg"/>
          <p:cNvPicPr>
            <a:picLocks noChangeAspect="1"/>
          </p:cNvPicPr>
          <p:nvPr/>
        </p:nvPicPr>
        <p:blipFill>
          <a:blip r:embed="rId2" cstate="print"/>
          <a:srcRect t="5881" b="12308"/>
          <a:stretch>
            <a:fillRect/>
          </a:stretch>
        </p:blipFill>
        <p:spPr>
          <a:xfrm>
            <a:off x="1408005" y="7527930"/>
            <a:ext cx="1691945" cy="1235075"/>
          </a:xfrm>
          <a:prstGeom prst="rect">
            <a:avLst/>
          </a:prstGeom>
        </p:spPr>
      </p:pic>
      <p:pic>
        <p:nvPicPr>
          <p:cNvPr id="5" name="Picture 4" descr="southern blot_6 7-2-12.jpg"/>
          <p:cNvPicPr>
            <a:picLocks noChangeAspect="1"/>
          </p:cNvPicPr>
          <p:nvPr/>
        </p:nvPicPr>
        <p:blipFill>
          <a:blip r:embed="rId3" cstate="print"/>
          <a:srcRect t="5662" b="15375"/>
          <a:stretch>
            <a:fillRect/>
          </a:stretch>
        </p:blipFill>
        <p:spPr>
          <a:xfrm>
            <a:off x="3236670" y="7527930"/>
            <a:ext cx="1335329" cy="1238250"/>
          </a:xfrm>
          <a:prstGeom prst="rect">
            <a:avLst/>
          </a:prstGeom>
        </p:spPr>
      </p:pic>
      <p:pic>
        <p:nvPicPr>
          <p:cNvPr id="6" name="Picture 5" descr="southern blot_7 7-2-12.jpg"/>
          <p:cNvPicPr>
            <a:picLocks noChangeAspect="1"/>
          </p:cNvPicPr>
          <p:nvPr/>
        </p:nvPicPr>
        <p:blipFill>
          <a:blip r:embed="rId4" cstate="print"/>
          <a:srcRect t="5258" b="16963"/>
          <a:stretch>
            <a:fillRect/>
          </a:stretch>
        </p:blipFill>
        <p:spPr>
          <a:xfrm>
            <a:off x="4715935" y="7527930"/>
            <a:ext cx="705307" cy="123507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 rot="18922048">
            <a:off x="1452521" y="7254552"/>
            <a:ext cx="3817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WT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23" name="TextBox 22"/>
          <p:cNvSpPr txBox="1"/>
          <p:nvPr/>
        </p:nvSpPr>
        <p:spPr>
          <a:xfrm rot="18922048">
            <a:off x="1750640" y="7184540"/>
            <a:ext cx="5354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hst1∆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 rot="18922048">
            <a:off x="2075881" y="7184540"/>
            <a:ext cx="5354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hst2∆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 rot="18922048">
            <a:off x="2399732" y="7184540"/>
            <a:ext cx="5354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hst3∆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>
          <a:xfrm rot="18922048">
            <a:off x="2719349" y="7184540"/>
            <a:ext cx="5354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hst4∆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27" name="TextBox 26"/>
          <p:cNvSpPr txBox="1"/>
          <p:nvPr/>
        </p:nvSpPr>
        <p:spPr>
          <a:xfrm rot="18922048">
            <a:off x="3303292" y="7256669"/>
            <a:ext cx="3817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WT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28" name="TextBox 27"/>
          <p:cNvSpPr txBox="1"/>
          <p:nvPr/>
        </p:nvSpPr>
        <p:spPr>
          <a:xfrm rot="18922048">
            <a:off x="3569427" y="7192786"/>
            <a:ext cx="4996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sir2∆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29" name="TextBox 28"/>
          <p:cNvSpPr txBox="1"/>
          <p:nvPr/>
        </p:nvSpPr>
        <p:spPr>
          <a:xfrm rot="18922048">
            <a:off x="3877164" y="7178190"/>
            <a:ext cx="5354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hst1∆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30" name="TextBox 29"/>
          <p:cNvSpPr txBox="1"/>
          <p:nvPr/>
        </p:nvSpPr>
        <p:spPr>
          <a:xfrm rot="18922048">
            <a:off x="4166696" y="7073575"/>
            <a:ext cx="8561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sir2∆/hst1∆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31" name="TextBox 30"/>
          <p:cNvSpPr txBox="1"/>
          <p:nvPr/>
        </p:nvSpPr>
        <p:spPr>
          <a:xfrm rot="18922048">
            <a:off x="4732045" y="7256669"/>
            <a:ext cx="3817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WT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32" name="TextBox 31"/>
          <p:cNvSpPr txBox="1"/>
          <p:nvPr/>
        </p:nvSpPr>
        <p:spPr>
          <a:xfrm rot="18922048">
            <a:off x="5023929" y="7158403"/>
            <a:ext cx="6066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sum1∆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73102" y="6844268"/>
            <a:ext cx="466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73102" y="0"/>
            <a:ext cx="466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(a)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73102" y="2260600"/>
            <a:ext cx="466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b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403555" y="2546235"/>
            <a:ext cx="4698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 pitchFamily="34" charset="0"/>
                <a:cs typeface="Arial" pitchFamily="34" charset="0"/>
              </a:rPr>
              <a:t>Input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458057" y="2749745"/>
            <a:ext cx="4127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 pitchFamily="34" charset="0"/>
                <a:cs typeface="Arial" pitchFamily="34" charset="0"/>
              </a:rPr>
              <a:t>Sir2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422791" y="2951233"/>
            <a:ext cx="4483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 pitchFamily="34" charset="0"/>
                <a:cs typeface="Arial" pitchFamily="34" charset="0"/>
              </a:rPr>
              <a:t>Hst1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352258" y="3154433"/>
            <a:ext cx="5196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 pitchFamily="34" charset="0"/>
                <a:cs typeface="Arial" pitchFamily="34" charset="0"/>
              </a:rPr>
              <a:t>Sum1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1422791" y="3357633"/>
            <a:ext cx="4483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 pitchFamily="34" charset="0"/>
                <a:cs typeface="Arial" pitchFamily="34" charset="0"/>
              </a:rPr>
              <a:t>Hst2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1422791" y="3554483"/>
            <a:ext cx="4483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 pitchFamily="34" charset="0"/>
                <a:cs typeface="Arial" pitchFamily="34" charset="0"/>
              </a:rPr>
              <a:t>Hst3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1429141" y="3751333"/>
            <a:ext cx="4539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 pitchFamily="34" charset="0"/>
                <a:cs typeface="Arial" pitchFamily="34" charset="0"/>
              </a:rPr>
              <a:t>Hst4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6" name="Picture 55" descr="Tel_ChrVIII_R.JPG"/>
          <p:cNvPicPr>
            <a:picLocks noChangeAspect="1"/>
          </p:cNvPicPr>
          <p:nvPr/>
        </p:nvPicPr>
        <p:blipFill>
          <a:blip r:embed="rId5" cstate="print"/>
          <a:srcRect t="14766"/>
          <a:stretch>
            <a:fillRect/>
          </a:stretch>
        </p:blipFill>
        <p:spPr>
          <a:xfrm>
            <a:off x="1826453" y="2547811"/>
            <a:ext cx="3073718" cy="1639539"/>
          </a:xfrm>
          <a:prstGeom prst="rect">
            <a:avLst/>
          </a:prstGeom>
        </p:spPr>
      </p:pic>
      <p:sp>
        <p:nvSpPr>
          <p:cNvPr id="55" name="Oval 54"/>
          <p:cNvSpPr/>
          <p:nvPr/>
        </p:nvSpPr>
        <p:spPr>
          <a:xfrm>
            <a:off x="4818417" y="2060739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Connector 75"/>
          <p:cNvCxnSpPr/>
          <p:nvPr/>
        </p:nvCxnSpPr>
        <p:spPr>
          <a:xfrm>
            <a:off x="4495377" y="2097119"/>
            <a:ext cx="36004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/>
          <p:cNvGrpSpPr/>
          <p:nvPr/>
        </p:nvGrpSpPr>
        <p:grpSpPr>
          <a:xfrm>
            <a:off x="4392443" y="2024359"/>
            <a:ext cx="145710" cy="144016"/>
            <a:chOff x="2313252" y="641250"/>
            <a:chExt cx="145710" cy="144016"/>
          </a:xfrm>
        </p:grpSpPr>
        <p:cxnSp>
          <p:nvCxnSpPr>
            <p:cNvPr id="80" name="Straight Connector 79"/>
            <p:cNvCxnSpPr/>
            <p:nvPr/>
          </p:nvCxnSpPr>
          <p:spPr>
            <a:xfrm flipH="1">
              <a:off x="2313252" y="641250"/>
              <a:ext cx="80392" cy="1440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flipH="1">
              <a:off x="2378570" y="641250"/>
              <a:ext cx="80392" cy="1440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8" name="Straight Connector 87"/>
          <p:cNvCxnSpPr/>
          <p:nvPr/>
        </p:nvCxnSpPr>
        <p:spPr>
          <a:xfrm flipV="1">
            <a:off x="2054257" y="2095492"/>
            <a:ext cx="2383201" cy="87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Rectangle 95"/>
          <p:cNvSpPr/>
          <p:nvPr/>
        </p:nvSpPr>
        <p:spPr>
          <a:xfrm>
            <a:off x="1775541" y="2022969"/>
            <a:ext cx="45719" cy="144016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1810672" y="1938615"/>
            <a:ext cx="397820" cy="29906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TextBox 101"/>
          <p:cNvSpPr txBox="1"/>
          <p:nvPr/>
        </p:nvSpPr>
        <p:spPr>
          <a:xfrm>
            <a:off x="1773616" y="1913459"/>
            <a:ext cx="5937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  </a:t>
            </a:r>
            <a:r>
              <a:rPr lang="en-US" sz="800" dirty="0" smtClean="0">
                <a:latin typeface="Arial"/>
                <a:cs typeface="Arial"/>
              </a:rPr>
              <a:t>TG</a:t>
            </a:r>
            <a:r>
              <a:rPr lang="en-US" sz="800" baseline="-25000" dirty="0" smtClean="0">
                <a:latin typeface="Arial"/>
                <a:cs typeface="Arial"/>
              </a:rPr>
              <a:t>1-3</a:t>
            </a:r>
          </a:p>
          <a:p>
            <a:r>
              <a:rPr lang="en-US" sz="800" dirty="0" smtClean="0">
                <a:latin typeface="Arial"/>
                <a:cs typeface="Arial"/>
              </a:rPr>
              <a:t>118 </a:t>
            </a:r>
            <a:r>
              <a:rPr lang="en-US" sz="800" dirty="0" err="1" smtClean="0">
                <a:latin typeface="Arial"/>
                <a:cs typeface="Arial"/>
              </a:rPr>
              <a:t>bp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364602" y="295045"/>
            <a:ext cx="4698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 pitchFamily="34" charset="0"/>
                <a:cs typeface="Arial" pitchFamily="34" charset="0"/>
              </a:rPr>
              <a:t>Input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419104" y="495292"/>
            <a:ext cx="4127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 pitchFamily="34" charset="0"/>
                <a:cs typeface="Arial" pitchFamily="34" charset="0"/>
              </a:rPr>
              <a:t>Sir2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383838" y="698492"/>
            <a:ext cx="4483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 pitchFamily="34" charset="0"/>
                <a:cs typeface="Arial" pitchFamily="34" charset="0"/>
              </a:rPr>
              <a:t>Hst1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313305" y="895342"/>
            <a:ext cx="5196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 pitchFamily="34" charset="0"/>
                <a:cs typeface="Arial" pitchFamily="34" charset="0"/>
              </a:rPr>
              <a:t>Sum1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383838" y="1098542"/>
            <a:ext cx="4483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 pitchFamily="34" charset="0"/>
                <a:cs typeface="Arial" pitchFamily="34" charset="0"/>
              </a:rPr>
              <a:t>Hst2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383838" y="1301742"/>
            <a:ext cx="4483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 pitchFamily="34" charset="0"/>
                <a:cs typeface="Arial" pitchFamily="34" charset="0"/>
              </a:rPr>
              <a:t>Hst3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383838" y="1504942"/>
            <a:ext cx="4539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 pitchFamily="34" charset="0"/>
                <a:cs typeface="Arial" pitchFamily="34" charset="0"/>
              </a:rPr>
              <a:t>Hst4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1" name="Picture 80" descr="ChrXV.JPG"/>
          <p:cNvPicPr>
            <a:picLocks noChangeAspect="1"/>
          </p:cNvPicPr>
          <p:nvPr/>
        </p:nvPicPr>
        <p:blipFill>
          <a:blip r:embed="rId6" cstate="print"/>
          <a:srcRect l="10154" t="14545" r="2064" b="3636"/>
          <a:stretch>
            <a:fillRect/>
          </a:stretch>
        </p:blipFill>
        <p:spPr>
          <a:xfrm>
            <a:off x="1795703" y="306577"/>
            <a:ext cx="3075671" cy="1590215"/>
          </a:xfrm>
          <a:prstGeom prst="rect">
            <a:avLst/>
          </a:prstGeom>
        </p:spPr>
      </p:pic>
      <p:sp>
        <p:nvSpPr>
          <p:cNvPr id="84" name="TextBox 83"/>
          <p:cNvSpPr txBox="1"/>
          <p:nvPr/>
        </p:nvSpPr>
        <p:spPr>
          <a:xfrm>
            <a:off x="4833275" y="299964"/>
            <a:ext cx="58962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[0- 8210]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833275" y="510218"/>
            <a:ext cx="58962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[0- 5000]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4833275" y="714165"/>
            <a:ext cx="58962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[0- 3741]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4833275" y="912318"/>
            <a:ext cx="58962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[0- 4242]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4833275" y="1104566"/>
            <a:ext cx="5325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[0- 635]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4833275" y="1308092"/>
            <a:ext cx="58962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[0- 4594]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4833275" y="1511292"/>
            <a:ext cx="58962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[0- 1796]</a:t>
            </a:r>
            <a:endParaRPr lang="en-US" sz="800" dirty="0">
              <a:latin typeface="Arial"/>
              <a:cs typeface="Arial"/>
            </a:endParaRPr>
          </a:p>
        </p:txBody>
      </p:sp>
      <p:cxnSp>
        <p:nvCxnSpPr>
          <p:cNvPr id="118" name="Straight Connector 117"/>
          <p:cNvCxnSpPr/>
          <p:nvPr/>
        </p:nvCxnSpPr>
        <p:spPr>
          <a:xfrm flipV="1">
            <a:off x="2015992" y="4377746"/>
            <a:ext cx="2638098" cy="435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Box 123"/>
          <p:cNvSpPr txBox="1"/>
          <p:nvPr/>
        </p:nvSpPr>
        <p:spPr>
          <a:xfrm>
            <a:off x="4478965" y="4411589"/>
            <a:ext cx="556563" cy="21544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5403 </a:t>
            </a:r>
            <a:r>
              <a:rPr lang="en-US" sz="800" dirty="0" err="1" smtClean="0">
                <a:latin typeface="Arial"/>
                <a:cs typeface="Arial"/>
              </a:rPr>
              <a:t>bp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94" name="Oval 93"/>
          <p:cNvSpPr/>
          <p:nvPr/>
        </p:nvSpPr>
        <p:spPr>
          <a:xfrm>
            <a:off x="1575687" y="4342118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TextBox 115"/>
          <p:cNvSpPr txBox="1"/>
          <p:nvPr/>
        </p:nvSpPr>
        <p:spPr>
          <a:xfrm>
            <a:off x="1843937" y="4221622"/>
            <a:ext cx="3032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//</a:t>
            </a:r>
            <a:endParaRPr lang="en-US" sz="1200" dirty="0"/>
          </a:p>
        </p:txBody>
      </p:sp>
      <p:sp>
        <p:nvSpPr>
          <p:cNvPr id="98" name="Rectangle 97"/>
          <p:cNvSpPr/>
          <p:nvPr/>
        </p:nvSpPr>
        <p:spPr>
          <a:xfrm>
            <a:off x="4069158" y="4225222"/>
            <a:ext cx="338667" cy="29906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TextBox 98"/>
          <p:cNvSpPr txBox="1"/>
          <p:nvPr/>
        </p:nvSpPr>
        <p:spPr>
          <a:xfrm>
            <a:off x="4004171" y="4200066"/>
            <a:ext cx="7042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  </a:t>
            </a:r>
            <a:r>
              <a:rPr lang="en-US" sz="800" dirty="0" smtClean="0">
                <a:latin typeface="Arial"/>
                <a:cs typeface="Arial"/>
              </a:rPr>
              <a:t>TG</a:t>
            </a:r>
            <a:r>
              <a:rPr lang="en-US" sz="800" baseline="-25000" dirty="0" smtClean="0">
                <a:latin typeface="Arial"/>
                <a:cs typeface="Arial"/>
              </a:rPr>
              <a:t>1-3</a:t>
            </a:r>
          </a:p>
          <a:p>
            <a:r>
              <a:rPr lang="en-US" sz="800" dirty="0" smtClean="0">
                <a:latin typeface="Arial"/>
                <a:cs typeface="Arial"/>
              </a:rPr>
              <a:t>253 </a:t>
            </a:r>
            <a:r>
              <a:rPr lang="en-US" sz="800" dirty="0" err="1" smtClean="0">
                <a:latin typeface="Arial"/>
                <a:cs typeface="Arial"/>
              </a:rPr>
              <a:t>bp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121" name="Rectangle 120"/>
          <p:cNvSpPr/>
          <p:nvPr/>
        </p:nvSpPr>
        <p:spPr>
          <a:xfrm>
            <a:off x="5035860" y="4305738"/>
            <a:ext cx="45719" cy="144016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TextBox 118"/>
          <p:cNvSpPr txBox="1"/>
          <p:nvPr/>
        </p:nvSpPr>
        <p:spPr>
          <a:xfrm>
            <a:off x="4534829" y="4232372"/>
            <a:ext cx="3032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//</a:t>
            </a:r>
            <a:endParaRPr lang="en-US" sz="1200" dirty="0"/>
          </a:p>
        </p:txBody>
      </p:sp>
      <p:cxnSp>
        <p:nvCxnSpPr>
          <p:cNvPr id="141" name="Straight Connector 140"/>
          <p:cNvCxnSpPr/>
          <p:nvPr/>
        </p:nvCxnSpPr>
        <p:spPr>
          <a:xfrm>
            <a:off x="4721093" y="4377010"/>
            <a:ext cx="36004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/>
          <p:cNvSpPr txBox="1"/>
          <p:nvPr/>
        </p:nvSpPr>
        <p:spPr>
          <a:xfrm>
            <a:off x="4833275" y="2557533"/>
            <a:ext cx="58962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[0- 8210]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4833275" y="2761437"/>
            <a:ext cx="58962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[0- 5000]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4833275" y="2965384"/>
            <a:ext cx="58962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[0- 3741]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4833275" y="3161239"/>
            <a:ext cx="58962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[0- 4242]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4833275" y="3363983"/>
            <a:ext cx="5325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[0- 635]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4833275" y="3560833"/>
            <a:ext cx="58962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[0- 4594]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4833275" y="3764033"/>
            <a:ext cx="58962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[0- 1796]</a:t>
            </a:r>
            <a:endParaRPr lang="en-US" sz="800" dirty="0">
              <a:latin typeface="Arial"/>
              <a:cs typeface="Arial"/>
            </a:endParaRPr>
          </a:p>
        </p:txBody>
      </p:sp>
      <p:cxnSp>
        <p:nvCxnSpPr>
          <p:cNvPr id="117" name="Straight Connector 116"/>
          <p:cNvCxnSpPr/>
          <p:nvPr/>
        </p:nvCxnSpPr>
        <p:spPr>
          <a:xfrm>
            <a:off x="2040169" y="241292"/>
            <a:ext cx="306025" cy="490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TextBox 127"/>
          <p:cNvSpPr txBox="1"/>
          <p:nvPr/>
        </p:nvSpPr>
        <p:spPr>
          <a:xfrm>
            <a:off x="1918625" y="243095"/>
            <a:ext cx="53767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latin typeface="Arial"/>
                <a:cs typeface="Arial"/>
              </a:rPr>
              <a:t>100 </a:t>
            </a:r>
            <a:r>
              <a:rPr lang="en-US" sz="900" dirty="0" err="1" smtClean="0">
                <a:latin typeface="Arial"/>
                <a:cs typeface="Arial"/>
              </a:rPr>
              <a:t>bp</a:t>
            </a:r>
            <a:endParaRPr lang="en-US" sz="900" dirty="0">
              <a:latin typeface="Arial"/>
              <a:cs typeface="Arial"/>
            </a:endParaRPr>
          </a:p>
        </p:txBody>
      </p:sp>
      <p:cxnSp>
        <p:nvCxnSpPr>
          <p:cNvPr id="136" name="Straight Connector 135"/>
          <p:cNvCxnSpPr/>
          <p:nvPr/>
        </p:nvCxnSpPr>
        <p:spPr>
          <a:xfrm flipV="1">
            <a:off x="2038448" y="2499629"/>
            <a:ext cx="184977" cy="43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TextBox 139"/>
          <p:cNvSpPr txBox="1"/>
          <p:nvPr/>
        </p:nvSpPr>
        <p:spPr>
          <a:xfrm>
            <a:off x="1914348" y="2499629"/>
            <a:ext cx="53767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latin typeface="Arial"/>
                <a:cs typeface="Arial"/>
              </a:rPr>
              <a:t>100 </a:t>
            </a:r>
            <a:r>
              <a:rPr lang="en-US" sz="900" dirty="0" err="1" smtClean="0">
                <a:latin typeface="Arial"/>
                <a:cs typeface="Arial"/>
              </a:rPr>
              <a:t>bp</a:t>
            </a:r>
            <a:endParaRPr lang="en-US" sz="900" dirty="0">
              <a:latin typeface="Arial"/>
              <a:cs typeface="Arial"/>
            </a:endParaRPr>
          </a:p>
        </p:txBody>
      </p:sp>
      <p:cxnSp>
        <p:nvCxnSpPr>
          <p:cNvPr id="97" name="Straight Connector 96"/>
          <p:cNvCxnSpPr/>
          <p:nvPr/>
        </p:nvCxnSpPr>
        <p:spPr>
          <a:xfrm rot="5400000">
            <a:off x="1168798" y="8206214"/>
            <a:ext cx="406400" cy="796"/>
          </a:xfrm>
          <a:prstGeom prst="line">
            <a:avLst/>
          </a:prstGeom>
          <a:ln w="158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1456266" y="8742126"/>
            <a:ext cx="100540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Probe = TG</a:t>
            </a:r>
            <a:r>
              <a:rPr lang="en-US" sz="1000" baseline="-25000" dirty="0" smtClean="0">
                <a:latin typeface="Arial"/>
                <a:cs typeface="Arial"/>
              </a:rPr>
              <a:t>1-3</a:t>
            </a:r>
            <a:endParaRPr lang="en-US" sz="1000" baseline="-25000" dirty="0">
              <a:latin typeface="Arial"/>
              <a:cs typeface="Arial"/>
            </a:endParaRPr>
          </a:p>
        </p:txBody>
      </p:sp>
      <p:cxnSp>
        <p:nvCxnSpPr>
          <p:cNvPr id="110" name="Straight Connector 109"/>
          <p:cNvCxnSpPr/>
          <p:nvPr/>
        </p:nvCxnSpPr>
        <p:spPr>
          <a:xfrm>
            <a:off x="1596688" y="4377864"/>
            <a:ext cx="36004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>
            <a:off x="1497542" y="7499639"/>
            <a:ext cx="222250" cy="1588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/>
          <p:nvPr/>
        </p:nvCxnSpPr>
        <p:spPr>
          <a:xfrm>
            <a:off x="1813988" y="7499639"/>
            <a:ext cx="222250" cy="1588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/>
          <p:nvPr/>
        </p:nvCxnSpPr>
        <p:spPr>
          <a:xfrm>
            <a:off x="2135720" y="7499639"/>
            <a:ext cx="222250" cy="1588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/>
        </p:nvCxnSpPr>
        <p:spPr>
          <a:xfrm>
            <a:off x="2457451" y="7499639"/>
            <a:ext cx="222250" cy="1588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>
            <a:off x="2779190" y="7499639"/>
            <a:ext cx="222250" cy="1588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/>
          <p:nvPr/>
        </p:nvCxnSpPr>
        <p:spPr>
          <a:xfrm>
            <a:off x="3350685" y="7499639"/>
            <a:ext cx="222250" cy="1588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/>
        </p:nvCxnSpPr>
        <p:spPr>
          <a:xfrm>
            <a:off x="3638551" y="7499639"/>
            <a:ext cx="222250" cy="1588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/>
          <p:nvPr/>
        </p:nvCxnSpPr>
        <p:spPr>
          <a:xfrm>
            <a:off x="3960285" y="7499639"/>
            <a:ext cx="222250" cy="1588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/>
          <p:cNvCxnSpPr/>
          <p:nvPr/>
        </p:nvCxnSpPr>
        <p:spPr>
          <a:xfrm>
            <a:off x="4282025" y="7499639"/>
            <a:ext cx="222250" cy="1588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/>
          <p:nvPr/>
        </p:nvCxnSpPr>
        <p:spPr>
          <a:xfrm>
            <a:off x="4781557" y="7499639"/>
            <a:ext cx="222250" cy="1588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/>
          <p:cNvCxnSpPr/>
          <p:nvPr/>
        </p:nvCxnSpPr>
        <p:spPr>
          <a:xfrm>
            <a:off x="5109846" y="7499639"/>
            <a:ext cx="222250" cy="1588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71" name="Chart 170"/>
          <p:cNvGraphicFramePr>
            <a:graphicFrameLocks noGrp="1"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128217988"/>
              </p:ext>
            </p:extLst>
          </p:nvPr>
        </p:nvGraphicFramePr>
        <p:xfrm>
          <a:off x="3467100" y="4855640"/>
          <a:ext cx="2501900" cy="172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82" name="Chart 181"/>
          <p:cNvGraphicFramePr>
            <a:graphicFrameLocks noGrp="1"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962124792"/>
              </p:ext>
            </p:extLst>
          </p:nvPr>
        </p:nvGraphicFramePr>
        <p:xfrm>
          <a:off x="914400" y="4855640"/>
          <a:ext cx="2465306" cy="1705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83" name="Rectangle 182"/>
          <p:cNvSpPr/>
          <p:nvPr/>
        </p:nvSpPr>
        <p:spPr>
          <a:xfrm>
            <a:off x="4728632" y="5064103"/>
            <a:ext cx="90831" cy="96337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Rectangle 183"/>
          <p:cNvSpPr/>
          <p:nvPr/>
        </p:nvSpPr>
        <p:spPr>
          <a:xfrm>
            <a:off x="4728632" y="5617640"/>
            <a:ext cx="90831" cy="9633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Rectangle 184"/>
          <p:cNvSpPr/>
          <p:nvPr/>
        </p:nvSpPr>
        <p:spPr>
          <a:xfrm>
            <a:off x="4728632" y="5241901"/>
            <a:ext cx="90831" cy="9633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Rectangle 185"/>
          <p:cNvSpPr/>
          <p:nvPr/>
        </p:nvSpPr>
        <p:spPr>
          <a:xfrm>
            <a:off x="4728632" y="5427348"/>
            <a:ext cx="90831" cy="9633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TextBox 186"/>
          <p:cNvSpPr txBox="1"/>
          <p:nvPr/>
        </p:nvSpPr>
        <p:spPr>
          <a:xfrm>
            <a:off x="4788360" y="4985366"/>
            <a:ext cx="10240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Arial" pitchFamily="34" charset="0"/>
                <a:cs typeface="Arial" pitchFamily="34" charset="0"/>
              </a:rPr>
              <a:t>Hst1       70 </a:t>
            </a:r>
            <a:r>
              <a:rPr lang="en-US" sz="1000" dirty="0" err="1" smtClean="0">
                <a:latin typeface="Arial" pitchFamily="34" charset="0"/>
                <a:cs typeface="Arial" pitchFamily="34" charset="0"/>
              </a:rPr>
              <a:t>bp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4788360" y="5161048"/>
            <a:ext cx="10240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Arial" pitchFamily="34" charset="0"/>
                <a:cs typeface="Arial" pitchFamily="34" charset="0"/>
              </a:rPr>
              <a:t>Sum1     70 </a:t>
            </a:r>
            <a:r>
              <a:rPr lang="en-US" sz="1000" dirty="0" err="1" smtClean="0">
                <a:latin typeface="Arial" pitchFamily="34" charset="0"/>
                <a:cs typeface="Arial" pitchFamily="34" charset="0"/>
              </a:rPr>
              <a:t>bp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4788360" y="5345197"/>
            <a:ext cx="10045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Arial" pitchFamily="34" charset="0"/>
                <a:cs typeface="Arial" pitchFamily="34" charset="0"/>
              </a:rPr>
              <a:t>Hst1   7000 </a:t>
            </a:r>
            <a:r>
              <a:rPr lang="en-US" sz="1000" dirty="0" err="1" smtClean="0">
                <a:latin typeface="Arial" pitchFamily="34" charset="0"/>
                <a:cs typeface="Arial" pitchFamily="34" charset="0"/>
              </a:rPr>
              <a:t>bp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4788360" y="5540753"/>
            <a:ext cx="10583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Arial" pitchFamily="34" charset="0"/>
                <a:cs typeface="Arial" pitchFamily="34" charset="0"/>
              </a:rPr>
              <a:t>Sum1 7000 </a:t>
            </a:r>
            <a:r>
              <a:rPr lang="en-US" sz="1000" dirty="0" err="1" smtClean="0">
                <a:latin typeface="Arial" pitchFamily="34" charset="0"/>
                <a:cs typeface="Arial" pitchFamily="34" charset="0"/>
              </a:rPr>
              <a:t>bp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1" name="Rectangle 190"/>
          <p:cNvSpPr/>
          <p:nvPr/>
        </p:nvSpPr>
        <p:spPr>
          <a:xfrm>
            <a:off x="2040467" y="5086777"/>
            <a:ext cx="90831" cy="96337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TextBox 191"/>
          <p:cNvSpPr txBox="1"/>
          <p:nvPr/>
        </p:nvSpPr>
        <p:spPr>
          <a:xfrm>
            <a:off x="2100195" y="5008040"/>
            <a:ext cx="10240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Arial" pitchFamily="34" charset="0"/>
                <a:cs typeface="Arial" pitchFamily="34" charset="0"/>
              </a:rPr>
              <a:t>Sir2      70 </a:t>
            </a:r>
            <a:r>
              <a:rPr lang="en-US" sz="1000" dirty="0" err="1" smtClean="0">
                <a:latin typeface="Arial" pitchFamily="34" charset="0"/>
                <a:cs typeface="Arial" pitchFamily="34" charset="0"/>
              </a:rPr>
              <a:t>bp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2100195" y="5219019"/>
            <a:ext cx="11764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Arial" pitchFamily="34" charset="0"/>
                <a:cs typeface="Arial" pitchFamily="34" charset="0"/>
              </a:rPr>
              <a:t>Sir2  7000 </a:t>
            </a:r>
            <a:r>
              <a:rPr lang="en-US" sz="1000" dirty="0" err="1" smtClean="0">
                <a:latin typeface="Arial" pitchFamily="34" charset="0"/>
                <a:cs typeface="Arial" pitchFamily="34" charset="0"/>
              </a:rPr>
              <a:t>bp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4" name="Rectangle 193"/>
          <p:cNvSpPr/>
          <p:nvPr/>
        </p:nvSpPr>
        <p:spPr>
          <a:xfrm>
            <a:off x="2042769" y="5295906"/>
            <a:ext cx="90831" cy="9633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TextBox 194"/>
          <p:cNvSpPr txBox="1"/>
          <p:nvPr/>
        </p:nvSpPr>
        <p:spPr>
          <a:xfrm rot="16200000">
            <a:off x="438005" y="5569529"/>
            <a:ext cx="96638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Relative </a:t>
            </a:r>
            <a:r>
              <a:rPr lang="en-US" sz="1000" dirty="0" err="1" smtClean="0">
                <a:latin typeface="Arial"/>
                <a:cs typeface="Arial"/>
              </a:rPr>
              <a:t>ChIP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96" name="TextBox 195"/>
          <p:cNvSpPr txBox="1"/>
          <p:nvPr/>
        </p:nvSpPr>
        <p:spPr>
          <a:xfrm rot="16200000">
            <a:off x="3023211" y="5598691"/>
            <a:ext cx="96638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Relative </a:t>
            </a:r>
            <a:r>
              <a:rPr lang="en-US" sz="1000" dirty="0" err="1" smtClean="0">
                <a:latin typeface="Arial"/>
                <a:cs typeface="Arial"/>
              </a:rPr>
              <a:t>ChIP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2658998" y="2362200"/>
            <a:ext cx="114646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Tel_ChrVIII_R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2726965" y="137866"/>
            <a:ext cx="109517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Tel_ChrXV_L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8" name="TextBox 197"/>
          <p:cNvSpPr txBox="1"/>
          <p:nvPr/>
        </p:nvSpPr>
        <p:spPr>
          <a:xfrm rot="18744183">
            <a:off x="1444053" y="6421283"/>
            <a:ext cx="3817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WT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99" name="TextBox 198"/>
          <p:cNvSpPr txBox="1"/>
          <p:nvPr/>
        </p:nvSpPr>
        <p:spPr>
          <a:xfrm rot="18744183">
            <a:off x="1501116" y="6499423"/>
            <a:ext cx="6566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rap1-17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200" name="TextBox 199"/>
          <p:cNvSpPr txBox="1"/>
          <p:nvPr/>
        </p:nvSpPr>
        <p:spPr>
          <a:xfrm rot="18744183">
            <a:off x="2408017" y="6421283"/>
            <a:ext cx="3817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WT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201" name="TextBox 200"/>
          <p:cNvSpPr txBox="1"/>
          <p:nvPr/>
        </p:nvSpPr>
        <p:spPr>
          <a:xfrm rot="18744183">
            <a:off x="2484130" y="6499423"/>
            <a:ext cx="6566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rap1-17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202" name="TextBox 201"/>
          <p:cNvSpPr txBox="1"/>
          <p:nvPr/>
        </p:nvSpPr>
        <p:spPr>
          <a:xfrm rot="18744183">
            <a:off x="3887567" y="6450917"/>
            <a:ext cx="3817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WT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203" name="TextBox 202"/>
          <p:cNvSpPr txBox="1"/>
          <p:nvPr/>
        </p:nvSpPr>
        <p:spPr>
          <a:xfrm rot="18744183">
            <a:off x="3836680" y="6532220"/>
            <a:ext cx="6566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rap1-17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204" name="TextBox 203"/>
          <p:cNvSpPr txBox="1"/>
          <p:nvPr/>
        </p:nvSpPr>
        <p:spPr>
          <a:xfrm rot="18744183">
            <a:off x="4363290" y="6450917"/>
            <a:ext cx="3817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WT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205" name="TextBox 204"/>
          <p:cNvSpPr txBox="1"/>
          <p:nvPr/>
        </p:nvSpPr>
        <p:spPr>
          <a:xfrm rot="18744183">
            <a:off x="4312403" y="6532220"/>
            <a:ext cx="6566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rap1-17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206" name="TextBox 205"/>
          <p:cNvSpPr txBox="1"/>
          <p:nvPr/>
        </p:nvSpPr>
        <p:spPr>
          <a:xfrm rot="18744183">
            <a:off x="4829130" y="6450917"/>
            <a:ext cx="3817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WT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207" name="TextBox 206"/>
          <p:cNvSpPr txBox="1"/>
          <p:nvPr/>
        </p:nvSpPr>
        <p:spPr>
          <a:xfrm rot="18744183">
            <a:off x="4778243" y="6532220"/>
            <a:ext cx="6566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rap1-17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208" name="TextBox 207"/>
          <p:cNvSpPr txBox="1"/>
          <p:nvPr/>
        </p:nvSpPr>
        <p:spPr>
          <a:xfrm rot="18744183">
            <a:off x="5292680" y="6450917"/>
            <a:ext cx="3817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WT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209" name="TextBox 208"/>
          <p:cNvSpPr txBox="1"/>
          <p:nvPr/>
        </p:nvSpPr>
        <p:spPr>
          <a:xfrm rot="18744183">
            <a:off x="5241793" y="6532220"/>
            <a:ext cx="6566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rap1-17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673102" y="4507468"/>
            <a:ext cx="45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1002544" y="8060266"/>
            <a:ext cx="42832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TEL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214" name="Rectangle 213"/>
          <p:cNvSpPr/>
          <p:nvPr/>
        </p:nvSpPr>
        <p:spPr>
          <a:xfrm>
            <a:off x="4394202" y="4757581"/>
            <a:ext cx="91165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err="1" smtClean="0">
                <a:latin typeface="Arial" pitchFamily="34" charset="0"/>
                <a:cs typeface="Arial" pitchFamily="34" charset="0"/>
              </a:rPr>
              <a:t>Tel_ChrVI_R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5" name="Rectangle 214"/>
          <p:cNvSpPr/>
          <p:nvPr/>
        </p:nvSpPr>
        <p:spPr>
          <a:xfrm>
            <a:off x="1828800" y="4758268"/>
            <a:ext cx="91165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err="1" smtClean="0">
                <a:latin typeface="Arial" pitchFamily="34" charset="0"/>
                <a:cs typeface="Arial" pitchFamily="34" charset="0"/>
              </a:rPr>
              <a:t>Tel_ChrVI_R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13823</TotalTime>
  <Words>196</Words>
  <Application>Microsoft Macintosh PowerPoint</Application>
  <PresentationFormat>Letter Paper (8.5x11 in)</PresentationFormat>
  <Paragraphs>78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Mingguang Li</dc:creator>
  <cp:lastModifiedBy>Jeffrey Smith</cp:lastModifiedBy>
  <cp:revision>728</cp:revision>
  <cp:lastPrinted>2013-04-02T22:48:20Z</cp:lastPrinted>
  <dcterms:created xsi:type="dcterms:W3CDTF">2013-04-05T18:15:33Z</dcterms:created>
  <dcterms:modified xsi:type="dcterms:W3CDTF">2013-04-05T18:15:41Z</dcterms:modified>
</cp:coreProperties>
</file>