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charts/chart2.xml" ContentType="application/vnd.openxmlformats-officedocument.drawingml.char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07CC06"/>
    <a:srgbClr val="DDDDDD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3232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Regular%20ChIP%20with%20Dyna%20beads%20to%20confirm%20ChIP-Seq%20results%202_2_201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Regular%20ChIP%20with%20Dyna%20beads%20to%20confirm%20ChIP-Seq%20results%202_2_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tx>
            <c:v>untagged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Sheet3!$N$28:$P$28</c:f>
                <c:numCache>
                  <c:formatCode>General</c:formatCode>
                  <c:ptCount val="3"/>
                  <c:pt idx="0">
                    <c:v>0.0500000000000001</c:v>
                  </c:pt>
                  <c:pt idx="1">
                    <c:v>0.104083299973307</c:v>
                  </c:pt>
                  <c:pt idx="2">
                    <c:v>0.13228756555323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Sheet3!$K$28:$M$28</c:f>
              <c:numCache>
                <c:formatCode>General</c:formatCode>
                <c:ptCount val="3"/>
                <c:pt idx="0">
                  <c:v>0.45</c:v>
                </c:pt>
                <c:pt idx="1">
                  <c:v>0.483333333333333</c:v>
                </c:pt>
                <c:pt idx="2">
                  <c:v>0.55</c:v>
                </c:pt>
              </c:numCache>
            </c:numRef>
          </c:val>
        </c:ser>
        <c:ser>
          <c:idx val="1"/>
          <c:order val="1"/>
          <c:tx>
            <c:v>Hst2-myc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Sheet3!$N$29:$P$29</c:f>
                <c:numCache>
                  <c:formatCode>General</c:formatCode>
                  <c:ptCount val="3"/>
                  <c:pt idx="0">
                    <c:v>0.0500000000000008</c:v>
                  </c:pt>
                  <c:pt idx="1">
                    <c:v>0.137961347243833</c:v>
                  </c:pt>
                  <c:pt idx="2">
                    <c:v>0.141891977691951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Sheet3!$K$29:$M$29</c:f>
              <c:numCache>
                <c:formatCode>General</c:formatCode>
                <c:ptCount val="3"/>
                <c:pt idx="0">
                  <c:v>0.35</c:v>
                </c:pt>
                <c:pt idx="1">
                  <c:v>0.603333333333334</c:v>
                </c:pt>
                <c:pt idx="2">
                  <c:v>0.596666666666667</c:v>
                </c:pt>
              </c:numCache>
            </c:numRef>
          </c:val>
        </c:ser>
        <c:ser>
          <c:idx val="2"/>
          <c:order val="2"/>
          <c:tx>
            <c:v>Sir2-myc</c:v>
          </c:tx>
          <c:spPr>
            <a:solidFill>
              <a:schemeClr val="bg1">
                <a:lumMod val="50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Sheet3!$N$30:$P$30</c:f>
                <c:numCache>
                  <c:formatCode>General</c:formatCode>
                  <c:ptCount val="3"/>
                  <c:pt idx="0">
                    <c:v>0.270554985169378</c:v>
                  </c:pt>
                  <c:pt idx="1">
                    <c:v>0.409511904588865</c:v>
                  </c:pt>
                  <c:pt idx="2">
                    <c:v>0.357957166897571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Sheet3!$K$30:$M$30</c:f>
              <c:numCache>
                <c:formatCode>General</c:formatCode>
                <c:ptCount val="3"/>
                <c:pt idx="0">
                  <c:v>1.619999999999993</c:v>
                </c:pt>
                <c:pt idx="1">
                  <c:v>2.63</c:v>
                </c:pt>
                <c:pt idx="2">
                  <c:v>2.486666666666664</c:v>
                </c:pt>
              </c:numCache>
            </c:numRef>
          </c:val>
        </c:ser>
        <c:ser>
          <c:idx val="3"/>
          <c:order val="3"/>
          <c:tx>
            <c:v>Hst1-myc</c:v>
          </c:tx>
          <c:spPr>
            <a:solidFill>
              <a:schemeClr val="bg1">
                <a:lumMod val="7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Sheet3!$N$31:$P$31</c:f>
                <c:numCache>
                  <c:formatCode>General</c:formatCode>
                  <c:ptCount val="3"/>
                  <c:pt idx="0">
                    <c:v>0.500133315560295</c:v>
                  </c:pt>
                  <c:pt idx="1">
                    <c:v>1.161737204936354</c:v>
                  </c:pt>
                  <c:pt idx="2">
                    <c:v>0.870172396712286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Sheet3!$K$31:$M$31</c:f>
              <c:numCache>
                <c:formatCode>General</c:formatCode>
                <c:ptCount val="3"/>
                <c:pt idx="0">
                  <c:v>3.293333333333335</c:v>
                </c:pt>
                <c:pt idx="1">
                  <c:v>6.92666666666667</c:v>
                </c:pt>
                <c:pt idx="2">
                  <c:v>5.56</c:v>
                </c:pt>
              </c:numCache>
            </c:numRef>
          </c:val>
        </c:ser>
        <c:ser>
          <c:idx val="4"/>
          <c:order val="4"/>
          <c:tx>
            <c:v>Sum1-myc</c:v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Sheet3!$N$32:$P$32</c:f>
                <c:numCache>
                  <c:formatCode>General</c:formatCode>
                  <c:ptCount val="3"/>
                  <c:pt idx="0">
                    <c:v>0.335111921602324</c:v>
                  </c:pt>
                  <c:pt idx="1">
                    <c:v>0.901849950564585</c:v>
                  </c:pt>
                  <c:pt idx="2">
                    <c:v>0.550757054728608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Sheet3!$K$32:$M$32</c:f>
              <c:numCache>
                <c:formatCode>General</c:formatCode>
                <c:ptCount val="3"/>
                <c:pt idx="0">
                  <c:v>2.61</c:v>
                </c:pt>
                <c:pt idx="1">
                  <c:v>5.266666666666668</c:v>
                </c:pt>
                <c:pt idx="2">
                  <c:v>4.43333333333338</c:v>
                </c:pt>
              </c:numCache>
            </c:numRef>
          </c:val>
        </c:ser>
        <c:axId val="307000184"/>
        <c:axId val="307003208"/>
      </c:barChart>
      <c:catAx>
        <c:axId val="307000184"/>
        <c:scaling>
          <c:orientation val="minMax"/>
        </c:scaling>
        <c:delete val="1"/>
        <c:axPos val="b"/>
        <c:tickLblPos val="none"/>
        <c:crossAx val="307003208"/>
        <c:crosses val="autoZero"/>
        <c:auto val="1"/>
        <c:lblAlgn val="ctr"/>
        <c:lblOffset val="100"/>
      </c:catAx>
      <c:valAx>
        <c:axId val="307003208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07000184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109992586293831"/>
          <c:y val="0.11220922034304"/>
          <c:w val="0.220044193807527"/>
          <c:h val="0.349796069667476"/>
        </c:manualLayout>
      </c:layout>
      <c:txPr>
        <a:bodyPr/>
        <a:lstStyle/>
        <a:p>
          <a:pPr>
            <a:defRPr baseline="0">
              <a:latin typeface="Arial" pitchFamily="34" charset="0"/>
            </a:defRPr>
          </a:pPr>
          <a:endParaRPr lang="en-US"/>
        </a:p>
      </c:txPr>
    </c:legend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tx>
            <c:v>untagged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Sheet3!$N$45:$P$45</c:f>
                <c:numCache>
                  <c:formatCode>General</c:formatCode>
                  <c:ptCount val="3"/>
                  <c:pt idx="0">
                    <c:v>0.0288675134594816</c:v>
                  </c:pt>
                  <c:pt idx="1">
                    <c:v>0.0763762615825971</c:v>
                  </c:pt>
                  <c:pt idx="2">
                    <c:v>0.104083299973307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Sheet3!$K$45:$M$45</c:f>
              <c:numCache>
                <c:formatCode>General</c:formatCode>
                <c:ptCount val="3"/>
                <c:pt idx="0">
                  <c:v>0.416666666666668</c:v>
                </c:pt>
                <c:pt idx="1">
                  <c:v>0.466666666666668</c:v>
                </c:pt>
                <c:pt idx="2">
                  <c:v>0.516666666666665</c:v>
                </c:pt>
              </c:numCache>
            </c:numRef>
          </c:val>
        </c:ser>
        <c:ser>
          <c:idx val="1"/>
          <c:order val="1"/>
          <c:tx>
            <c:v>Hst2-myc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Sheet3!$N$46:$P$46</c:f>
                <c:numCache>
                  <c:formatCode>General</c:formatCode>
                  <c:ptCount val="3"/>
                  <c:pt idx="0">
                    <c:v>0.0500000000000006</c:v>
                  </c:pt>
                  <c:pt idx="1">
                    <c:v>0.0866025403784447</c:v>
                  </c:pt>
                  <c:pt idx="2">
                    <c:v>0.144337567297406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Sheet3!$K$46:$M$46</c:f>
              <c:numCache>
                <c:formatCode>General</c:formatCode>
                <c:ptCount val="3"/>
                <c:pt idx="0">
                  <c:v>0.35</c:v>
                </c:pt>
                <c:pt idx="1">
                  <c:v>0.5</c:v>
                </c:pt>
                <c:pt idx="2">
                  <c:v>0.566666666666667</c:v>
                </c:pt>
              </c:numCache>
            </c:numRef>
          </c:val>
        </c:ser>
        <c:ser>
          <c:idx val="2"/>
          <c:order val="2"/>
          <c:tx>
            <c:v>Sir2-myc</c:v>
          </c:tx>
          <c:spPr>
            <a:solidFill>
              <a:schemeClr val="bg1">
                <a:lumMod val="50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Sheet3!$N$47:$P$47</c:f>
                <c:numCache>
                  <c:formatCode>General</c:formatCode>
                  <c:ptCount val="3"/>
                  <c:pt idx="0">
                    <c:v>0.210079350087847</c:v>
                  </c:pt>
                  <c:pt idx="1">
                    <c:v>0.273007936392575</c:v>
                  </c:pt>
                  <c:pt idx="2">
                    <c:v>0.382796725865485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Sheet3!$K$47:$M$47</c:f>
              <c:numCache>
                <c:formatCode>General</c:formatCode>
                <c:ptCount val="3"/>
                <c:pt idx="0">
                  <c:v>1.786666666666667</c:v>
                </c:pt>
                <c:pt idx="1">
                  <c:v>1.906666666666668</c:v>
                </c:pt>
                <c:pt idx="2">
                  <c:v>1.973333333333334</c:v>
                </c:pt>
              </c:numCache>
            </c:numRef>
          </c:val>
        </c:ser>
        <c:ser>
          <c:idx val="3"/>
          <c:order val="3"/>
          <c:tx>
            <c:v>Hst1-myc</c:v>
          </c:tx>
          <c:spPr>
            <a:solidFill>
              <a:schemeClr val="bg1">
                <a:lumMod val="7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Sheet3!$N$48:$P$48</c:f>
                <c:numCache>
                  <c:formatCode>General</c:formatCode>
                  <c:ptCount val="3"/>
                  <c:pt idx="0">
                    <c:v>0.440151489073172</c:v>
                  </c:pt>
                  <c:pt idx="1">
                    <c:v>0.602771377334174</c:v>
                  </c:pt>
                  <c:pt idx="2">
                    <c:v>0.451331363855869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Sheet3!$K$48:$M$48</c:f>
              <c:numCache>
                <c:formatCode>General</c:formatCode>
                <c:ptCount val="3"/>
                <c:pt idx="0">
                  <c:v>3.433333333333334</c:v>
                </c:pt>
                <c:pt idx="1">
                  <c:v>4.43333333333338</c:v>
                </c:pt>
                <c:pt idx="2">
                  <c:v>3.43</c:v>
                </c:pt>
              </c:numCache>
            </c:numRef>
          </c:val>
        </c:ser>
        <c:ser>
          <c:idx val="4"/>
          <c:order val="4"/>
          <c:tx>
            <c:v>Sum1-myc</c:v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Sheet3!$N$49:$P$49</c:f>
                <c:numCache>
                  <c:formatCode>General</c:formatCode>
                  <c:ptCount val="3"/>
                  <c:pt idx="0">
                    <c:v>0.321921315438002</c:v>
                  </c:pt>
                  <c:pt idx="1">
                    <c:v>0.410528115155752</c:v>
                  </c:pt>
                  <c:pt idx="2">
                    <c:v>0.400000000000002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Sheet3!$K$49:$M$49</c:f>
              <c:numCache>
                <c:formatCode>General</c:formatCode>
                <c:ptCount val="3"/>
                <c:pt idx="0">
                  <c:v>3.076666666666667</c:v>
                </c:pt>
                <c:pt idx="1">
                  <c:v>3.953333333333333</c:v>
                </c:pt>
                <c:pt idx="2">
                  <c:v>3.2</c:v>
                </c:pt>
              </c:numCache>
            </c:numRef>
          </c:val>
        </c:ser>
        <c:axId val="307074984"/>
        <c:axId val="307078008"/>
      </c:barChart>
      <c:catAx>
        <c:axId val="307074984"/>
        <c:scaling>
          <c:orientation val="minMax"/>
        </c:scaling>
        <c:delete val="1"/>
        <c:axPos val="b"/>
        <c:tickLblPos val="none"/>
        <c:crossAx val="307078008"/>
        <c:crosses val="autoZero"/>
        <c:auto val="1"/>
        <c:lblAlgn val="ctr"/>
        <c:lblOffset val="100"/>
      </c:catAx>
      <c:valAx>
        <c:axId val="307078008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baseline="0">
                <a:latin typeface="Arial" pitchFamily="34" charset="0"/>
              </a:defRPr>
            </a:pPr>
            <a:endParaRPr lang="en-US"/>
          </a:p>
        </c:txPr>
        <c:crossAx val="307074984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A1B7B-99B5-4F6D-9A8B-B4F8210EA942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F5278-B564-4A37-B50B-9EFDBDC06C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9769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3AB4-A46B-458A-A65B-E01B5D700A56}" type="datetimeFigureOut">
              <a:rPr lang="en-US" smtClean="0"/>
              <a:pPr/>
              <a:t>5/13/13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chart" Target="../charts/chart1.xml"/><Relationship Id="rId6" Type="http://schemas.openxmlformats.org/officeDocument/2006/relationships/chart" Target="../charts/chart2.xml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7302" y="207975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(a)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179" y="1945962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440" y="4777030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2907" y="6596774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6200000">
            <a:off x="102563" y="7609102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IP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" name="Picture 34" descr="Figure3A_v2.png"/>
          <p:cNvPicPr>
            <a:picLocks noChangeAspect="1"/>
          </p:cNvPicPr>
          <p:nvPr/>
        </p:nvPicPr>
        <p:blipFill>
          <a:blip r:embed="rId2" cstate="print"/>
          <a:srcRect l="1335" t="21808" r="77847" b="10035"/>
          <a:stretch>
            <a:fillRect/>
          </a:stretch>
        </p:blipFill>
        <p:spPr>
          <a:xfrm>
            <a:off x="685806" y="675954"/>
            <a:ext cx="1320800" cy="121073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235002" y="406988"/>
            <a:ext cx="458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90800" y="406988"/>
            <a:ext cx="586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Sum1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70910" y="406988"/>
            <a:ext cx="501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Hst1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4724400" y="2639399"/>
            <a:ext cx="1600802" cy="1440163"/>
            <a:chOff x="2980326" y="2771800"/>
            <a:chExt cx="1600802" cy="1440160"/>
          </a:xfrm>
        </p:grpSpPr>
        <p:sp>
          <p:nvSpPr>
            <p:cNvPr id="53" name="Oval 52"/>
            <p:cNvSpPr/>
            <p:nvPr/>
          </p:nvSpPr>
          <p:spPr>
            <a:xfrm>
              <a:off x="2980326" y="2771800"/>
              <a:ext cx="1078584" cy="101039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3502544" y="2771800"/>
              <a:ext cx="1078584" cy="101039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3282907" y="3201567"/>
              <a:ext cx="1078584" cy="101039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110853" y="2937405"/>
              <a:ext cx="412718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Sir2</a:t>
              </a:r>
              <a:endParaRPr 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047881" y="2937405"/>
              <a:ext cx="448347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Hst1</a:t>
              </a:r>
              <a:endParaRPr 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564553" y="3806990"/>
              <a:ext cx="519668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Sum1</a:t>
              </a:r>
              <a:endParaRPr lang="en-US" sz="1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163100" y="307351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28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342436" y="3503317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26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640168" y="2950105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22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650298" y="3943703"/>
              <a:ext cx="32573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18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644984" y="3343306"/>
              <a:ext cx="325730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29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079374" y="3075893"/>
              <a:ext cx="396262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153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030611" y="3514840"/>
              <a:ext cx="255198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649122" y="284671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Symbol" pitchFamily="18" charset="2"/>
                  <a:cs typeface="Arial" pitchFamily="34" charset="0"/>
                </a:rPr>
                <a:t>**</a:t>
              </a:r>
              <a:endParaRPr lang="en-US" sz="900" dirty="0"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651956" y="324754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Symbol" pitchFamily="18" charset="2"/>
                  <a:cs typeface="Arial" pitchFamily="34" charset="0"/>
                </a:rPr>
                <a:t>**</a:t>
              </a:r>
              <a:endParaRPr lang="en-US" sz="900" dirty="0"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011231" y="341552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Symbol" pitchFamily="18" charset="2"/>
                  <a:cs typeface="Arial" pitchFamily="34" charset="0"/>
                </a:rPr>
                <a:t>**</a:t>
              </a:r>
              <a:endParaRPr lang="en-US" sz="900" dirty="0"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300008" y="339809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Symbol" pitchFamily="18" charset="2"/>
                  <a:cs typeface="Arial" pitchFamily="34" charset="0"/>
                </a:rPr>
                <a:t>**</a:t>
              </a:r>
              <a:endParaRPr lang="en-US" sz="900" dirty="0">
                <a:latin typeface="Symbol" pitchFamily="18" charset="2"/>
                <a:cs typeface="Arial" pitchFamily="34" charset="0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2001690" y="6955477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966426" y="6964665"/>
            <a:ext cx="64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ENO2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33637" y="5196444"/>
            <a:ext cx="5269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Input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88139" y="5464380"/>
            <a:ext cx="458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52873" y="5732318"/>
            <a:ext cx="501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Hst1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82343" y="6000255"/>
            <a:ext cx="586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Sum1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51644" y="6268192"/>
            <a:ext cx="501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Hst2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491210" y="4888316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27148" y="4888316"/>
            <a:ext cx="727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CDC19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4" name="Picture 83" descr="PDC1_igv_snapshot.png"/>
          <p:cNvPicPr>
            <a:picLocks noChangeAspect="1"/>
          </p:cNvPicPr>
          <p:nvPr/>
        </p:nvPicPr>
        <p:blipFill>
          <a:blip r:embed="rId3" cstate="print"/>
          <a:srcRect l="37799" t="22373" r="34901" b="25794"/>
          <a:stretch>
            <a:fillRect/>
          </a:stretch>
        </p:blipFill>
        <p:spPr>
          <a:xfrm>
            <a:off x="935936" y="5149213"/>
            <a:ext cx="1656184" cy="1434147"/>
          </a:xfrm>
          <a:prstGeom prst="rect">
            <a:avLst/>
          </a:prstGeom>
        </p:spPr>
      </p:pic>
      <p:pic>
        <p:nvPicPr>
          <p:cNvPr id="90" name="Picture 89" descr="PYK1_igv_snapshot.png"/>
          <p:cNvPicPr>
            <a:picLocks noChangeAspect="1"/>
          </p:cNvPicPr>
          <p:nvPr/>
        </p:nvPicPr>
        <p:blipFill>
          <a:blip r:embed="rId4" cstate="print"/>
          <a:srcRect l="44099" t="22373" r="2351" b="25824"/>
          <a:stretch>
            <a:fillRect/>
          </a:stretch>
        </p:blipFill>
        <p:spPr>
          <a:xfrm>
            <a:off x="4269948" y="5162385"/>
            <a:ext cx="1611560" cy="1425839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1427369" y="5145071"/>
            <a:ext cx="711612" cy="1644585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692273" y="5138336"/>
            <a:ext cx="720080" cy="1661048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1087607" y="8562201"/>
            <a:ext cx="598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5’ end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873476" y="8562201"/>
            <a:ext cx="637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middle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675084" y="8562201"/>
            <a:ext cx="598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3’ end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045861" y="8562201"/>
            <a:ext cx="598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5’ end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826350" y="8562201"/>
            <a:ext cx="637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middle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648108" y="8562201"/>
            <a:ext cx="5982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3’ end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5" name="Chart 54"/>
          <p:cNvGraphicFramePr>
            <a:graphicFrameLocks noGrp="1"/>
          </p:cNvGraphicFramePr>
          <p:nvPr/>
        </p:nvGraphicFramePr>
        <p:xfrm>
          <a:off x="620689" y="6850310"/>
          <a:ext cx="374441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8" name="Chart 77"/>
          <p:cNvGraphicFramePr/>
          <p:nvPr/>
        </p:nvGraphicFramePr>
        <p:xfrm>
          <a:off x="3645024" y="6850310"/>
          <a:ext cx="280831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81" name="Group 80"/>
          <p:cNvGrpSpPr>
            <a:grpSpLocks noChangeAspect="1"/>
          </p:cNvGrpSpPr>
          <p:nvPr/>
        </p:nvGrpSpPr>
        <p:grpSpPr>
          <a:xfrm>
            <a:off x="1066800" y="2174562"/>
            <a:ext cx="1531448" cy="1274232"/>
            <a:chOff x="1951567" y="1355725"/>
            <a:chExt cx="1367366" cy="1137708"/>
          </a:xfrm>
        </p:grpSpPr>
        <p:pic>
          <p:nvPicPr>
            <p:cNvPr id="83" name="Picture 82" descr="Supplementary_Figure_S2_v2.png"/>
            <p:cNvPicPr>
              <a:picLocks noChangeAspect="1"/>
            </p:cNvPicPr>
            <p:nvPr/>
          </p:nvPicPr>
          <p:blipFill>
            <a:blip r:embed="rId7" cstate="print"/>
            <a:srcRect l="13865" t="7988" r="50306" b="51440"/>
            <a:stretch>
              <a:fillRect/>
            </a:stretch>
          </p:blipFill>
          <p:spPr>
            <a:xfrm>
              <a:off x="1951567" y="1397000"/>
              <a:ext cx="1367366" cy="1096433"/>
            </a:xfrm>
            <a:prstGeom prst="rect">
              <a:avLst/>
            </a:prstGeom>
          </p:spPr>
        </p:pic>
        <p:sp>
          <p:nvSpPr>
            <p:cNvPr id="93" name="Rectangle 92"/>
            <p:cNvSpPr/>
            <p:nvPr/>
          </p:nvSpPr>
          <p:spPr>
            <a:xfrm>
              <a:off x="2590800" y="1355725"/>
              <a:ext cx="76200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/>
          <p:cNvGrpSpPr>
            <a:grpSpLocks noChangeAspect="1"/>
          </p:cNvGrpSpPr>
          <p:nvPr/>
        </p:nvGrpSpPr>
        <p:grpSpPr>
          <a:xfrm>
            <a:off x="2969091" y="2174562"/>
            <a:ext cx="1526709" cy="1278974"/>
            <a:chOff x="3924300" y="1317625"/>
            <a:chExt cx="1363133" cy="1141942"/>
          </a:xfrm>
        </p:grpSpPr>
        <p:pic>
          <p:nvPicPr>
            <p:cNvPr id="97" name="Picture 96" descr="Supplementary_Figure_S2_v2.png"/>
            <p:cNvPicPr>
              <a:picLocks noChangeAspect="1"/>
            </p:cNvPicPr>
            <p:nvPr/>
          </p:nvPicPr>
          <p:blipFill>
            <a:blip r:embed="rId7" cstate="print"/>
            <a:srcRect l="62562" t="7989" r="1721" b="51283"/>
            <a:stretch>
              <a:fillRect/>
            </a:stretch>
          </p:blipFill>
          <p:spPr>
            <a:xfrm>
              <a:off x="3924300" y="1358900"/>
              <a:ext cx="1363133" cy="1100667"/>
            </a:xfrm>
            <a:prstGeom prst="rect">
              <a:avLst/>
            </a:prstGeom>
          </p:spPr>
        </p:pic>
        <p:sp>
          <p:nvSpPr>
            <p:cNvPr id="98" name="Rectangle 97"/>
            <p:cNvSpPr/>
            <p:nvPr/>
          </p:nvSpPr>
          <p:spPr>
            <a:xfrm>
              <a:off x="4572000" y="1317625"/>
              <a:ext cx="76200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oup 98"/>
          <p:cNvGrpSpPr>
            <a:grpSpLocks noChangeAspect="1"/>
          </p:cNvGrpSpPr>
          <p:nvPr/>
        </p:nvGrpSpPr>
        <p:grpSpPr>
          <a:xfrm>
            <a:off x="1066800" y="3469962"/>
            <a:ext cx="1536190" cy="1282531"/>
            <a:chOff x="2006600" y="3028950"/>
            <a:chExt cx="1371600" cy="1145117"/>
          </a:xfrm>
        </p:grpSpPr>
        <p:pic>
          <p:nvPicPr>
            <p:cNvPr id="103" name="Picture 102" descr="Supplementary_Figure_S2_v2.png"/>
            <p:cNvPicPr>
              <a:picLocks noChangeAspect="1"/>
            </p:cNvPicPr>
            <p:nvPr/>
          </p:nvPicPr>
          <p:blipFill>
            <a:blip r:embed="rId7" cstate="print"/>
            <a:srcRect l="13644" t="57353" r="50417" b="2036"/>
            <a:stretch>
              <a:fillRect/>
            </a:stretch>
          </p:blipFill>
          <p:spPr>
            <a:xfrm>
              <a:off x="2006600" y="3076575"/>
              <a:ext cx="1371600" cy="1097492"/>
            </a:xfrm>
            <a:prstGeom prst="rect">
              <a:avLst/>
            </a:prstGeom>
          </p:spPr>
        </p:pic>
        <p:sp>
          <p:nvSpPr>
            <p:cNvPr id="104" name="Rectangle 103"/>
            <p:cNvSpPr/>
            <p:nvPr/>
          </p:nvSpPr>
          <p:spPr>
            <a:xfrm>
              <a:off x="2667000" y="3028950"/>
              <a:ext cx="76200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5" name="Group 104"/>
          <p:cNvGrpSpPr>
            <a:grpSpLocks noChangeAspect="1"/>
          </p:cNvGrpSpPr>
          <p:nvPr/>
        </p:nvGrpSpPr>
        <p:grpSpPr>
          <a:xfrm>
            <a:off x="2972817" y="3469962"/>
            <a:ext cx="1531450" cy="1264986"/>
            <a:chOff x="3924300" y="2989581"/>
            <a:chExt cx="1367367" cy="1129452"/>
          </a:xfrm>
        </p:grpSpPr>
        <p:pic>
          <p:nvPicPr>
            <p:cNvPr id="106" name="Picture 105" descr="Supplementary_Figure_S2_v2.png"/>
            <p:cNvPicPr>
              <a:picLocks noChangeAspect="1"/>
            </p:cNvPicPr>
            <p:nvPr/>
          </p:nvPicPr>
          <p:blipFill>
            <a:blip r:embed="rId7" cstate="print"/>
            <a:srcRect l="62562" t="57215" r="1610" b="2566"/>
            <a:stretch>
              <a:fillRect/>
            </a:stretch>
          </p:blipFill>
          <p:spPr>
            <a:xfrm>
              <a:off x="3924300" y="3032125"/>
              <a:ext cx="1367367" cy="1086908"/>
            </a:xfrm>
            <a:prstGeom prst="rect">
              <a:avLst/>
            </a:prstGeom>
          </p:spPr>
        </p:pic>
        <p:sp>
          <p:nvSpPr>
            <p:cNvPr id="107" name="Rectangle 106"/>
            <p:cNvSpPr/>
            <p:nvPr/>
          </p:nvSpPr>
          <p:spPr>
            <a:xfrm>
              <a:off x="4572000" y="2989581"/>
              <a:ext cx="76200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1066800" y="2191495"/>
            <a:ext cx="4583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Sir2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1082792" y="3480545"/>
            <a:ext cx="5866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Sum1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2951125" y="2195041"/>
            <a:ext cx="501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Hst1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956042" y="3481974"/>
            <a:ext cx="501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Hst2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816798" y="3182096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20</a:t>
            </a:r>
            <a:endParaRPr lang="en-US" sz="1000" dirty="0">
              <a:latin typeface="Arial"/>
              <a:cs typeface="Arial"/>
            </a:endParaRPr>
          </a:p>
        </p:txBody>
      </p:sp>
      <p:pic>
        <p:nvPicPr>
          <p:cNvPr id="114" name="Picture 113" descr="Figure3A_v2.png"/>
          <p:cNvPicPr>
            <a:picLocks noChangeAspect="1"/>
          </p:cNvPicPr>
          <p:nvPr/>
        </p:nvPicPr>
        <p:blipFill>
          <a:blip r:embed="rId2" cstate="print"/>
          <a:srcRect l="27358" t="20854" r="49021" b="10035"/>
          <a:stretch>
            <a:fillRect/>
          </a:stretch>
        </p:blipFill>
        <p:spPr>
          <a:xfrm>
            <a:off x="2088574" y="675954"/>
            <a:ext cx="1498600" cy="1227666"/>
          </a:xfrm>
          <a:prstGeom prst="rect">
            <a:avLst/>
          </a:prstGeom>
        </p:spPr>
      </p:pic>
      <p:pic>
        <p:nvPicPr>
          <p:cNvPr id="115" name="Picture 114" descr="Figure3A_v2.png"/>
          <p:cNvPicPr>
            <a:picLocks noChangeAspect="1"/>
          </p:cNvPicPr>
          <p:nvPr/>
        </p:nvPicPr>
        <p:blipFill>
          <a:blip r:embed="rId2" cstate="print"/>
          <a:srcRect l="52714" t="21808" r="22821" b="5269"/>
          <a:stretch>
            <a:fillRect/>
          </a:stretch>
        </p:blipFill>
        <p:spPr>
          <a:xfrm>
            <a:off x="3553302" y="675954"/>
            <a:ext cx="1552095" cy="1295400"/>
          </a:xfrm>
          <a:prstGeom prst="rect">
            <a:avLst/>
          </a:prstGeom>
        </p:spPr>
      </p:pic>
      <p:sp>
        <p:nvSpPr>
          <p:cNvPr id="117" name="Rectangle 116"/>
          <p:cNvSpPr/>
          <p:nvPr/>
        </p:nvSpPr>
        <p:spPr>
          <a:xfrm>
            <a:off x="5173127" y="1615761"/>
            <a:ext cx="76200" cy="76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/>
          <p:cNvSpPr/>
          <p:nvPr/>
        </p:nvSpPr>
        <p:spPr>
          <a:xfrm>
            <a:off x="5173127" y="1116226"/>
            <a:ext cx="762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Isosceles Triangle 118"/>
          <p:cNvSpPr/>
          <p:nvPr/>
        </p:nvSpPr>
        <p:spPr>
          <a:xfrm>
            <a:off x="5173127" y="1446427"/>
            <a:ext cx="76200" cy="76200"/>
          </a:xfrm>
          <a:prstGeom prst="triangle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Isosceles Triangle 119"/>
          <p:cNvSpPr/>
          <p:nvPr/>
        </p:nvSpPr>
        <p:spPr>
          <a:xfrm>
            <a:off x="5173127" y="955359"/>
            <a:ext cx="76200" cy="76200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5173127" y="1285560"/>
            <a:ext cx="76200" cy="762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/>
          <p:cNvSpPr txBox="1"/>
          <p:nvPr/>
        </p:nvSpPr>
        <p:spPr>
          <a:xfrm>
            <a:off x="5206757" y="845291"/>
            <a:ext cx="7120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Promoter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206992" y="1013935"/>
            <a:ext cx="4553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ORF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206995" y="1174802"/>
            <a:ext cx="11397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ORF inside peak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5206995" y="1352603"/>
            <a:ext cx="9782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3’ end of ORF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5215459" y="1513470"/>
            <a:ext cx="7489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Arial"/>
                <a:cs typeface="Arial"/>
              </a:rPr>
              <a:t>Intergenic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825500" y="2970427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30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825500" y="2767225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40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825500" y="2555562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50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25500" y="2352360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60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825500" y="2140694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70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2" name="TextBox 131"/>
          <p:cNvSpPr txBox="1"/>
          <p:nvPr/>
        </p:nvSpPr>
        <p:spPr>
          <a:xfrm rot="16200000">
            <a:off x="427896" y="2673739"/>
            <a:ext cx="7027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# of Tags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816798" y="4384359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30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825500" y="4215031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40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825500" y="4036537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50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825500" y="3867209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60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825500" y="3689408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70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25500" y="3520077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80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9" name="TextBox 138"/>
          <p:cNvSpPr txBox="1"/>
          <p:nvPr/>
        </p:nvSpPr>
        <p:spPr>
          <a:xfrm rot="16200000">
            <a:off x="427896" y="3985386"/>
            <a:ext cx="7027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# of Tags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2792013" y="4474691"/>
            <a:ext cx="2559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2794000" y="4216463"/>
            <a:ext cx="2616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5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2727042" y="3960341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10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2720692" y="3692212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15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727042" y="3431862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20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2711990" y="3179291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20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2720692" y="2920316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40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2720692" y="2658591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60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2720692" y="2396812"/>
            <a:ext cx="327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80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2647950" y="2136462"/>
            <a:ext cx="398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100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4495800" y="1945962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401136" y="5097576"/>
            <a:ext cx="5896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[0- 1093]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452432" y="5364668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[0- 666]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5452432" y="5631760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[0- 500]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5452432" y="5891872"/>
            <a:ext cx="532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[0- 565]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5503729" y="6158964"/>
            <a:ext cx="4755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[0- 84]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162" name="Straight Connector 161"/>
          <p:cNvCxnSpPr/>
          <p:nvPr/>
        </p:nvCxnSpPr>
        <p:spPr>
          <a:xfrm>
            <a:off x="2276872" y="4960646"/>
            <a:ext cx="72008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2078662" y="4949574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500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  <p:cxnSp>
        <p:nvCxnSpPr>
          <p:cNvPr id="184" name="Straight Connector 183"/>
          <p:cNvCxnSpPr/>
          <p:nvPr/>
        </p:nvCxnSpPr>
        <p:spPr>
          <a:xfrm>
            <a:off x="5564912" y="4947121"/>
            <a:ext cx="216024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/>
          <p:cNvSpPr txBox="1"/>
          <p:nvPr/>
        </p:nvSpPr>
        <p:spPr>
          <a:xfrm>
            <a:off x="5454952" y="4941370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500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831646" y="6565427"/>
            <a:ext cx="53705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YLR040C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1217958" y="6565427"/>
            <a:ext cx="53705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YLR043C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563683" y="6565427"/>
            <a:ext cx="53705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YLR044C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2115866" y="6565427"/>
            <a:ext cx="53705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YLR045C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597844" y="6547574"/>
            <a:ext cx="57337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YHR172W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101788" y="4871065"/>
            <a:ext cx="6418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ENO2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2" name="Straight Connector 171"/>
          <p:cNvCxnSpPr/>
          <p:nvPr/>
        </p:nvCxnSpPr>
        <p:spPr>
          <a:xfrm>
            <a:off x="3975160" y="4956530"/>
            <a:ext cx="101912" cy="0"/>
          </a:xfrm>
          <a:prstGeom prst="line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/>
          <p:cNvSpPr txBox="1"/>
          <p:nvPr/>
        </p:nvSpPr>
        <p:spPr>
          <a:xfrm>
            <a:off x="3793500" y="4941130"/>
            <a:ext cx="5052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"/>
                <a:cs typeface="Arial"/>
              </a:rPr>
              <a:t>500 </a:t>
            </a:r>
            <a:r>
              <a:rPr lang="en-US" sz="800" dirty="0" err="1" smtClean="0">
                <a:latin typeface="Arial"/>
                <a:cs typeface="Arial"/>
              </a:rPr>
              <a:t>bp</a:t>
            </a:r>
            <a:endParaRPr lang="en-US" sz="800" dirty="0">
              <a:latin typeface="Arial"/>
              <a:cs typeface="Arial"/>
            </a:endParaRPr>
          </a:p>
        </p:txBody>
      </p:sp>
      <p:pic>
        <p:nvPicPr>
          <p:cNvPr id="188" name="Picture 187" descr="ENO2_igv_snapshot.png"/>
          <p:cNvPicPr>
            <a:picLocks noChangeAspect="1"/>
          </p:cNvPicPr>
          <p:nvPr/>
        </p:nvPicPr>
        <p:blipFill>
          <a:blip r:embed="rId8" cstate="print"/>
          <a:srcRect l="35700" t="22373" r="24800" b="25303"/>
          <a:stretch>
            <a:fillRect/>
          </a:stretch>
        </p:blipFill>
        <p:spPr>
          <a:xfrm>
            <a:off x="2636912" y="5148064"/>
            <a:ext cx="1584176" cy="1440160"/>
          </a:xfrm>
          <a:prstGeom prst="rect">
            <a:avLst/>
          </a:prstGeom>
        </p:spPr>
      </p:pic>
      <p:cxnSp>
        <p:nvCxnSpPr>
          <p:cNvPr id="196" name="Straight Connector 195"/>
          <p:cNvCxnSpPr/>
          <p:nvPr/>
        </p:nvCxnSpPr>
        <p:spPr>
          <a:xfrm>
            <a:off x="2636912" y="6573938"/>
            <a:ext cx="158417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/>
          <p:cNvSpPr txBox="1"/>
          <p:nvPr/>
        </p:nvSpPr>
        <p:spPr>
          <a:xfrm>
            <a:off x="3041908" y="6547169"/>
            <a:ext cx="57337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YHR174W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3428194" y="6546764"/>
            <a:ext cx="57337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YHR175W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3813423" y="6546359"/>
            <a:ext cx="57337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YHR176W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189" name="Oval 188"/>
          <p:cNvSpPr/>
          <p:nvPr/>
        </p:nvSpPr>
        <p:spPr>
          <a:xfrm>
            <a:off x="2996951" y="5133472"/>
            <a:ext cx="705583" cy="1661048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TextBox 201"/>
          <p:cNvSpPr txBox="1"/>
          <p:nvPr/>
        </p:nvSpPr>
        <p:spPr>
          <a:xfrm>
            <a:off x="4791456" y="6564856"/>
            <a:ext cx="5477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YAL038W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5176648" y="6560294"/>
            <a:ext cx="60265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YAL037C-A</a:t>
            </a:r>
            <a:endParaRPr lang="en-US" sz="600" i="1" dirty="0">
              <a:latin typeface="Arial"/>
              <a:cs typeface="Arial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5603712" y="6564199"/>
            <a:ext cx="5477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i="1" dirty="0" smtClean="0">
                <a:latin typeface="Arial"/>
                <a:cs typeface="Arial"/>
              </a:rPr>
              <a:t>YAL037W</a:t>
            </a:r>
            <a:endParaRPr lang="en-US" sz="600" i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13824</TotalTime>
  <Words>149</Words>
  <Application>Microsoft Macintosh PowerPoint</Application>
  <PresentationFormat>Letter Paper (8.5x11 in)</PresentationFormat>
  <Paragraphs>91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Mingguang Li</dc:creator>
  <cp:lastModifiedBy>Jeffrey Smith</cp:lastModifiedBy>
  <cp:revision>729</cp:revision>
  <cp:lastPrinted>2013-04-02T22:48:20Z</cp:lastPrinted>
  <dcterms:created xsi:type="dcterms:W3CDTF">2013-05-13T18:26:33Z</dcterms:created>
  <dcterms:modified xsi:type="dcterms:W3CDTF">2013-05-13T18:27:33Z</dcterms:modified>
</cp:coreProperties>
</file>