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charts/chart2.xml" ContentType="application/vnd.openxmlformats-officedocument.drawingml.char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charts/chart3.xml" ContentType="application/vnd.openxmlformats-officedocument.drawingml.chart+xml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notesMasterIdLst>
    <p:notesMasterId r:id="rId3"/>
  </p:notesMasterIdLst>
  <p:sldIdLst>
    <p:sldId id="258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07CC06"/>
    <a:srgbClr val="DDDDDD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588" autoAdjust="0"/>
    <p:restoredTop sz="94624" autoAdjust="0"/>
  </p:normalViewPr>
  <p:slideViewPr>
    <p:cSldViewPr>
      <p:cViewPr>
        <p:scale>
          <a:sx n="100" d="100"/>
          <a:sy n="100" d="100"/>
        </p:scale>
        <p:origin x="-3232" y="-2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expression%20of%20PDC1,%20ENO2%20and%20ADH1%2012_30_201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PDC1%20expression%20during%20diauxic%20shift%2010_31_201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ingguang%20Li\Documents\Mingguang's%20documents\my%20experiments\figures%20for%20chip_seq%20paper%206_10_2012\figures%20for%20text\Excel%20file\PDC1%20expression%20during%20diauxic%20shift%2010_31_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Sheet1!$H$35:$H$38</c:f>
                <c:numCache>
                  <c:formatCode>General</c:formatCode>
                  <c:ptCount val="4"/>
                  <c:pt idx="0">
                    <c:v>0.0</c:v>
                  </c:pt>
                  <c:pt idx="1">
                    <c:v>0.152538519725346</c:v>
                  </c:pt>
                  <c:pt idx="2">
                    <c:v>0.201606878189543</c:v>
                  </c:pt>
                  <c:pt idx="3">
                    <c:v>0.250293827330999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Sheet1!$G$35:$G$38</c:f>
              <c:numCache>
                <c:formatCode>General</c:formatCode>
                <c:ptCount val="4"/>
                <c:pt idx="0">
                  <c:v>1.0</c:v>
                </c:pt>
                <c:pt idx="1">
                  <c:v>1.166</c:v>
                </c:pt>
                <c:pt idx="2">
                  <c:v>1.214666666666667</c:v>
                </c:pt>
                <c:pt idx="3">
                  <c:v>1.256999999999989</c:v>
                </c:pt>
              </c:numCache>
            </c:numRef>
          </c:val>
        </c:ser>
        <c:axId val="359185208"/>
        <c:axId val="359262376"/>
      </c:barChart>
      <c:catAx>
        <c:axId val="359185208"/>
        <c:scaling>
          <c:orientation val="minMax"/>
        </c:scaling>
        <c:delete val="1"/>
        <c:axPos val="b"/>
        <c:tickLblPos val="none"/>
        <c:crossAx val="359262376"/>
        <c:crosses val="autoZero"/>
        <c:auto val="1"/>
        <c:lblAlgn val="ctr"/>
        <c:lblOffset val="100"/>
      </c:catAx>
      <c:valAx>
        <c:axId val="359262376"/>
        <c:scaling>
          <c:orientation val="minMax"/>
        </c:scaling>
        <c:axPos val="l"/>
        <c:numFmt formatCode="General" sourceLinked="1"/>
        <c:tickLblPos val="none"/>
        <c:spPr>
          <a:noFill/>
          <a:ln w="12700">
            <a:solidFill>
              <a:schemeClr val="tx1"/>
            </a:solidFill>
          </a:ln>
        </c:spPr>
        <c:crossAx val="359185208"/>
        <c:crosses val="autoZero"/>
        <c:crossBetween val="between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110469809873044"/>
          <c:y val="0.0749145690034339"/>
          <c:w val="0.606133524291906"/>
          <c:h val="0.835952578193005"/>
        </c:manualLayout>
      </c:layout>
      <c:barChart>
        <c:barDir val="col"/>
        <c:grouping val="clustered"/>
        <c:ser>
          <c:idx val="0"/>
          <c:order val="0"/>
          <c:tx>
            <c:v>wt</c:v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Sheet2!$I$16:$I$23</c:f>
                <c:numCache>
                  <c:formatCode>General</c:formatCode>
                  <c:ptCount val="8"/>
                  <c:pt idx="0">
                    <c:v>0.0400000000000003</c:v>
                  </c:pt>
                  <c:pt idx="1">
                    <c:v>0.0282901631902918</c:v>
                  </c:pt>
                  <c:pt idx="2">
                    <c:v>0.0202072594216368</c:v>
                  </c:pt>
                  <c:pt idx="3">
                    <c:v>0.00150443787951958</c:v>
                  </c:pt>
                  <c:pt idx="4">
                    <c:v>0.000700000000000004</c:v>
                  </c:pt>
                  <c:pt idx="5">
                    <c:v>0.000500069115223088</c:v>
                  </c:pt>
                  <c:pt idx="6">
                    <c:v>0.0002</c:v>
                  </c:pt>
                  <c:pt idx="7">
                    <c:v>0.0002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Sheet2!$D$16:$D$23</c:f>
              <c:numCache>
                <c:formatCode>General</c:formatCode>
                <c:ptCount val="8"/>
                <c:pt idx="0">
                  <c:v>0.185</c:v>
                </c:pt>
                <c:pt idx="1">
                  <c:v>0.166333333333333</c:v>
                </c:pt>
                <c:pt idx="2">
                  <c:v>0.141666666666667</c:v>
                </c:pt>
                <c:pt idx="3">
                  <c:v>0.0214333333333334</c:v>
                </c:pt>
                <c:pt idx="4">
                  <c:v>0.00532113333333337</c:v>
                </c:pt>
                <c:pt idx="5">
                  <c:v>0.0050048</c:v>
                </c:pt>
                <c:pt idx="6">
                  <c:v>0.00408803333333337</c:v>
                </c:pt>
                <c:pt idx="7">
                  <c:v>0.0040028</c:v>
                </c:pt>
              </c:numCache>
            </c:numRef>
          </c:val>
        </c:ser>
        <c:ser>
          <c:idx val="1"/>
          <c:order val="1"/>
          <c:tx>
            <c:v>sir2</c:v>
          </c:tx>
          <c:spPr>
            <a:solidFill>
              <a:schemeClr val="tx1">
                <a:lumMod val="75000"/>
                <a:lumOff val="25000"/>
              </a:schemeClr>
            </a:solidFill>
            <a:ln w="12700">
              <a:solidFill>
                <a:schemeClr val="tx1"/>
              </a:solidFill>
            </a:ln>
          </c:spPr>
          <c:errBars>
            <c:errBarType val="plus"/>
            <c:errValType val="cust"/>
            <c:plus>
              <c:numRef>
                <c:f>Sheet2!$J$16:$J$23</c:f>
                <c:numCache>
                  <c:formatCode>General</c:formatCode>
                  <c:ptCount val="8"/>
                  <c:pt idx="0">
                    <c:v>0.019519221295943</c:v>
                  </c:pt>
                  <c:pt idx="1">
                    <c:v>0.0376342043005207</c:v>
                  </c:pt>
                  <c:pt idx="2">
                    <c:v>0.035</c:v>
                  </c:pt>
                  <c:pt idx="3">
                    <c:v>0.0115470053837927</c:v>
                  </c:pt>
                  <c:pt idx="4">
                    <c:v>0.00272235198556936</c:v>
                  </c:pt>
                  <c:pt idx="5">
                    <c:v>0.00250485528524104</c:v>
                  </c:pt>
                  <c:pt idx="6">
                    <c:v>0.0015</c:v>
                  </c:pt>
                  <c:pt idx="7">
                    <c:v>0.00100657852815036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Sheet2!$E$16:$E$23</c:f>
              <c:numCache>
                <c:formatCode>General</c:formatCode>
                <c:ptCount val="8"/>
                <c:pt idx="0">
                  <c:v>0.18</c:v>
                </c:pt>
                <c:pt idx="1">
                  <c:v>0.174333333333334</c:v>
                </c:pt>
                <c:pt idx="2">
                  <c:v>0.203733333333335</c:v>
                </c:pt>
                <c:pt idx="3">
                  <c:v>0.12</c:v>
                </c:pt>
                <c:pt idx="4">
                  <c:v>0.015</c:v>
                </c:pt>
                <c:pt idx="5">
                  <c:v>0.01041</c:v>
                </c:pt>
                <c:pt idx="6">
                  <c:v>0.010113</c:v>
                </c:pt>
                <c:pt idx="7">
                  <c:v>0.00806633333333337</c:v>
                </c:pt>
              </c:numCache>
            </c:numRef>
          </c:val>
        </c:ser>
        <c:ser>
          <c:idx val="2"/>
          <c:order val="2"/>
          <c:tx>
            <c:v>hst1</c:v>
          </c:tx>
          <c:spPr>
            <a:solidFill>
              <a:schemeClr val="tx1">
                <a:lumMod val="50000"/>
                <a:lumOff val="50000"/>
              </a:schemeClr>
            </a:solidFill>
            <a:ln w="12700">
              <a:solidFill>
                <a:prstClr val="black"/>
              </a:solidFill>
            </a:ln>
          </c:spPr>
          <c:errBars>
            <c:errBarType val="plus"/>
            <c:errValType val="cust"/>
            <c:plus>
              <c:numRef>
                <c:f>Sheet2!$K$16:$K$23</c:f>
                <c:numCache>
                  <c:formatCode>General</c:formatCode>
                  <c:ptCount val="8"/>
                  <c:pt idx="0">
                    <c:v>0.04</c:v>
                  </c:pt>
                  <c:pt idx="1">
                    <c:v>0.05</c:v>
                  </c:pt>
                  <c:pt idx="2">
                    <c:v>0.0227229692895392</c:v>
                  </c:pt>
                  <c:pt idx="3">
                    <c:v>0.016</c:v>
                  </c:pt>
                  <c:pt idx="4">
                    <c:v>0.00163047477748048</c:v>
                  </c:pt>
                  <c:pt idx="5">
                    <c:v>0.000954861421010052</c:v>
                  </c:pt>
                  <c:pt idx="6">
                    <c:v>0.0011</c:v>
                  </c:pt>
                  <c:pt idx="7">
                    <c:v>0.000872285121582012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Sheet2!$F$16:$F$23</c:f>
              <c:numCache>
                <c:formatCode>General</c:formatCode>
                <c:ptCount val="8"/>
                <c:pt idx="0">
                  <c:v>0.203</c:v>
                </c:pt>
                <c:pt idx="1">
                  <c:v>0.221</c:v>
                </c:pt>
                <c:pt idx="2">
                  <c:v>0.184333333333335</c:v>
                </c:pt>
                <c:pt idx="3">
                  <c:v>0.13</c:v>
                </c:pt>
                <c:pt idx="4">
                  <c:v>0.013604</c:v>
                </c:pt>
                <c:pt idx="5">
                  <c:v>0.0100303333333333</c:v>
                </c:pt>
                <c:pt idx="6">
                  <c:v>0.00800000000000002</c:v>
                </c:pt>
                <c:pt idx="7">
                  <c:v>0.00708733333333339</c:v>
                </c:pt>
              </c:numCache>
            </c:numRef>
          </c:val>
        </c:ser>
        <c:ser>
          <c:idx val="3"/>
          <c:order val="3"/>
          <c:tx>
            <c:v>sir2/hst1</c:v>
          </c:tx>
          <c:spPr>
            <a:solidFill>
              <a:schemeClr val="bg1">
                <a:lumMod val="75000"/>
              </a:schemeClr>
            </a:solidFill>
            <a:ln w="12700">
              <a:solidFill>
                <a:prstClr val="black"/>
              </a:solidFill>
            </a:ln>
          </c:spPr>
          <c:errBars>
            <c:errBarType val="plus"/>
            <c:errValType val="cust"/>
            <c:plus>
              <c:numRef>
                <c:f>Sheet2!$L$16:$L$23</c:f>
                <c:numCache>
                  <c:formatCode>General</c:formatCode>
                  <c:ptCount val="8"/>
                  <c:pt idx="0">
                    <c:v>0.0301993377410832</c:v>
                  </c:pt>
                  <c:pt idx="1">
                    <c:v>0.05</c:v>
                  </c:pt>
                  <c:pt idx="2">
                    <c:v>0.04</c:v>
                  </c:pt>
                  <c:pt idx="3">
                    <c:v>0.025</c:v>
                  </c:pt>
                  <c:pt idx="4">
                    <c:v>0.00454177190092156</c:v>
                  </c:pt>
                  <c:pt idx="5">
                    <c:v>0.00435099716540168</c:v>
                  </c:pt>
                  <c:pt idx="6">
                    <c:v>0.0028</c:v>
                  </c:pt>
                  <c:pt idx="7">
                    <c:v>0.00180000000000001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Sheet2!$G$16:$G$23</c:f>
              <c:numCache>
                <c:formatCode>General</c:formatCode>
                <c:ptCount val="8"/>
                <c:pt idx="0">
                  <c:v>0.192</c:v>
                </c:pt>
                <c:pt idx="1">
                  <c:v>0.226</c:v>
                </c:pt>
                <c:pt idx="2">
                  <c:v>0.231666666666667</c:v>
                </c:pt>
                <c:pt idx="3">
                  <c:v>0.194666666666667</c:v>
                </c:pt>
                <c:pt idx="4">
                  <c:v>0.028758</c:v>
                </c:pt>
                <c:pt idx="5">
                  <c:v>0.0210076666666668</c:v>
                </c:pt>
                <c:pt idx="6">
                  <c:v>0.0165000000000002</c:v>
                </c:pt>
                <c:pt idx="7">
                  <c:v>0.014</c:v>
                </c:pt>
              </c:numCache>
            </c:numRef>
          </c:val>
        </c:ser>
        <c:ser>
          <c:idx val="4"/>
          <c:order val="4"/>
          <c:tx>
            <c:v>sum1</c:v>
          </c:tx>
          <c:spPr>
            <a:solidFill>
              <a:schemeClr val="bg1"/>
            </a:solidFill>
            <a:ln w="12700">
              <a:solidFill>
                <a:prstClr val="black"/>
              </a:solidFill>
            </a:ln>
          </c:spPr>
          <c:errBars>
            <c:errBarType val="plus"/>
            <c:errValType val="cust"/>
            <c:plus>
              <c:numRef>
                <c:f>Sheet2!$M$16:$M$23</c:f>
                <c:numCache>
                  <c:formatCode>General</c:formatCode>
                  <c:ptCount val="8"/>
                  <c:pt idx="0">
                    <c:v>0.020663978319772</c:v>
                  </c:pt>
                  <c:pt idx="1">
                    <c:v>0.0200000000000006</c:v>
                  </c:pt>
                  <c:pt idx="2">
                    <c:v>0.0280237994093117</c:v>
                  </c:pt>
                  <c:pt idx="3">
                    <c:v>0.0152752523165195</c:v>
                  </c:pt>
                  <c:pt idx="4">
                    <c:v>0.001</c:v>
                  </c:pt>
                  <c:pt idx="5">
                    <c:v>0.000800000000000002</c:v>
                  </c:pt>
                  <c:pt idx="6">
                    <c:v>0.000600000000000004</c:v>
                  </c:pt>
                  <c:pt idx="7">
                    <c:v>0.0005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chemeClr val="tx1"/>
                </a:solidFill>
              </a:ln>
            </c:spPr>
          </c:errBars>
          <c:val>
            <c:numRef>
              <c:f>Sheet2!$H$16:$H$23</c:f>
              <c:numCache>
                <c:formatCode>General</c:formatCode>
                <c:ptCount val="8"/>
                <c:pt idx="0">
                  <c:v>0.163</c:v>
                </c:pt>
                <c:pt idx="1">
                  <c:v>0.175</c:v>
                </c:pt>
                <c:pt idx="2">
                  <c:v>0.182666666666667</c:v>
                </c:pt>
                <c:pt idx="3">
                  <c:v>0.123333333333333</c:v>
                </c:pt>
                <c:pt idx="4">
                  <c:v>0.00861533333333335</c:v>
                </c:pt>
                <c:pt idx="5">
                  <c:v>0.00519766666666667</c:v>
                </c:pt>
                <c:pt idx="6">
                  <c:v>0.00540233333333339</c:v>
                </c:pt>
                <c:pt idx="7">
                  <c:v>0.00481266666666667</c:v>
                </c:pt>
              </c:numCache>
            </c:numRef>
          </c:val>
        </c:ser>
        <c:axId val="358716840"/>
        <c:axId val="358711400"/>
      </c:barChart>
      <c:catAx>
        <c:axId val="358716840"/>
        <c:scaling>
          <c:orientation val="minMax"/>
        </c:scaling>
        <c:delete val="1"/>
        <c:axPos val="b"/>
        <c:tickLblPos val="none"/>
        <c:crossAx val="358711400"/>
        <c:crosses val="autoZero"/>
        <c:auto val="1"/>
        <c:lblAlgn val="ctr"/>
        <c:lblOffset val="100"/>
      </c:catAx>
      <c:valAx>
        <c:axId val="358711400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58716840"/>
        <c:crosses val="autoZero"/>
        <c:crossBetween val="between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"/>
  <c:chart>
    <c:plotArea>
      <c:layout>
        <c:manualLayout>
          <c:layoutTarget val="inner"/>
          <c:xMode val="edge"/>
          <c:yMode val="edge"/>
          <c:x val="0.243505324967551"/>
          <c:y val="0.036490198407074"/>
          <c:w val="0.500744971178863"/>
          <c:h val="0.866202605840729"/>
        </c:manualLayout>
      </c:layout>
      <c:barChart>
        <c:barDir val="col"/>
        <c:grouping val="clustered"/>
        <c:ser>
          <c:idx val="0"/>
          <c:order val="0"/>
          <c:tx>
            <c:v>wt</c:v>
          </c:tx>
          <c:spPr>
            <a:solidFill>
              <a:schemeClr val="tx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Sheet2!$I$20:$I$23</c:f>
                <c:numCache>
                  <c:formatCode>General</c:formatCode>
                  <c:ptCount val="4"/>
                  <c:pt idx="0">
                    <c:v>0.000700000000000004</c:v>
                  </c:pt>
                  <c:pt idx="1">
                    <c:v>0.000500069115223089</c:v>
                  </c:pt>
                  <c:pt idx="2">
                    <c:v>0.0002</c:v>
                  </c:pt>
                  <c:pt idx="3">
                    <c:v>0.0002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Sheet2!$D$20:$D$23</c:f>
              <c:numCache>
                <c:formatCode>General</c:formatCode>
                <c:ptCount val="4"/>
                <c:pt idx="0">
                  <c:v>0.00532113333333337</c:v>
                </c:pt>
                <c:pt idx="1">
                  <c:v>0.0050048</c:v>
                </c:pt>
                <c:pt idx="2">
                  <c:v>0.00408803333333338</c:v>
                </c:pt>
                <c:pt idx="3">
                  <c:v>0.0040028</c:v>
                </c:pt>
              </c:numCache>
            </c:numRef>
          </c:val>
        </c:ser>
        <c:ser>
          <c:idx val="1"/>
          <c:order val="1"/>
          <c:tx>
            <c:v>sir2</c:v>
          </c:tx>
          <c:spPr>
            <a:solidFill>
              <a:schemeClr val="tx1">
                <a:lumMod val="75000"/>
                <a:lumOff val="2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Sheet2!$J$20:$J$23</c:f>
                <c:numCache>
                  <c:formatCode>General</c:formatCode>
                  <c:ptCount val="4"/>
                  <c:pt idx="0">
                    <c:v>0.00272235198556936</c:v>
                  </c:pt>
                  <c:pt idx="1">
                    <c:v>0.00250485528524104</c:v>
                  </c:pt>
                  <c:pt idx="2">
                    <c:v>0.0015</c:v>
                  </c:pt>
                  <c:pt idx="3">
                    <c:v>0.00100657852815036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Sheet2!$E$20:$E$23</c:f>
              <c:numCache>
                <c:formatCode>General</c:formatCode>
                <c:ptCount val="4"/>
                <c:pt idx="0">
                  <c:v>0.015</c:v>
                </c:pt>
                <c:pt idx="1">
                  <c:v>0.01041</c:v>
                </c:pt>
                <c:pt idx="2">
                  <c:v>0.010113</c:v>
                </c:pt>
                <c:pt idx="3">
                  <c:v>0.00806633333333337</c:v>
                </c:pt>
              </c:numCache>
            </c:numRef>
          </c:val>
        </c:ser>
        <c:ser>
          <c:idx val="2"/>
          <c:order val="2"/>
          <c:tx>
            <c:v>hst1</c:v>
          </c:tx>
          <c:spPr>
            <a:solidFill>
              <a:schemeClr val="tx1">
                <a:lumMod val="50000"/>
                <a:lumOff val="50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Sheet2!$K$20:$K$23</c:f>
                <c:numCache>
                  <c:formatCode>General</c:formatCode>
                  <c:ptCount val="4"/>
                  <c:pt idx="0">
                    <c:v>0.00163047477748048</c:v>
                  </c:pt>
                  <c:pt idx="1">
                    <c:v>0.000954861421010052</c:v>
                  </c:pt>
                  <c:pt idx="2">
                    <c:v>0.0011</c:v>
                  </c:pt>
                  <c:pt idx="3">
                    <c:v>0.000872285121582012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Sheet2!$F$20:$F$23</c:f>
              <c:numCache>
                <c:formatCode>General</c:formatCode>
                <c:ptCount val="4"/>
                <c:pt idx="0">
                  <c:v>0.013604</c:v>
                </c:pt>
                <c:pt idx="1">
                  <c:v>0.0100303333333333</c:v>
                </c:pt>
                <c:pt idx="2">
                  <c:v>0.00800000000000002</c:v>
                </c:pt>
                <c:pt idx="3">
                  <c:v>0.00708733333333339</c:v>
                </c:pt>
              </c:numCache>
            </c:numRef>
          </c:val>
        </c:ser>
        <c:ser>
          <c:idx val="3"/>
          <c:order val="3"/>
          <c:tx>
            <c:v>sir2/hst1</c:v>
          </c:tx>
          <c:spPr>
            <a:solidFill>
              <a:schemeClr val="bg1">
                <a:lumMod val="75000"/>
              </a:schemeClr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Sheet2!$L$20:$L$23</c:f>
                <c:numCache>
                  <c:formatCode>General</c:formatCode>
                  <c:ptCount val="4"/>
                  <c:pt idx="0">
                    <c:v>0.00454177190092156</c:v>
                  </c:pt>
                  <c:pt idx="1">
                    <c:v>0.00435099716540168</c:v>
                  </c:pt>
                  <c:pt idx="2">
                    <c:v>0.0028</c:v>
                  </c:pt>
                  <c:pt idx="3">
                    <c:v>0.00180000000000001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Sheet2!$G$20:$G$23</c:f>
              <c:numCache>
                <c:formatCode>General</c:formatCode>
                <c:ptCount val="4"/>
                <c:pt idx="0">
                  <c:v>0.028758</c:v>
                </c:pt>
                <c:pt idx="1">
                  <c:v>0.0210076666666668</c:v>
                </c:pt>
                <c:pt idx="2">
                  <c:v>0.0165000000000002</c:v>
                </c:pt>
                <c:pt idx="3">
                  <c:v>0.014</c:v>
                </c:pt>
              </c:numCache>
            </c:numRef>
          </c:val>
        </c:ser>
        <c:ser>
          <c:idx val="4"/>
          <c:order val="4"/>
          <c:tx>
            <c:v>sum1</c:v>
          </c:tx>
          <c:spPr>
            <a:solidFill>
              <a:schemeClr val="bg1"/>
            </a:solidFill>
            <a:ln w="12700">
              <a:solidFill>
                <a:sysClr val="windowText" lastClr="000000"/>
              </a:solidFill>
            </a:ln>
          </c:spPr>
          <c:errBars>
            <c:errBarType val="plus"/>
            <c:errValType val="cust"/>
            <c:plus>
              <c:numRef>
                <c:f>Sheet2!$M$20:$M$23</c:f>
                <c:numCache>
                  <c:formatCode>General</c:formatCode>
                  <c:ptCount val="4"/>
                  <c:pt idx="0">
                    <c:v>0.001</c:v>
                  </c:pt>
                  <c:pt idx="1">
                    <c:v>0.000800000000000002</c:v>
                  </c:pt>
                  <c:pt idx="2">
                    <c:v>0.000600000000000004</c:v>
                  </c:pt>
                  <c:pt idx="3">
                    <c:v>0.0005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1.0</c:v>
                </c:pt>
              </c:numLit>
            </c:minus>
            <c:spPr>
              <a:ln w="12700">
                <a:solidFill>
                  <a:sysClr val="windowText" lastClr="000000"/>
                </a:solidFill>
              </a:ln>
            </c:spPr>
          </c:errBars>
          <c:val>
            <c:numRef>
              <c:f>Sheet2!$H$20:$H$23</c:f>
              <c:numCache>
                <c:formatCode>General</c:formatCode>
                <c:ptCount val="4"/>
                <c:pt idx="0">
                  <c:v>0.00861533333333335</c:v>
                </c:pt>
                <c:pt idx="1">
                  <c:v>0.00519766666666667</c:v>
                </c:pt>
                <c:pt idx="2">
                  <c:v>0.0054023333333334</c:v>
                </c:pt>
                <c:pt idx="3">
                  <c:v>0.00481266666666667</c:v>
                </c:pt>
              </c:numCache>
            </c:numRef>
          </c:val>
        </c:ser>
        <c:axId val="359314552"/>
        <c:axId val="358654040"/>
      </c:barChart>
      <c:catAx>
        <c:axId val="359314552"/>
        <c:scaling>
          <c:orientation val="minMax"/>
        </c:scaling>
        <c:delete val="1"/>
        <c:axPos val="b"/>
        <c:tickLblPos val="none"/>
        <c:crossAx val="358654040"/>
        <c:crosses val="autoZero"/>
        <c:auto val="1"/>
        <c:lblAlgn val="ctr"/>
        <c:lblOffset val="100"/>
      </c:catAx>
      <c:valAx>
        <c:axId val="358654040"/>
        <c:scaling>
          <c:orientation val="minMax"/>
        </c:scaling>
        <c:axPos val="l"/>
        <c:numFmt formatCode="General" sourceLinked="1"/>
        <c:tickLblPos val="nextTo"/>
        <c:spPr>
          <a:ln w="1270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200" baseline="0">
                <a:latin typeface="Arial" pitchFamily="34" charset="0"/>
              </a:defRPr>
            </a:pPr>
            <a:endParaRPr lang="en-US"/>
          </a:p>
        </c:txPr>
        <c:crossAx val="359314552"/>
        <c:crosses val="autoZero"/>
        <c:crossBetween val="between"/>
      </c:valAx>
      <c:spPr>
        <a:ln w="12700"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A1B7B-99B5-4F6D-9A8B-B4F8210EA942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F5278-B564-4A37-B50B-9EFDBDC06C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97699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23AB4-A46B-458A-A65B-E01B5D700A56}" type="datetimeFigureOut">
              <a:rPr lang="en-US" smtClean="0"/>
              <a:pPr/>
              <a:t>4/5/13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5E789-6846-4313-88C5-D39852DC66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2065869" y="533400"/>
            <a:ext cx="8774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D-glucose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 rot="5400000">
            <a:off x="2315635" y="10287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696975" y="1170801"/>
            <a:ext cx="16219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glucose-6-phosphate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 rot="5400000">
            <a:off x="2316429" y="1713706"/>
            <a:ext cx="381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696975" y="1856601"/>
            <a:ext cx="1638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fructose-6-phosphate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rot="5400000">
            <a:off x="2316429" y="2374108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540936" y="2567802"/>
            <a:ext cx="1963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fructose-1,6-bisphosphate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2499256" y="3124200"/>
            <a:ext cx="912812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1583271" y="3124200"/>
            <a:ext cx="912812" cy="381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 flipH="1" flipV="1">
            <a:off x="2391835" y="3009900"/>
            <a:ext cx="228600" cy="1588"/>
          </a:xfrm>
          <a:prstGeom prst="line">
            <a:avLst/>
          </a:pr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3200400" y="3505200"/>
            <a:ext cx="609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DHAP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70937" y="3505200"/>
            <a:ext cx="21266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glyceraldehyde-3-phosphate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68" name="Straight Arrow Connector 67"/>
          <p:cNvCxnSpPr/>
          <p:nvPr/>
        </p:nvCxnSpPr>
        <p:spPr>
          <a:xfrm rot="10800000">
            <a:off x="2353736" y="3643700"/>
            <a:ext cx="88737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rot="5400000">
            <a:off x="1139564" y="4623836"/>
            <a:ext cx="381000" cy="1588"/>
          </a:xfrm>
          <a:prstGeom prst="straightConnector1">
            <a:avLst/>
          </a:prstGeom>
          <a:ln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37072" y="4127500"/>
            <a:ext cx="25028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3-phospho-D-glyceroyl-phosphate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76" name="Straight Arrow Connector 75"/>
          <p:cNvCxnSpPr/>
          <p:nvPr/>
        </p:nvCxnSpPr>
        <p:spPr>
          <a:xfrm rot="5400000">
            <a:off x="1131097" y="5250368"/>
            <a:ext cx="381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24932" y="4749800"/>
            <a:ext cx="1536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3-phosphoglycerate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 rot="5400000">
            <a:off x="1131097" y="5893836"/>
            <a:ext cx="381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524935" y="5384800"/>
            <a:ext cx="1536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2-phosphoglycerate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80" name="Straight Arrow Connector 79"/>
          <p:cNvCxnSpPr/>
          <p:nvPr/>
        </p:nvCxnSpPr>
        <p:spPr>
          <a:xfrm rot="5400000">
            <a:off x="1131097" y="6469568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486835" y="6019800"/>
            <a:ext cx="16562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phosphoenolpyruvate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82" name="Straight Arrow Connector 81"/>
          <p:cNvCxnSpPr/>
          <p:nvPr/>
        </p:nvCxnSpPr>
        <p:spPr>
          <a:xfrm rot="5400000">
            <a:off x="1122630" y="7079168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926909" y="6591300"/>
            <a:ext cx="774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Arial"/>
                <a:cs typeface="Arial"/>
              </a:rPr>
              <a:t>pyruvate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84" name="Straight Arrow Connector 83"/>
          <p:cNvCxnSpPr/>
          <p:nvPr/>
        </p:nvCxnSpPr>
        <p:spPr>
          <a:xfrm rot="5400000">
            <a:off x="1139564" y="3999706"/>
            <a:ext cx="381000" cy="1588"/>
          </a:xfrm>
          <a:prstGeom prst="straightConnector1">
            <a:avLst/>
          </a:prstGeom>
          <a:ln>
            <a:headEnd type="triangl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770469" y="7251700"/>
            <a:ext cx="11001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acetaldehyde</a:t>
            </a:r>
            <a:endParaRPr lang="en-US" sz="1200" dirty="0">
              <a:latin typeface="Arial"/>
              <a:cs typeface="Arial"/>
            </a:endParaRPr>
          </a:p>
        </p:txBody>
      </p:sp>
      <p:cxnSp>
        <p:nvCxnSpPr>
          <p:cNvPr id="88" name="Straight Arrow Connector 87"/>
          <p:cNvCxnSpPr/>
          <p:nvPr/>
        </p:nvCxnSpPr>
        <p:spPr>
          <a:xfrm rot="5400000">
            <a:off x="718347" y="7462288"/>
            <a:ext cx="510402" cy="6432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rot="16200000" flipH="1">
            <a:off x="1891222" y="7153013"/>
            <a:ext cx="510402" cy="12617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2506135" y="8039101"/>
            <a:ext cx="689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acetate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07435" y="8013701"/>
            <a:ext cx="68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/>
                <a:cs typeface="Arial"/>
              </a:rPr>
              <a:t>ethanol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69334" y="313270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(a)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531535" y="858679"/>
            <a:ext cx="12837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GLK1 HXK1 HXK2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530456" y="1506379"/>
            <a:ext cx="5068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PGI1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531535" y="2192179"/>
            <a:ext cx="8916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PFK1 PFK2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540869" y="2916079"/>
            <a:ext cx="5494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smtClean="0">
                <a:latin typeface="Arial"/>
                <a:cs typeface="Arial"/>
              </a:rPr>
              <a:t>FBA1</a:t>
            </a:r>
            <a:endParaRPr lang="en-US" sz="1000" b="1" i="1" dirty="0">
              <a:latin typeface="Arial"/>
              <a:cs typeface="Arial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531535" y="3398679"/>
            <a:ext cx="4854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TPI1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325035" y="3843179"/>
            <a:ext cx="12904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smtClean="0">
                <a:solidFill>
                  <a:srgbClr val="FF0000"/>
                </a:solidFill>
                <a:latin typeface="Arial"/>
                <a:cs typeface="Arial"/>
              </a:rPr>
              <a:t>TDH3</a:t>
            </a:r>
            <a:r>
              <a:rPr lang="en-US" sz="1000" i="1" dirty="0" smtClean="0">
                <a:latin typeface="Arial"/>
                <a:cs typeface="Arial"/>
              </a:rPr>
              <a:t> TDH1 TDH2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339160" y="4469712"/>
            <a:ext cx="5567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PGK1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325035" y="5113178"/>
            <a:ext cx="5780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GPM1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318516" y="5722779"/>
            <a:ext cx="9486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smtClean="0">
                <a:solidFill>
                  <a:srgbClr val="FF0000"/>
                </a:solidFill>
                <a:latin typeface="Arial"/>
                <a:cs typeface="Arial"/>
              </a:rPr>
              <a:t>ENO2</a:t>
            </a:r>
            <a:r>
              <a:rPr lang="en-US" sz="1000" i="1" dirty="0" smtClean="0">
                <a:latin typeface="Arial"/>
                <a:cs typeface="Arial"/>
              </a:rPr>
              <a:t> ENO1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316184" y="6306979"/>
            <a:ext cx="9986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smtClean="0">
                <a:solidFill>
                  <a:srgbClr val="FF0000"/>
                </a:solidFill>
                <a:latin typeface="Arial"/>
                <a:cs typeface="Arial"/>
              </a:rPr>
              <a:t>CDC19</a:t>
            </a:r>
            <a:r>
              <a:rPr lang="en-US" sz="1000" i="1" dirty="0" smtClean="0">
                <a:latin typeface="Arial"/>
                <a:cs typeface="Arial"/>
              </a:rPr>
              <a:t> PYK2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312335" y="6929279"/>
            <a:ext cx="13120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smtClean="0">
                <a:solidFill>
                  <a:srgbClr val="FF0000"/>
                </a:solidFill>
                <a:latin typeface="Arial"/>
                <a:cs typeface="Arial"/>
              </a:rPr>
              <a:t>PDC1</a:t>
            </a:r>
            <a:r>
              <a:rPr lang="en-US" sz="1000" i="1" dirty="0" smtClean="0">
                <a:latin typeface="Arial"/>
                <a:cs typeface="Arial"/>
              </a:rPr>
              <a:t> PDC5 PDC6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875285" y="7772400"/>
            <a:ext cx="571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smtClean="0">
                <a:solidFill>
                  <a:srgbClr val="FF0000"/>
                </a:solidFill>
                <a:latin typeface="Arial"/>
                <a:cs typeface="Arial"/>
              </a:rPr>
              <a:t>ADH1</a:t>
            </a:r>
          </a:p>
          <a:p>
            <a:r>
              <a:rPr lang="en-US" sz="1000" i="1" dirty="0" smtClean="0">
                <a:solidFill>
                  <a:srgbClr val="000000"/>
                </a:solidFill>
                <a:latin typeface="Arial"/>
                <a:cs typeface="Arial"/>
              </a:rPr>
              <a:t>ADH3</a:t>
            </a:r>
          </a:p>
          <a:p>
            <a:r>
              <a:rPr lang="en-US" sz="1000" i="1" dirty="0" smtClean="0">
                <a:solidFill>
                  <a:srgbClr val="000000"/>
                </a:solidFill>
                <a:latin typeface="Arial"/>
                <a:cs typeface="Arial"/>
              </a:rPr>
              <a:t>ADH4</a:t>
            </a:r>
          </a:p>
          <a:p>
            <a:r>
              <a:rPr lang="en-US" sz="1000" i="1" dirty="0" smtClean="0">
                <a:solidFill>
                  <a:srgbClr val="000000"/>
                </a:solidFill>
                <a:latin typeface="Arial"/>
                <a:cs typeface="Arial"/>
              </a:rPr>
              <a:t>ADH5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637285" y="7772400"/>
            <a:ext cx="55684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smtClean="0">
                <a:solidFill>
                  <a:srgbClr val="000000"/>
                </a:solidFill>
                <a:latin typeface="Arial"/>
                <a:cs typeface="Arial"/>
              </a:rPr>
              <a:t>ALD6</a:t>
            </a:r>
          </a:p>
          <a:p>
            <a:r>
              <a:rPr lang="en-US" sz="1000" i="1" dirty="0" smtClean="0">
                <a:solidFill>
                  <a:srgbClr val="000000"/>
                </a:solidFill>
                <a:latin typeface="Arial"/>
                <a:cs typeface="Arial"/>
              </a:rPr>
              <a:t>ALD2</a:t>
            </a:r>
          </a:p>
          <a:p>
            <a:r>
              <a:rPr lang="en-US" sz="1000" i="1" dirty="0" smtClean="0">
                <a:solidFill>
                  <a:srgbClr val="000000"/>
                </a:solidFill>
                <a:latin typeface="Arial"/>
                <a:cs typeface="Arial"/>
              </a:rPr>
              <a:t>ALD3</a:t>
            </a:r>
          </a:p>
          <a:p>
            <a:r>
              <a:rPr lang="en-US" sz="1000" i="1" dirty="0" smtClean="0">
                <a:solidFill>
                  <a:srgbClr val="000000"/>
                </a:solidFill>
                <a:latin typeface="Arial"/>
                <a:cs typeface="Arial"/>
              </a:rPr>
              <a:t>ALD4</a:t>
            </a:r>
          </a:p>
          <a:p>
            <a:r>
              <a:rPr lang="en-US" sz="1000" i="1" dirty="0" smtClean="0">
                <a:solidFill>
                  <a:srgbClr val="000000"/>
                </a:solidFill>
                <a:latin typeface="Arial"/>
                <a:cs typeface="Arial"/>
              </a:rPr>
              <a:t>ALD5</a:t>
            </a:r>
            <a:endParaRPr lang="en-US" sz="1000" i="1" dirty="0" smtClean="0">
              <a:solidFill>
                <a:srgbClr val="FF0000"/>
              </a:solidFill>
              <a:latin typeface="Arial"/>
              <a:cs typeface="Arial"/>
            </a:endParaRPr>
          </a:p>
        </p:txBody>
      </p:sp>
      <p:graphicFrame>
        <p:nvGraphicFramePr>
          <p:cNvPr id="111" name="Chart 110"/>
          <p:cNvGraphicFramePr>
            <a:graphicFrameLocks noGrp="1"/>
          </p:cNvGraphicFramePr>
          <p:nvPr/>
        </p:nvGraphicFramePr>
        <p:xfrm>
          <a:off x="4443760" y="1283132"/>
          <a:ext cx="2160240" cy="1560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2" name="TextBox 111"/>
          <p:cNvSpPr txBox="1"/>
          <p:nvPr/>
        </p:nvSpPr>
        <p:spPr>
          <a:xfrm>
            <a:off x="4306202" y="2533241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0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306827" y="1302184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306827" y="191162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1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4178587" y="1605569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1.5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178587" y="2228801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0.5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 rot="16200000">
            <a:off x="3344139" y="1933750"/>
            <a:ext cx="1527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expression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612685" y="2694801"/>
            <a:ext cx="421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WT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5010340" y="2694801"/>
            <a:ext cx="5793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sir2</a:t>
            </a:r>
            <a:r>
              <a:rPr lang="en-US" sz="1200" i="1" dirty="0" smtClean="0">
                <a:latin typeface="Symbol" pitchFamily="18" charset="2"/>
                <a:cs typeface="Arial" pitchFamily="34" charset="0"/>
              </a:rPr>
              <a:t>D</a:t>
            </a:r>
            <a:endParaRPr lang="en-US" sz="1200" i="1" dirty="0">
              <a:latin typeface="Symbol" pitchFamily="18" charset="2"/>
              <a:cs typeface="Arial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5468325" y="2694801"/>
            <a:ext cx="6222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hst1</a:t>
            </a:r>
            <a:r>
              <a:rPr lang="en-US" sz="1200" i="1" dirty="0" smtClean="0">
                <a:latin typeface="Symbol" pitchFamily="18" charset="2"/>
                <a:cs typeface="Arial" pitchFamily="34" charset="0"/>
              </a:rPr>
              <a:t>D</a:t>
            </a:r>
            <a:endParaRPr lang="en-US" sz="1200" i="1" dirty="0">
              <a:latin typeface="Symbol" pitchFamily="18" charset="2"/>
              <a:cs typeface="Arial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946420" y="2694801"/>
            <a:ext cx="7076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sum1</a:t>
            </a:r>
            <a:r>
              <a:rPr lang="en-US" sz="1200" i="1" dirty="0" smtClean="0">
                <a:latin typeface="Symbol" pitchFamily="18" charset="2"/>
                <a:cs typeface="Arial" pitchFamily="34" charset="0"/>
              </a:rPr>
              <a:t>D</a:t>
            </a:r>
            <a:endParaRPr lang="en-US" sz="1200" i="1" dirty="0">
              <a:latin typeface="Symbol" pitchFamily="18" charset="2"/>
              <a:cs typeface="Arial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229200" y="1145433"/>
            <a:ext cx="63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PDC1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9" name="Chart 148"/>
          <p:cNvGraphicFramePr>
            <a:graphicFrameLocks noGrp="1"/>
          </p:cNvGraphicFramePr>
          <p:nvPr/>
        </p:nvGraphicFramePr>
        <p:xfrm>
          <a:off x="3918083" y="3572933"/>
          <a:ext cx="3456384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0" name="TextBox 149"/>
          <p:cNvSpPr txBox="1"/>
          <p:nvPr/>
        </p:nvSpPr>
        <p:spPr>
          <a:xfrm>
            <a:off x="4415626" y="5242356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4671280" y="5242356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4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4937656" y="5242356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5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5199219" y="5242356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6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5463742" y="5242356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7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5725019" y="5242356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8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5985619" y="5242356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9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6202030" y="5242356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10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 rot="16200000">
            <a:off x="3019733" y="4298642"/>
            <a:ext cx="1527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expression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5085184" y="3418222"/>
            <a:ext cx="63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PDC1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732868" y="5438001"/>
            <a:ext cx="1442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hrs post log phase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6" name="Chart 165"/>
          <p:cNvGraphicFramePr>
            <a:graphicFrameLocks noGrp="1"/>
          </p:cNvGraphicFramePr>
          <p:nvPr/>
        </p:nvGraphicFramePr>
        <p:xfrm>
          <a:off x="3398912" y="6248665"/>
          <a:ext cx="4221088" cy="172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7" name="TextBox 166"/>
          <p:cNvSpPr txBox="1"/>
          <p:nvPr/>
        </p:nvSpPr>
        <p:spPr>
          <a:xfrm>
            <a:off x="4566584" y="7846080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7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087352" y="7846080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8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633140" y="7846080"/>
            <a:ext cx="27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9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123131" y="7846080"/>
            <a:ext cx="3558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10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5152069" y="6059188"/>
            <a:ext cx="633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>
                <a:latin typeface="Arial" pitchFamily="34" charset="0"/>
                <a:cs typeface="Arial" pitchFamily="34" charset="0"/>
              </a:rPr>
              <a:t>PDC1</a:t>
            </a:r>
            <a:endParaRPr lang="en-US" sz="12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2" name="TextBox 171"/>
          <p:cNvSpPr txBox="1"/>
          <p:nvPr/>
        </p:nvSpPr>
        <p:spPr>
          <a:xfrm rot="16200000">
            <a:off x="3049243" y="6961410"/>
            <a:ext cx="1527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Relative expression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800600" y="8028801"/>
            <a:ext cx="1442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hrs post log phase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3839622" y="838200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(</a:t>
            </a:r>
            <a:r>
              <a:rPr lang="en-US" dirty="0" err="1" smtClean="0">
                <a:latin typeface="Arial"/>
                <a:cs typeface="Arial"/>
              </a:rPr>
              <a:t>b</a:t>
            </a:r>
            <a:r>
              <a:rPr lang="en-US" dirty="0" smtClean="0">
                <a:latin typeface="Arial"/>
                <a:cs typeface="Arial"/>
              </a:rPr>
              <a:t>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733800" y="3048000"/>
            <a:ext cx="45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(</a:t>
            </a:r>
            <a:r>
              <a:rPr lang="en-US" dirty="0" err="1" smtClean="0">
                <a:latin typeface="Arial"/>
                <a:cs typeface="Arial"/>
              </a:rPr>
              <a:t>c</a:t>
            </a:r>
            <a:r>
              <a:rPr lang="en-US" dirty="0" smtClean="0">
                <a:latin typeface="Arial"/>
                <a:cs typeface="Arial"/>
              </a:rPr>
              <a:t>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3581400" y="5791200"/>
            <a:ext cx="466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(</a:t>
            </a:r>
            <a:r>
              <a:rPr lang="en-US" dirty="0" err="1" smtClean="0">
                <a:latin typeface="Arial"/>
                <a:cs typeface="Arial"/>
              </a:rPr>
              <a:t>d</a:t>
            </a:r>
            <a:r>
              <a:rPr lang="en-US" dirty="0" smtClean="0">
                <a:latin typeface="Arial"/>
                <a:cs typeface="Arial"/>
              </a:rPr>
              <a:t>)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5" name="Rectangle 84"/>
          <p:cNvSpPr>
            <a:spLocks noChangeAspect="1"/>
          </p:cNvSpPr>
          <p:nvPr/>
        </p:nvSpPr>
        <p:spPr>
          <a:xfrm>
            <a:off x="5758619" y="6400797"/>
            <a:ext cx="65151" cy="65151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/>
          <p:cNvSpPr>
            <a:spLocks noChangeAspect="1"/>
          </p:cNvSpPr>
          <p:nvPr/>
        </p:nvSpPr>
        <p:spPr>
          <a:xfrm>
            <a:off x="5758619" y="6525681"/>
            <a:ext cx="65151" cy="651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>
            <a:spLocks noChangeAspect="1"/>
          </p:cNvSpPr>
          <p:nvPr/>
        </p:nvSpPr>
        <p:spPr>
          <a:xfrm>
            <a:off x="5758619" y="6650564"/>
            <a:ext cx="65151" cy="65151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>
            <a:spLocks noChangeAspect="1"/>
          </p:cNvSpPr>
          <p:nvPr/>
        </p:nvSpPr>
        <p:spPr>
          <a:xfrm>
            <a:off x="5758619" y="6775447"/>
            <a:ext cx="65151" cy="6515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>
            <a:spLocks noChangeAspect="1"/>
          </p:cNvSpPr>
          <p:nvPr/>
        </p:nvSpPr>
        <p:spPr>
          <a:xfrm>
            <a:off x="5758619" y="6900331"/>
            <a:ext cx="65151" cy="6515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/>
          <p:cNvSpPr txBox="1"/>
          <p:nvPr/>
        </p:nvSpPr>
        <p:spPr>
          <a:xfrm>
            <a:off x="5779783" y="6299199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779782" y="6417734"/>
            <a:ext cx="4996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5779786" y="6553200"/>
            <a:ext cx="535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hst1∆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5771319" y="6671733"/>
            <a:ext cx="8643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 hst1∆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5771319" y="6790265"/>
            <a:ext cx="6066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sum1∆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26" name="Rectangle 125"/>
          <p:cNvSpPr>
            <a:spLocks noChangeAspect="1"/>
          </p:cNvSpPr>
          <p:nvPr/>
        </p:nvSpPr>
        <p:spPr>
          <a:xfrm>
            <a:off x="5661248" y="3776126"/>
            <a:ext cx="65151" cy="65151"/>
          </a:xfrm>
          <a:prstGeom prst="rect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>
            <a:spLocks noChangeAspect="1"/>
          </p:cNvSpPr>
          <p:nvPr/>
        </p:nvSpPr>
        <p:spPr>
          <a:xfrm>
            <a:off x="5661248" y="3901010"/>
            <a:ext cx="65151" cy="6515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>
            <a:spLocks noChangeAspect="1"/>
          </p:cNvSpPr>
          <p:nvPr/>
        </p:nvSpPr>
        <p:spPr>
          <a:xfrm>
            <a:off x="5661248" y="4025893"/>
            <a:ext cx="65151" cy="65151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Rectangle 128"/>
          <p:cNvSpPr>
            <a:spLocks noChangeAspect="1"/>
          </p:cNvSpPr>
          <p:nvPr/>
        </p:nvSpPr>
        <p:spPr>
          <a:xfrm>
            <a:off x="5661248" y="4150776"/>
            <a:ext cx="65151" cy="65151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/>
          <p:cNvSpPr>
            <a:spLocks noChangeAspect="1"/>
          </p:cNvSpPr>
          <p:nvPr/>
        </p:nvSpPr>
        <p:spPr>
          <a:xfrm>
            <a:off x="5661248" y="4275660"/>
            <a:ext cx="65151" cy="6515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TextBox 130"/>
          <p:cNvSpPr txBox="1"/>
          <p:nvPr/>
        </p:nvSpPr>
        <p:spPr>
          <a:xfrm>
            <a:off x="5682412" y="3674528"/>
            <a:ext cx="3817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Arial"/>
                <a:cs typeface="Arial"/>
              </a:rPr>
              <a:t>WT</a:t>
            </a:r>
            <a:endParaRPr lang="en-US" sz="1000" dirty="0">
              <a:latin typeface="Arial"/>
              <a:cs typeface="Arial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5682411" y="3793063"/>
            <a:ext cx="4996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5682415" y="3928529"/>
            <a:ext cx="5354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hst1∆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5673948" y="4047062"/>
            <a:ext cx="8643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sir2∆ hst1∆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5673948" y="4165594"/>
            <a:ext cx="6066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i="1" dirty="0" smtClean="0">
                <a:latin typeface="Arial"/>
                <a:cs typeface="Arial"/>
              </a:rPr>
              <a:t>sum1∆</a:t>
            </a:r>
            <a:endParaRPr lang="en-US" sz="1000" i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13823</TotalTime>
  <Words>145</Words>
  <Application>Microsoft Macintosh PowerPoint</Application>
  <PresentationFormat>Letter Paper (8.5x11 in)</PresentationFormat>
  <Paragraphs>77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Mingguang Li</dc:creator>
  <cp:lastModifiedBy>Jeffrey Smith</cp:lastModifiedBy>
  <cp:revision>728</cp:revision>
  <cp:lastPrinted>2013-04-02T22:48:20Z</cp:lastPrinted>
  <dcterms:created xsi:type="dcterms:W3CDTF">2013-04-05T18:15:59Z</dcterms:created>
  <dcterms:modified xsi:type="dcterms:W3CDTF">2013-04-05T18:16:06Z</dcterms:modified>
</cp:coreProperties>
</file>