
<file path=[Content_Types].xml><?xml version="1.0" encoding="utf-8"?>
<Types xmlns="http://schemas.openxmlformats.org/package/2006/content-types"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charts/chart2.xml" ContentType="application/vnd.openxmlformats-officedocument.drawingml.char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charts/chart4.xml" ContentType="application/vnd.openxmlformats-officedocument.drawingml.chart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charts/chart3.xml" ContentType="application/vnd.openxmlformats-officedocument.drawingml.char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sldIdLst>
    <p:sldId id="259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07CC06"/>
    <a:srgbClr val="DDDDDD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3232" y="-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NAD%20mesurement%2011_14_201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experiment%20results%2012_12_2011\8_1_2011\New%20Folder\PDC1%20and%20ENO2%20expression%20in%20wt%20vs%20npt1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PDC5,%20PDC6%20and%20PYK1%2011_6_2011.xlsx" TargetMode="External"/><Relationship Id="rId2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glucose%20measurements%2012_11_201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Sir2(H364Y)%20on%20the%20effects%20of%20PDC1%20and%20ENO2%20expression%201_26_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Sheet1!$C$55:$G$55</c:f>
                <c:numCache>
                  <c:formatCode>General</c:formatCode>
                  <c:ptCount val="5"/>
                  <c:pt idx="0">
                    <c:v>0.0992800093450375</c:v>
                  </c:pt>
                  <c:pt idx="1">
                    <c:v>0.205534904362809</c:v>
                  </c:pt>
                  <c:pt idx="2">
                    <c:v>0.154879791939162</c:v>
                  </c:pt>
                  <c:pt idx="3">
                    <c:v>0.17958799792872</c:v>
                  </c:pt>
                  <c:pt idx="4">
                    <c:v>0.173941422840397</c:v>
                  </c:pt>
                </c:numCache>
              </c:numRef>
            </c:plus>
            <c:minus>
              <c:numRef>
                <c:f>Sheet1!$C$55:$G$55</c:f>
                <c:numCache>
                  <c:formatCode>General</c:formatCode>
                  <c:ptCount val="5"/>
                  <c:pt idx="0">
                    <c:v>0.0992800093450375</c:v>
                  </c:pt>
                  <c:pt idx="1">
                    <c:v>0.205534904362809</c:v>
                  </c:pt>
                  <c:pt idx="2">
                    <c:v>0.154879791939162</c:v>
                  </c:pt>
                  <c:pt idx="3">
                    <c:v>0.17958799792872</c:v>
                  </c:pt>
                  <c:pt idx="4">
                    <c:v>0.173941422840397</c:v>
                  </c:pt>
                </c:numCache>
              </c:numRef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Sheet1!$C$54:$G$54</c:f>
              <c:numCache>
                <c:formatCode>General</c:formatCode>
                <c:ptCount val="5"/>
                <c:pt idx="0">
                  <c:v>1.333829789038651</c:v>
                </c:pt>
                <c:pt idx="1">
                  <c:v>2.761367368263946</c:v>
                </c:pt>
                <c:pt idx="2">
                  <c:v>2.08081447182998</c:v>
                </c:pt>
                <c:pt idx="3">
                  <c:v>2.412769931947137</c:v>
                </c:pt>
                <c:pt idx="4">
                  <c:v>2.336908032773823</c:v>
                </c:pt>
              </c:numCache>
            </c:numRef>
          </c:val>
        </c:ser>
        <c:axId val="359264360"/>
        <c:axId val="189700744"/>
      </c:barChart>
      <c:catAx>
        <c:axId val="359264360"/>
        <c:scaling>
          <c:orientation val="minMax"/>
        </c:scaling>
        <c:delete val="1"/>
        <c:axPos val="b"/>
        <c:numFmt formatCode="General" sourceLinked="1"/>
        <c:tickLblPos val="none"/>
        <c:crossAx val="189700744"/>
        <c:crosses val="autoZero"/>
        <c:auto val="1"/>
        <c:lblAlgn val="ctr"/>
        <c:lblOffset val="100"/>
      </c:catAx>
      <c:valAx>
        <c:axId val="189700744"/>
        <c:scaling>
          <c:orientation val="minMax"/>
        </c:scaling>
        <c:axPos val="l"/>
        <c:numFmt formatCode="General" sourceLinked="1"/>
        <c:tickLblPos val="none"/>
        <c:spPr>
          <a:ln w="12700">
            <a:solidFill>
              <a:sysClr val="windowText" lastClr="000000"/>
            </a:solidFill>
          </a:ln>
        </c:spPr>
        <c:crossAx val="359264360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55867694287199"/>
          <c:y val="0.0896543902529353"/>
          <c:w val="0.622645287474524"/>
          <c:h val="0.820691219494135"/>
        </c:manualLayout>
      </c:layout>
      <c:barChart>
        <c:barDir val="col"/>
        <c:grouping val="clustered"/>
        <c:ser>
          <c:idx val="0"/>
          <c:order val="0"/>
          <c:tx>
            <c:v>wt</c:v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Sheet1!$H$24:$H$28</c:f>
                <c:numCache>
                  <c:formatCode>General</c:formatCode>
                  <c:ptCount val="5"/>
                  <c:pt idx="0">
                    <c:v>0.152752523165196</c:v>
                  </c:pt>
                  <c:pt idx="1">
                    <c:v>0.152752523165195</c:v>
                  </c:pt>
                  <c:pt idx="2">
                    <c:v>0.01</c:v>
                  </c:pt>
                  <c:pt idx="3">
                    <c:v>0.00225018517756504</c:v>
                  </c:pt>
                  <c:pt idx="4">
                    <c:v>0.01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Sheet1!$F$24:$F$28</c:f>
              <c:numCache>
                <c:formatCode>General</c:formatCode>
                <c:ptCount val="5"/>
                <c:pt idx="0">
                  <c:v>0.783333333333333</c:v>
                </c:pt>
                <c:pt idx="1">
                  <c:v>0.733333333333335</c:v>
                </c:pt>
                <c:pt idx="2">
                  <c:v>0.05</c:v>
                </c:pt>
                <c:pt idx="3">
                  <c:v>0.0115333333333333</c:v>
                </c:pt>
                <c:pt idx="4">
                  <c:v>0.0243</c:v>
                </c:pt>
              </c:numCache>
            </c:numRef>
          </c:val>
        </c:ser>
        <c:ser>
          <c:idx val="1"/>
          <c:order val="1"/>
          <c:tx>
            <c:v>npt1</c:v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Sheet1!$I$24:$I$28</c:f>
                <c:numCache>
                  <c:formatCode>General</c:formatCode>
                  <c:ptCount val="5"/>
                  <c:pt idx="0">
                    <c:v>0.1</c:v>
                  </c:pt>
                  <c:pt idx="1">
                    <c:v>0.1</c:v>
                  </c:pt>
                  <c:pt idx="2">
                    <c:v>0.0699999999999999</c:v>
                  </c:pt>
                  <c:pt idx="3">
                    <c:v>0.01</c:v>
                  </c:pt>
                  <c:pt idx="4">
                    <c:v>0.01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Sheet1!$G$24:$G$28</c:f>
              <c:numCache>
                <c:formatCode>General</c:formatCode>
                <c:ptCount val="5"/>
                <c:pt idx="0">
                  <c:v>0.774000000000005</c:v>
                </c:pt>
                <c:pt idx="1">
                  <c:v>0.596</c:v>
                </c:pt>
                <c:pt idx="2">
                  <c:v>0.387000000000002</c:v>
                </c:pt>
                <c:pt idx="3">
                  <c:v>0.0235</c:v>
                </c:pt>
                <c:pt idx="4">
                  <c:v>0.0192</c:v>
                </c:pt>
              </c:numCache>
            </c:numRef>
          </c:val>
        </c:ser>
        <c:axId val="335206584"/>
        <c:axId val="335158360"/>
      </c:barChart>
      <c:catAx>
        <c:axId val="335206584"/>
        <c:scaling>
          <c:orientation val="minMax"/>
        </c:scaling>
        <c:delete val="1"/>
        <c:axPos val="b"/>
        <c:tickLblPos val="none"/>
        <c:crossAx val="335158360"/>
        <c:crosses val="autoZero"/>
        <c:auto val="1"/>
        <c:lblAlgn val="ctr"/>
        <c:lblOffset val="100"/>
      </c:catAx>
      <c:valAx>
        <c:axId val="335158360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prstClr val="black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35206584"/>
        <c:crosses val="autoZero"/>
        <c:crossBetween val="between"/>
      </c:valAx>
      <c:spPr>
        <a:ln w="12700">
          <a:solidFill>
            <a:prstClr val="black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53653268673861"/>
          <c:y val="0.0519878649498088"/>
          <c:w val="0.677154622396664"/>
          <c:h val="0.888803733301799"/>
        </c:manualLayout>
      </c:layout>
      <c:barChart>
        <c:barDir val="col"/>
        <c:grouping val="clustered"/>
        <c:ser>
          <c:idx val="0"/>
          <c:order val="0"/>
          <c:tx>
            <c:v>wt</c:v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Sheet1!$L$44:$L$48</c:f>
                <c:numCache>
                  <c:formatCode>General</c:formatCode>
                  <c:ptCount val="5"/>
                  <c:pt idx="0">
                    <c:v>0.169213868619961</c:v>
                  </c:pt>
                  <c:pt idx="1">
                    <c:v>0.0808290376865479</c:v>
                  </c:pt>
                  <c:pt idx="2">
                    <c:v>0.0577350269189629</c:v>
                  </c:pt>
                  <c:pt idx="3">
                    <c:v>0.0120968315410827</c:v>
                  </c:pt>
                  <c:pt idx="4">
                    <c:v>0.0288444102037118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Sheet1!$H$44:$H$48</c:f>
              <c:numCache>
                <c:formatCode>General</c:formatCode>
                <c:ptCount val="5"/>
                <c:pt idx="0">
                  <c:v>0.913333333333333</c:v>
                </c:pt>
                <c:pt idx="1">
                  <c:v>0.676666666666668</c:v>
                </c:pt>
                <c:pt idx="2">
                  <c:v>0.356666666666669</c:v>
                </c:pt>
                <c:pt idx="3">
                  <c:v>0.0736666666666667</c:v>
                </c:pt>
                <c:pt idx="4">
                  <c:v>0.0980000000000002</c:v>
                </c:pt>
              </c:numCache>
            </c:numRef>
          </c:val>
        </c:ser>
        <c:ser>
          <c:idx val="1"/>
          <c:order val="1"/>
          <c:tx>
            <c:v>sir2</c:v>
          </c:tx>
          <c:spPr>
            <a:solidFill>
              <a:schemeClr val="tx1">
                <a:lumMod val="75000"/>
                <a:lumOff val="2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Sheet1!$M$44:$M$48</c:f>
                <c:numCache>
                  <c:formatCode>General</c:formatCode>
                  <c:ptCount val="5"/>
                  <c:pt idx="0">
                    <c:v>0.1</c:v>
                  </c:pt>
                  <c:pt idx="1">
                    <c:v>0.125830573921178</c:v>
                  </c:pt>
                  <c:pt idx="2">
                    <c:v>0.0763762615825973</c:v>
                  </c:pt>
                  <c:pt idx="3">
                    <c:v>0.037859388972002</c:v>
                  </c:pt>
                  <c:pt idx="4">
                    <c:v>0.01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Sheet1!$I$44:$I$48</c:f>
              <c:numCache>
                <c:formatCode>General</c:formatCode>
                <c:ptCount val="5"/>
                <c:pt idx="0">
                  <c:v>0.81</c:v>
                </c:pt>
                <c:pt idx="1">
                  <c:v>0.716666666666667</c:v>
                </c:pt>
                <c:pt idx="2">
                  <c:v>0.366666666666669</c:v>
                </c:pt>
                <c:pt idx="3">
                  <c:v>0.103333333333333</c:v>
                </c:pt>
                <c:pt idx="4">
                  <c:v>0.047</c:v>
                </c:pt>
              </c:numCache>
            </c:numRef>
          </c:val>
        </c:ser>
        <c:ser>
          <c:idx val="2"/>
          <c:order val="2"/>
          <c:tx>
            <c:v>hst1</c:v>
          </c:tx>
          <c:spPr>
            <a:solidFill>
              <a:schemeClr val="bg1">
                <a:lumMod val="50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Sheet1!$N$44:$N$48</c:f>
                <c:numCache>
                  <c:formatCode>General</c:formatCode>
                  <c:ptCount val="5"/>
                  <c:pt idx="0">
                    <c:v>0.100000000000001</c:v>
                  </c:pt>
                  <c:pt idx="1">
                    <c:v>0.100000000000001</c:v>
                  </c:pt>
                  <c:pt idx="2">
                    <c:v>0.0500000000000003</c:v>
                  </c:pt>
                  <c:pt idx="3">
                    <c:v>0.0152752523165195</c:v>
                  </c:pt>
                  <c:pt idx="4">
                    <c:v>0.01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Sheet1!$J$44:$J$48</c:f>
              <c:numCache>
                <c:formatCode>General</c:formatCode>
                <c:ptCount val="5"/>
                <c:pt idx="0">
                  <c:v>0.8</c:v>
                </c:pt>
                <c:pt idx="1">
                  <c:v>0.700000000000001</c:v>
                </c:pt>
                <c:pt idx="2">
                  <c:v>0.3</c:v>
                </c:pt>
                <c:pt idx="3">
                  <c:v>0.0766666666666667</c:v>
                </c:pt>
                <c:pt idx="4">
                  <c:v>0.07</c:v>
                </c:pt>
              </c:numCache>
            </c:numRef>
          </c:val>
        </c:ser>
        <c:ser>
          <c:idx val="3"/>
          <c:order val="3"/>
          <c:tx>
            <c:v>npt1</c:v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Sheet1!$O$44:$O$48</c:f>
                <c:numCache>
                  <c:formatCode>General</c:formatCode>
                  <c:ptCount val="5"/>
                  <c:pt idx="0">
                    <c:v>0.161658075373094</c:v>
                  </c:pt>
                  <c:pt idx="1">
                    <c:v>0.136503968196288</c:v>
                  </c:pt>
                  <c:pt idx="2">
                    <c:v>0.040414518843274</c:v>
                  </c:pt>
                  <c:pt idx="3">
                    <c:v>0.00999999999999998</c:v>
                  </c:pt>
                  <c:pt idx="4">
                    <c:v>0.01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Sheet1!$K$44:$K$48</c:f>
              <c:numCache>
                <c:formatCode>General</c:formatCode>
                <c:ptCount val="5"/>
                <c:pt idx="0">
                  <c:v>0.873333333333335</c:v>
                </c:pt>
                <c:pt idx="1">
                  <c:v>0.853333333333334</c:v>
                </c:pt>
                <c:pt idx="2">
                  <c:v>0.293333333333333</c:v>
                </c:pt>
                <c:pt idx="3">
                  <c:v>0.073</c:v>
                </c:pt>
                <c:pt idx="4">
                  <c:v>0.061</c:v>
                </c:pt>
              </c:numCache>
            </c:numRef>
          </c:val>
        </c:ser>
        <c:axId val="335106440"/>
        <c:axId val="335109640"/>
      </c:barChart>
      <c:catAx>
        <c:axId val="335106440"/>
        <c:scaling>
          <c:orientation val="minMax"/>
        </c:scaling>
        <c:delete val="1"/>
        <c:axPos val="b"/>
        <c:tickLblPos val="none"/>
        <c:crossAx val="335109640"/>
        <c:crosses val="autoZero"/>
        <c:auto val="1"/>
        <c:lblAlgn val="ctr"/>
        <c:lblOffset val="100"/>
      </c:catAx>
      <c:valAx>
        <c:axId val="335109640"/>
        <c:scaling>
          <c:orientation val="minMax"/>
        </c:scaling>
        <c:axPos val="l"/>
        <c:numFmt formatCode="General" sourceLinked="1"/>
        <c:tickLblPos val="nextTo"/>
        <c:spPr>
          <a:noFill/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35106440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0354011915588674"/>
          <c:y val="0.0156738436187161"/>
          <c:w val="0.858739460441019"/>
          <c:h val="0.955158753252932"/>
        </c:manualLayout>
      </c:layout>
      <c:scatterChart>
        <c:scatterStyle val="smoothMarker"/>
        <c:ser>
          <c:idx val="0"/>
          <c:order val="0"/>
          <c:tx>
            <c:v>wt</c:v>
          </c:tx>
          <c:spPr>
            <a:ln w="12700"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pPr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Sheet2!$J$54:$P$54</c:f>
                <c:numCache>
                  <c:formatCode>General</c:formatCode>
                  <c:ptCount val="7"/>
                  <c:pt idx="0">
                    <c:v>0.0</c:v>
                  </c:pt>
                  <c:pt idx="1">
                    <c:v>0.743770267790997</c:v>
                  </c:pt>
                  <c:pt idx="2">
                    <c:v>0.730674650203501</c:v>
                  </c:pt>
                  <c:pt idx="3">
                    <c:v>0.769961502966242</c:v>
                  </c:pt>
                  <c:pt idx="4">
                    <c:v>0.078570169991542</c:v>
                  </c:pt>
                  <c:pt idx="5">
                    <c:v>0.0</c:v>
                  </c:pt>
                  <c:pt idx="6">
                    <c:v>0.0</c:v>
                  </c:pt>
                </c:numCache>
              </c:numRef>
            </c:plus>
            <c:minus>
              <c:numRef>
                <c:f>Sheet2!$J$54:$P$54</c:f>
                <c:numCache>
                  <c:formatCode>General</c:formatCode>
                  <c:ptCount val="7"/>
                  <c:pt idx="0">
                    <c:v>0.0</c:v>
                  </c:pt>
                  <c:pt idx="1">
                    <c:v>0.743770267790997</c:v>
                  </c:pt>
                  <c:pt idx="2">
                    <c:v>0.730674650203501</c:v>
                  </c:pt>
                  <c:pt idx="3">
                    <c:v>0.769961502966242</c:v>
                  </c:pt>
                  <c:pt idx="4">
                    <c:v>0.078570169991542</c:v>
                  </c:pt>
                  <c:pt idx="5">
                    <c:v>0.0</c:v>
                  </c:pt>
                  <c:pt idx="6">
                    <c:v>0.0</c:v>
                  </c:pt>
                </c:numCache>
              </c:numRef>
            </c:minus>
            <c:spPr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errBars>
          <c:xVal>
            <c:numRef>
              <c:f>Sheet2!$J$48:$P$48</c:f>
              <c:numCache>
                <c:formatCode>General</c:formatCode>
                <c:ptCount val="7"/>
                <c:pt idx="0">
                  <c:v>0.0</c:v>
                </c:pt>
                <c:pt idx="1">
                  <c:v>3.0</c:v>
                </c:pt>
                <c:pt idx="2">
                  <c:v>6.0</c:v>
                </c:pt>
                <c:pt idx="3">
                  <c:v>9.0</c:v>
                </c:pt>
                <c:pt idx="4">
                  <c:v>12.0</c:v>
                </c:pt>
                <c:pt idx="5">
                  <c:v>15.0</c:v>
                </c:pt>
                <c:pt idx="6">
                  <c:v>18.0</c:v>
                </c:pt>
              </c:numCache>
            </c:numRef>
          </c:xVal>
          <c:yVal>
            <c:numRef>
              <c:f>Sheet2!$J$49:$P$49</c:f>
              <c:numCache>
                <c:formatCode>General</c:formatCode>
                <c:ptCount val="7"/>
                <c:pt idx="0">
                  <c:v>20.0</c:v>
                </c:pt>
                <c:pt idx="1">
                  <c:v>17.12592500000003</c:v>
                </c:pt>
                <c:pt idx="2">
                  <c:v>16.11666500000015</c:v>
                </c:pt>
                <c:pt idx="3">
                  <c:v>11.544445</c:v>
                </c:pt>
                <c:pt idx="4">
                  <c:v>0.9655575</c:v>
                </c:pt>
                <c:pt idx="5">
                  <c:v>0.0</c:v>
                </c:pt>
                <c:pt idx="6">
                  <c:v>0.0</c:v>
                </c:pt>
              </c:numCache>
            </c:numRef>
          </c:yVal>
          <c:smooth val="1"/>
        </c:ser>
        <c:ser>
          <c:idx val="1"/>
          <c:order val="1"/>
          <c:tx>
            <c:v>sir2</c:v>
          </c:tx>
          <c:spPr>
            <a:ln w="12700"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pPr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Sheet2!$J$55:$P$55</c:f>
                <c:numCache>
                  <c:formatCode>General</c:formatCode>
                  <c:ptCount val="7"/>
                  <c:pt idx="0">
                    <c:v>0.0</c:v>
                  </c:pt>
                  <c:pt idx="1">
                    <c:v>0.961141963395594</c:v>
                  </c:pt>
                  <c:pt idx="2">
                    <c:v>0.625923851638565</c:v>
                  </c:pt>
                  <c:pt idx="3">
                    <c:v>0.638142656817421</c:v>
                  </c:pt>
                  <c:pt idx="4">
                    <c:v>0.319699239230406</c:v>
                  </c:pt>
                  <c:pt idx="5">
                    <c:v>0.0</c:v>
                  </c:pt>
                  <c:pt idx="6">
                    <c:v>0.0</c:v>
                  </c:pt>
                </c:numCache>
              </c:numRef>
            </c:plus>
            <c:minus>
              <c:numRef>
                <c:f>Sheet2!$J$55:$P$55</c:f>
                <c:numCache>
                  <c:formatCode>General</c:formatCode>
                  <c:ptCount val="7"/>
                  <c:pt idx="0">
                    <c:v>0.0</c:v>
                  </c:pt>
                  <c:pt idx="1">
                    <c:v>0.961141963395594</c:v>
                  </c:pt>
                  <c:pt idx="2">
                    <c:v>0.625923851638565</c:v>
                  </c:pt>
                  <c:pt idx="3">
                    <c:v>0.638142656817421</c:v>
                  </c:pt>
                  <c:pt idx="4">
                    <c:v>0.319699239230406</c:v>
                  </c:pt>
                  <c:pt idx="5">
                    <c:v>0.0</c:v>
                  </c:pt>
                  <c:pt idx="6">
                    <c:v>0.0</c:v>
                  </c:pt>
                </c:numCache>
              </c:numRef>
            </c:minus>
            <c:spPr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errBars>
          <c:xVal>
            <c:numRef>
              <c:f>Sheet2!$J$48:$P$48</c:f>
              <c:numCache>
                <c:formatCode>General</c:formatCode>
                <c:ptCount val="7"/>
                <c:pt idx="0">
                  <c:v>0.0</c:v>
                </c:pt>
                <c:pt idx="1">
                  <c:v>3.0</c:v>
                </c:pt>
                <c:pt idx="2">
                  <c:v>6.0</c:v>
                </c:pt>
                <c:pt idx="3">
                  <c:v>9.0</c:v>
                </c:pt>
                <c:pt idx="4">
                  <c:v>12.0</c:v>
                </c:pt>
                <c:pt idx="5">
                  <c:v>15.0</c:v>
                </c:pt>
                <c:pt idx="6">
                  <c:v>18.0</c:v>
                </c:pt>
              </c:numCache>
            </c:numRef>
          </c:xVal>
          <c:yVal>
            <c:numRef>
              <c:f>Sheet2!$J$50:$P$50</c:f>
              <c:numCache>
                <c:formatCode>General</c:formatCode>
                <c:ptCount val="7"/>
                <c:pt idx="0">
                  <c:v>20.0</c:v>
                </c:pt>
                <c:pt idx="1">
                  <c:v>16.87962999999988</c:v>
                </c:pt>
                <c:pt idx="2">
                  <c:v>16.04259499999986</c:v>
                </c:pt>
                <c:pt idx="3">
                  <c:v>11.551235</c:v>
                </c:pt>
                <c:pt idx="4">
                  <c:v>1.8640615</c:v>
                </c:pt>
                <c:pt idx="5">
                  <c:v>0.0</c:v>
                </c:pt>
                <c:pt idx="6">
                  <c:v>0.0</c:v>
                </c:pt>
              </c:numCache>
            </c:numRef>
          </c:yVal>
          <c:smooth val="1"/>
        </c:ser>
        <c:ser>
          <c:idx val="2"/>
          <c:order val="2"/>
          <c:tx>
            <c:v>hst1</c:v>
          </c:tx>
          <c:spPr>
            <a:ln w="12700"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pPr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Sheet2!$J$56:$P$56</c:f>
                <c:numCache>
                  <c:formatCode>General</c:formatCode>
                  <c:ptCount val="7"/>
                  <c:pt idx="0">
                    <c:v>0.0</c:v>
                  </c:pt>
                  <c:pt idx="1">
                    <c:v>0.159756635073134</c:v>
                  </c:pt>
                  <c:pt idx="2">
                    <c:v>0.201659782926576</c:v>
                  </c:pt>
                  <c:pt idx="3">
                    <c:v>0.899156982956852</c:v>
                  </c:pt>
                  <c:pt idx="4">
                    <c:v>0.150456766687312</c:v>
                  </c:pt>
                  <c:pt idx="5">
                    <c:v>0.0</c:v>
                  </c:pt>
                  <c:pt idx="6">
                    <c:v>0.0</c:v>
                  </c:pt>
                </c:numCache>
              </c:numRef>
            </c:plus>
            <c:minus>
              <c:numRef>
                <c:f>Sheet2!$J$56:$P$56</c:f>
                <c:numCache>
                  <c:formatCode>General</c:formatCode>
                  <c:ptCount val="7"/>
                  <c:pt idx="0">
                    <c:v>0.0</c:v>
                  </c:pt>
                  <c:pt idx="1">
                    <c:v>0.159756635073134</c:v>
                  </c:pt>
                  <c:pt idx="2">
                    <c:v>0.201659782926576</c:v>
                  </c:pt>
                  <c:pt idx="3">
                    <c:v>0.899156982956852</c:v>
                  </c:pt>
                  <c:pt idx="4">
                    <c:v>0.150456766687312</c:v>
                  </c:pt>
                  <c:pt idx="5">
                    <c:v>0.0</c:v>
                  </c:pt>
                  <c:pt idx="6">
                    <c:v>0.0</c:v>
                  </c:pt>
                </c:numCache>
              </c:numRef>
            </c:minus>
            <c:spPr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errBars>
          <c:xVal>
            <c:numRef>
              <c:f>Sheet2!$J$48:$P$48</c:f>
              <c:numCache>
                <c:formatCode>General</c:formatCode>
                <c:ptCount val="7"/>
                <c:pt idx="0">
                  <c:v>0.0</c:v>
                </c:pt>
                <c:pt idx="1">
                  <c:v>3.0</c:v>
                </c:pt>
                <c:pt idx="2">
                  <c:v>6.0</c:v>
                </c:pt>
                <c:pt idx="3">
                  <c:v>9.0</c:v>
                </c:pt>
                <c:pt idx="4">
                  <c:v>12.0</c:v>
                </c:pt>
                <c:pt idx="5">
                  <c:v>15.0</c:v>
                </c:pt>
                <c:pt idx="6">
                  <c:v>18.0</c:v>
                </c:pt>
              </c:numCache>
            </c:numRef>
          </c:xVal>
          <c:yVal>
            <c:numRef>
              <c:f>Sheet2!$J$51:$P$51</c:f>
              <c:numCache>
                <c:formatCode>General</c:formatCode>
                <c:ptCount val="7"/>
                <c:pt idx="0">
                  <c:v>20.0</c:v>
                </c:pt>
                <c:pt idx="1">
                  <c:v>17.1129650000002</c:v>
                </c:pt>
                <c:pt idx="2">
                  <c:v>16.34259499999997</c:v>
                </c:pt>
                <c:pt idx="3">
                  <c:v>11.8358</c:v>
                </c:pt>
                <c:pt idx="4">
                  <c:v>1.471389</c:v>
                </c:pt>
                <c:pt idx="5">
                  <c:v>0.0</c:v>
                </c:pt>
                <c:pt idx="6">
                  <c:v>0.0</c:v>
                </c:pt>
              </c:numCache>
            </c:numRef>
          </c:yVal>
          <c:smooth val="1"/>
        </c:ser>
        <c:ser>
          <c:idx val="3"/>
          <c:order val="3"/>
          <c:tx>
            <c:v>sum1</c:v>
          </c:tx>
          <c:spPr>
            <a:ln w="12700"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pPr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Sheet2!$J$57:$P$57</c:f>
                <c:numCache>
                  <c:formatCode>General</c:formatCode>
                  <c:ptCount val="7"/>
                  <c:pt idx="0">
                    <c:v>0.0</c:v>
                  </c:pt>
                  <c:pt idx="1">
                    <c:v>0.671751442127199</c:v>
                  </c:pt>
                  <c:pt idx="2">
                    <c:v>0.643467170879646</c:v>
                  </c:pt>
                  <c:pt idx="3">
                    <c:v>0.823779400082321</c:v>
                  </c:pt>
                  <c:pt idx="4">
                    <c:v>0.220617315730204</c:v>
                  </c:pt>
                  <c:pt idx="5">
                    <c:v>0.0</c:v>
                  </c:pt>
                  <c:pt idx="6">
                    <c:v>0.0</c:v>
                  </c:pt>
                </c:numCache>
              </c:numRef>
            </c:plus>
            <c:minus>
              <c:numRef>
                <c:f>Sheet2!$J$57:$P$57</c:f>
                <c:numCache>
                  <c:formatCode>General</c:formatCode>
                  <c:ptCount val="7"/>
                  <c:pt idx="0">
                    <c:v>0.0</c:v>
                  </c:pt>
                  <c:pt idx="1">
                    <c:v>0.671751442127199</c:v>
                  </c:pt>
                  <c:pt idx="2">
                    <c:v>0.643467170879646</c:v>
                  </c:pt>
                  <c:pt idx="3">
                    <c:v>0.823779400082321</c:v>
                  </c:pt>
                  <c:pt idx="4">
                    <c:v>0.220617315730204</c:v>
                  </c:pt>
                  <c:pt idx="5">
                    <c:v>0.0</c:v>
                  </c:pt>
                  <c:pt idx="6">
                    <c:v>0.0</c:v>
                  </c:pt>
                </c:numCache>
              </c:numRef>
            </c:minus>
            <c:spPr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errBars>
          <c:xVal>
            <c:numRef>
              <c:f>Sheet2!$J$48:$P$48</c:f>
              <c:numCache>
                <c:formatCode>General</c:formatCode>
                <c:ptCount val="7"/>
                <c:pt idx="0">
                  <c:v>0.0</c:v>
                </c:pt>
                <c:pt idx="1">
                  <c:v>3.0</c:v>
                </c:pt>
                <c:pt idx="2">
                  <c:v>6.0</c:v>
                </c:pt>
                <c:pt idx="3">
                  <c:v>9.0</c:v>
                </c:pt>
                <c:pt idx="4">
                  <c:v>12.0</c:v>
                </c:pt>
                <c:pt idx="5">
                  <c:v>15.0</c:v>
                </c:pt>
                <c:pt idx="6">
                  <c:v>18.0</c:v>
                </c:pt>
              </c:numCache>
            </c:numRef>
          </c:xVal>
          <c:yVal>
            <c:numRef>
              <c:f>Sheet2!$J$52:$P$52</c:f>
              <c:numCache>
                <c:formatCode>General</c:formatCode>
                <c:ptCount val="7"/>
                <c:pt idx="0">
                  <c:v>20.0</c:v>
                </c:pt>
                <c:pt idx="1">
                  <c:v>16.97499999999999</c:v>
                </c:pt>
                <c:pt idx="2">
                  <c:v>16.105</c:v>
                </c:pt>
                <c:pt idx="3">
                  <c:v>11.7075</c:v>
                </c:pt>
                <c:pt idx="4">
                  <c:v>1.533999999999989</c:v>
                </c:pt>
                <c:pt idx="5">
                  <c:v>0.0</c:v>
                </c:pt>
                <c:pt idx="6">
                  <c:v>0.0</c:v>
                </c:pt>
              </c:numCache>
            </c:numRef>
          </c:yVal>
          <c:smooth val="1"/>
        </c:ser>
        <c:ser>
          <c:idx val="4"/>
          <c:order val="4"/>
          <c:tx>
            <c:v>npt1</c:v>
          </c:tx>
          <c:spPr>
            <a:ln w="12700"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pPr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Sheet2!$J$58:$P$58</c:f>
                <c:numCache>
                  <c:formatCode>General</c:formatCode>
                  <c:ptCount val="7"/>
                  <c:pt idx="0">
                    <c:v>0.0</c:v>
                  </c:pt>
                  <c:pt idx="1">
                    <c:v>0.830192858587735</c:v>
                  </c:pt>
                  <c:pt idx="2">
                    <c:v>1.013517362678115</c:v>
                  </c:pt>
                  <c:pt idx="3">
                    <c:v>0.986456386162095</c:v>
                  </c:pt>
                  <c:pt idx="4">
                    <c:v>0.335657225068225</c:v>
                  </c:pt>
                  <c:pt idx="5">
                    <c:v>0.0</c:v>
                  </c:pt>
                  <c:pt idx="6">
                    <c:v>0.0</c:v>
                  </c:pt>
                </c:numCache>
              </c:numRef>
            </c:plus>
            <c:minus>
              <c:numRef>
                <c:f>Sheet2!$J$58:$P$58</c:f>
                <c:numCache>
                  <c:formatCode>General</c:formatCode>
                  <c:ptCount val="7"/>
                  <c:pt idx="0">
                    <c:v>0.0</c:v>
                  </c:pt>
                  <c:pt idx="1">
                    <c:v>0.830192858587735</c:v>
                  </c:pt>
                  <c:pt idx="2">
                    <c:v>1.013517362678115</c:v>
                  </c:pt>
                  <c:pt idx="3">
                    <c:v>0.986456386162095</c:v>
                  </c:pt>
                  <c:pt idx="4">
                    <c:v>0.335657225068225</c:v>
                  </c:pt>
                  <c:pt idx="5">
                    <c:v>0.0</c:v>
                  </c:pt>
                  <c:pt idx="6">
                    <c:v>0.0</c:v>
                  </c:pt>
                </c:numCache>
              </c:numRef>
            </c:minus>
            <c:spPr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errBars>
          <c:xVal>
            <c:numRef>
              <c:f>Sheet2!$J$48:$P$48</c:f>
              <c:numCache>
                <c:formatCode>General</c:formatCode>
                <c:ptCount val="7"/>
                <c:pt idx="0">
                  <c:v>0.0</c:v>
                </c:pt>
                <c:pt idx="1">
                  <c:v>3.0</c:v>
                </c:pt>
                <c:pt idx="2">
                  <c:v>6.0</c:v>
                </c:pt>
                <c:pt idx="3">
                  <c:v>9.0</c:v>
                </c:pt>
                <c:pt idx="4">
                  <c:v>12.0</c:v>
                </c:pt>
                <c:pt idx="5">
                  <c:v>15.0</c:v>
                </c:pt>
                <c:pt idx="6">
                  <c:v>18.0</c:v>
                </c:pt>
              </c:numCache>
            </c:numRef>
          </c:xVal>
          <c:yVal>
            <c:numRef>
              <c:f>Sheet2!$J$53:$P$53</c:f>
              <c:numCache>
                <c:formatCode>General</c:formatCode>
                <c:ptCount val="7"/>
                <c:pt idx="0">
                  <c:v>20.0</c:v>
                </c:pt>
                <c:pt idx="1">
                  <c:v>16.78703499999997</c:v>
                </c:pt>
                <c:pt idx="2">
                  <c:v>15.916665</c:v>
                </c:pt>
                <c:pt idx="3">
                  <c:v>11.89753000000004</c:v>
                </c:pt>
                <c:pt idx="4">
                  <c:v>1.8373455</c:v>
                </c:pt>
                <c:pt idx="5">
                  <c:v>0.0</c:v>
                </c:pt>
                <c:pt idx="6">
                  <c:v>0.0</c:v>
                </c:pt>
              </c:numCache>
            </c:numRef>
          </c:yVal>
          <c:smooth val="1"/>
        </c:ser>
        <c:axId val="334577864"/>
        <c:axId val="334580936"/>
      </c:scatterChart>
      <c:valAx>
        <c:axId val="334577864"/>
        <c:scaling>
          <c:orientation val="minMax"/>
        </c:scaling>
        <c:delete val="1"/>
        <c:axPos val="b"/>
        <c:numFmt formatCode="General" sourceLinked="1"/>
        <c:tickLblPos val="none"/>
        <c:crossAx val="334580936"/>
        <c:crosses val="autoZero"/>
        <c:crossBetween val="midCat"/>
      </c:valAx>
      <c:valAx>
        <c:axId val="334580936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>
                <a:latin typeface="Arial"/>
                <a:cs typeface="Arial"/>
              </a:defRPr>
            </a:pPr>
            <a:endParaRPr lang="en-US"/>
          </a:p>
        </c:txPr>
        <c:crossAx val="334577864"/>
        <c:crosses val="autoZero"/>
        <c:crossBetween val="midCat"/>
      </c:valAx>
      <c:spPr>
        <a:noFill/>
        <a:ln w="12700"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7637660143025"/>
          <c:y val="0.0796927913359421"/>
          <c:w val="0.818982101403938"/>
          <c:h val="0.840614417328117"/>
        </c:manualLayout>
      </c:layout>
      <c:barChart>
        <c:barDir val="col"/>
        <c:grouping val="clustered"/>
        <c:ser>
          <c:idx val="0"/>
          <c:order val="0"/>
          <c:tx>
            <c:v>wt</c:v>
          </c:tx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Sheet1!$R$27:$V$27</c:f>
                <c:numCache>
                  <c:formatCode>General</c:formatCode>
                  <c:ptCount val="5"/>
                  <c:pt idx="0">
                    <c:v>0.101427151379881</c:v>
                  </c:pt>
                  <c:pt idx="1">
                    <c:v>0.167609550686951</c:v>
                  </c:pt>
                  <c:pt idx="2">
                    <c:v>0.00100558624876422</c:v>
                  </c:pt>
                  <c:pt idx="3">
                    <c:v>0.00100295858634638</c:v>
                  </c:pt>
                  <c:pt idx="4">
                    <c:v>0.000513160143944689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Sheet1!$M$27:$Q$27</c:f>
              <c:numCache>
                <c:formatCode>General</c:formatCode>
                <c:ptCount val="5"/>
                <c:pt idx="0">
                  <c:v>1.00978888888889</c:v>
                </c:pt>
                <c:pt idx="1">
                  <c:v>0.806822222222222</c:v>
                </c:pt>
                <c:pt idx="2">
                  <c:v>0.00806111111111111</c:v>
                </c:pt>
                <c:pt idx="3">
                  <c:v>0.00204444444444444</c:v>
                </c:pt>
                <c:pt idx="4">
                  <c:v>0.00156666666666667</c:v>
                </c:pt>
              </c:numCache>
            </c:numRef>
          </c:val>
        </c:ser>
        <c:ser>
          <c:idx val="1"/>
          <c:order val="1"/>
          <c:tx>
            <c:v>sir2</c:v>
          </c:tx>
          <c:spPr>
            <a:solidFill>
              <a:schemeClr val="tx1">
                <a:lumMod val="75000"/>
                <a:lumOff val="25000"/>
              </a:schemeClr>
            </a:solidFill>
            <a:ln w="12700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Sheet1!$R$28:$V$28</c:f>
                <c:numCache>
                  <c:formatCode>General</c:formatCode>
                  <c:ptCount val="5"/>
                  <c:pt idx="0">
                    <c:v>0.121710075969874</c:v>
                  </c:pt>
                  <c:pt idx="1">
                    <c:v>0.224028788659289</c:v>
                  </c:pt>
                  <c:pt idx="2">
                    <c:v>0.100208228112674</c:v>
                  </c:pt>
                  <c:pt idx="3">
                    <c:v>0.00100004629522467</c:v>
                  </c:pt>
                  <c:pt idx="4">
                    <c:v>0.000100000185185014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Sheet1!$M$28:$Q$28</c:f>
              <c:numCache>
                <c:formatCode>General</c:formatCode>
                <c:ptCount val="5"/>
                <c:pt idx="0">
                  <c:v>0.990055555555556</c:v>
                </c:pt>
                <c:pt idx="1">
                  <c:v>1.058277777777778</c:v>
                </c:pt>
                <c:pt idx="2">
                  <c:v>0.78</c:v>
                </c:pt>
                <c:pt idx="3">
                  <c:v>0.00300555555555556</c:v>
                </c:pt>
                <c:pt idx="4">
                  <c:v>0.000661888888888889</c:v>
                </c:pt>
              </c:numCache>
            </c:numRef>
          </c:val>
        </c:ser>
        <c:ser>
          <c:idx val="2"/>
          <c:order val="2"/>
          <c:tx>
            <c:v>sir2  +Vec</c:v>
          </c:tx>
          <c:spPr>
            <a:solidFill>
              <a:schemeClr val="bg1">
                <a:lumMod val="65000"/>
              </a:schemeClr>
            </a:solidFill>
            <a:ln w="12700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Sheet1!$R$29:$V$29</c:f>
                <c:numCache>
                  <c:formatCode>General</c:formatCode>
                  <c:ptCount val="5"/>
                  <c:pt idx="0">
                    <c:v>0.20035047093457</c:v>
                  </c:pt>
                  <c:pt idx="1">
                    <c:v>0.108903764856867</c:v>
                  </c:pt>
                  <c:pt idx="2">
                    <c:v>0.100161573636468</c:v>
                  </c:pt>
                  <c:pt idx="3">
                    <c:v>0.0015148646193026</c:v>
                  </c:pt>
                  <c:pt idx="4">
                    <c:v>0.00100374299499424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Sheet1!$M$29:$Q$29</c:f>
              <c:numCache>
                <c:formatCode>General</c:formatCode>
                <c:ptCount val="5"/>
                <c:pt idx="0">
                  <c:v>1.10683888888889</c:v>
                </c:pt>
                <c:pt idx="1">
                  <c:v>0.8751</c:v>
                </c:pt>
                <c:pt idx="2">
                  <c:v>0.76</c:v>
                </c:pt>
                <c:pt idx="3">
                  <c:v>0.00462222222222223</c:v>
                </c:pt>
                <c:pt idx="4">
                  <c:v>0.00205</c:v>
                </c:pt>
              </c:numCache>
            </c:numRef>
          </c:val>
        </c:ser>
        <c:ser>
          <c:idx val="3"/>
          <c:order val="3"/>
          <c:tx>
            <c:v>sir2  +wt</c:v>
          </c:tx>
          <c:spPr>
            <a:solidFill>
              <a:schemeClr val="bg1">
                <a:lumMod val="85000"/>
              </a:schemeClr>
            </a:solidFill>
            <a:ln w="12700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Sheet1!$R$30:$V$30</c:f>
                <c:numCache>
                  <c:formatCode>General</c:formatCode>
                  <c:ptCount val="5"/>
                  <c:pt idx="0">
                    <c:v>0.250915107563701</c:v>
                  </c:pt>
                  <c:pt idx="1">
                    <c:v>0.203908258465346</c:v>
                  </c:pt>
                  <c:pt idx="2">
                    <c:v>0.0353200561013144</c:v>
                  </c:pt>
                  <c:pt idx="3">
                    <c:v>0.00114459276277312</c:v>
                  </c:pt>
                  <c:pt idx="4">
                    <c:v>0.001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Sheet1!$M$30:$Q$30</c:f>
              <c:numCache>
                <c:formatCode>General</c:formatCode>
                <c:ptCount val="5"/>
                <c:pt idx="0">
                  <c:v>1.237638888888889</c:v>
                </c:pt>
                <c:pt idx="1">
                  <c:v>1.02293888888889</c:v>
                </c:pt>
                <c:pt idx="2">
                  <c:v>0.212261</c:v>
                </c:pt>
                <c:pt idx="3">
                  <c:v>0.00390555555555556</c:v>
                </c:pt>
                <c:pt idx="4">
                  <c:v>0.00315</c:v>
                </c:pt>
              </c:numCache>
            </c:numRef>
          </c:val>
        </c:ser>
        <c:ser>
          <c:idx val="4"/>
          <c:order val="4"/>
          <c:tx>
            <c:v>sir2  +H364Y</c:v>
          </c:tx>
          <c:spPr>
            <a:solidFill>
              <a:schemeClr val="bg1"/>
            </a:solidFill>
            <a:ln w="12700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Sheet1!$R$31:$V$31</c:f>
                <c:numCache>
                  <c:formatCode>General</c:formatCode>
                  <c:ptCount val="5"/>
                  <c:pt idx="0">
                    <c:v>0.2</c:v>
                  </c:pt>
                  <c:pt idx="1">
                    <c:v>0.115470053837926</c:v>
                  </c:pt>
                  <c:pt idx="2">
                    <c:v>0.152840483293313</c:v>
                  </c:pt>
                  <c:pt idx="3">
                    <c:v>0.000255660322244908</c:v>
                  </c:pt>
                  <c:pt idx="4">
                    <c:v>0.0001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Sheet1!$M$31:$Q$31</c:f>
              <c:numCache>
                <c:formatCode>General</c:formatCode>
                <c:ptCount val="5"/>
                <c:pt idx="0">
                  <c:v>1.0</c:v>
                </c:pt>
                <c:pt idx="1">
                  <c:v>0.866666666666667</c:v>
                </c:pt>
                <c:pt idx="2">
                  <c:v>0.99</c:v>
                </c:pt>
                <c:pt idx="3">
                  <c:v>0.000196788888888889</c:v>
                </c:pt>
                <c:pt idx="4">
                  <c:v>0.00033</c:v>
                </c:pt>
              </c:numCache>
            </c:numRef>
          </c:val>
        </c:ser>
        <c:axId val="334670296"/>
        <c:axId val="334673352"/>
      </c:barChart>
      <c:catAx>
        <c:axId val="334670296"/>
        <c:scaling>
          <c:orientation val="minMax"/>
        </c:scaling>
        <c:delete val="1"/>
        <c:axPos val="b"/>
        <c:tickLblPos val="none"/>
        <c:crossAx val="334673352"/>
        <c:crosses val="autoZero"/>
        <c:auto val="1"/>
        <c:lblAlgn val="ctr"/>
        <c:lblOffset val="100"/>
      </c:catAx>
      <c:valAx>
        <c:axId val="334673352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34670296"/>
        <c:crosses val="autoZero"/>
        <c:crossBetween val="between"/>
        <c:majorUnit val="0.4"/>
      </c:valAx>
      <c:spPr>
        <a:ln w="12700">
          <a:solidFill>
            <a:prstClr val="black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0.05879</cdr:x>
      <cdr:y>0.13999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84666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 sz="1000" dirty="0">
            <a:latin typeface="Arial"/>
            <a:cs typeface="Arial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A1B7B-99B5-4F6D-9A8B-B4F8210EA942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F5278-B564-4A37-B50B-9EFDBDC06C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9769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image" Target="../media/image1.png"/><Relationship Id="rId5" Type="http://schemas.openxmlformats.org/officeDocument/2006/relationships/chart" Target="../charts/chart3.xml"/><Relationship Id="rId6" Type="http://schemas.openxmlformats.org/officeDocument/2006/relationships/chart" Target="../charts/chart4.xml"/><Relationship Id="rId7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5285" y="317496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(a)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39157" y="317496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3" name="Chart 32"/>
          <p:cNvGraphicFramePr>
            <a:graphicFrameLocks noGrp="1"/>
          </p:cNvGraphicFramePr>
          <p:nvPr/>
        </p:nvGraphicFramePr>
        <p:xfrm>
          <a:off x="850530" y="609600"/>
          <a:ext cx="2304256" cy="1756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96874" y="2100534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91076" y="1895655"/>
            <a:ext cx="3985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0.5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96874" y="1680194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1076" y="1468932"/>
            <a:ext cx="3985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1.5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6874" y="125767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1076" y="1050118"/>
            <a:ext cx="3985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2.5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6874" y="83991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1076" y="628652"/>
            <a:ext cx="3985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3.5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90603" y="2204983"/>
            <a:ext cx="457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log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69524" y="2204983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867705" y="2204983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6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274353" y="2204983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9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633374" y="2204983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 rot="16200000">
            <a:off x="-115744" y="1264489"/>
            <a:ext cx="13304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NAD/NADH ratio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2" name="Chart 61"/>
          <p:cNvGraphicFramePr>
            <a:graphicFrameLocks noGrp="1"/>
          </p:cNvGraphicFramePr>
          <p:nvPr/>
        </p:nvGraphicFramePr>
        <p:xfrm>
          <a:off x="3761656" y="609600"/>
          <a:ext cx="3096344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0" name="TextBox 79"/>
          <p:cNvSpPr txBox="1"/>
          <p:nvPr/>
        </p:nvSpPr>
        <p:spPr>
          <a:xfrm>
            <a:off x="4232208" y="2169713"/>
            <a:ext cx="390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log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680916" y="2169713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070630" y="2169713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6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465691" y="2169713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9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86390" y="2169713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 rot="16200000">
            <a:off x="2945621" y="1282802"/>
            <a:ext cx="1527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expression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947973" y="482600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PDC1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4" name="Picture 123" descr="Screen shot 2012-08-04 at 10.35.33 PM.png"/>
          <p:cNvPicPr>
            <a:picLocks noChangeAspect="1"/>
          </p:cNvPicPr>
          <p:nvPr/>
        </p:nvPicPr>
        <p:blipFill>
          <a:blip r:embed="rId4" cstate="print"/>
          <a:srcRect l="17603" r="18586"/>
          <a:stretch>
            <a:fillRect/>
          </a:stretch>
        </p:blipFill>
        <p:spPr>
          <a:xfrm>
            <a:off x="4152896" y="2981298"/>
            <a:ext cx="2209800" cy="2003552"/>
          </a:xfrm>
          <a:prstGeom prst="rect">
            <a:avLst/>
          </a:prstGeom>
        </p:spPr>
      </p:pic>
      <p:sp>
        <p:nvSpPr>
          <p:cNvPr id="125" name="TextBox 124"/>
          <p:cNvSpPr txBox="1"/>
          <p:nvPr/>
        </p:nvSpPr>
        <p:spPr>
          <a:xfrm>
            <a:off x="5003796" y="4873598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PDC5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651364" y="3171798"/>
            <a:ext cx="526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Input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3657596" y="3580599"/>
            <a:ext cx="458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Sir2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656467" y="4012399"/>
            <a:ext cx="501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Hst1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657596" y="4456899"/>
            <a:ext cx="586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Sum1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3339157" y="2802466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325285" y="5448300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1109135" y="7597232"/>
            <a:ext cx="457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log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1611366" y="759723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2007062" y="759723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6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2417746" y="759723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9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2753659" y="7597232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 rot="16200000">
            <a:off x="-173983" y="6608499"/>
            <a:ext cx="1527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expression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2869779" y="6162927"/>
            <a:ext cx="3333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Symbol" pitchFamily="18" charset="2"/>
                <a:cs typeface="Arial" pitchFamily="34" charset="0"/>
              </a:rPr>
              <a:t>D</a:t>
            </a:r>
            <a:endParaRPr lang="en-US" sz="1200" i="1" dirty="0">
              <a:latin typeface="Symbol" pitchFamily="18" charset="2"/>
              <a:cs typeface="Arial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2894659" y="6450890"/>
            <a:ext cx="3333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Symbol" pitchFamily="18" charset="2"/>
                <a:cs typeface="Arial" pitchFamily="34" charset="0"/>
              </a:rPr>
              <a:t>D</a:t>
            </a:r>
            <a:endParaRPr lang="en-US" sz="1200" i="1" dirty="0">
              <a:latin typeface="Symbol" pitchFamily="18" charset="2"/>
              <a:cs typeface="Arial" pitchFamily="34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1867727" y="5671998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PDC5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5" name="Chart 144"/>
          <p:cNvGraphicFramePr>
            <a:graphicFrameLocks noGrp="1"/>
          </p:cNvGraphicFramePr>
          <p:nvPr/>
        </p:nvGraphicFramePr>
        <p:xfrm>
          <a:off x="620688" y="5868144"/>
          <a:ext cx="3111500" cy="1833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6" name="Rectangle 145"/>
          <p:cNvSpPr/>
          <p:nvPr/>
        </p:nvSpPr>
        <p:spPr>
          <a:xfrm>
            <a:off x="2694062" y="6065252"/>
            <a:ext cx="400050" cy="688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Box 146"/>
          <p:cNvSpPr txBox="1"/>
          <p:nvPr/>
        </p:nvSpPr>
        <p:spPr>
          <a:xfrm>
            <a:off x="2646437" y="5992227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2646437" y="6123460"/>
            <a:ext cx="4996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2640087" y="6388042"/>
            <a:ext cx="5426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npt1∆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2636912" y="6253635"/>
            <a:ext cx="535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690535" y="2396062"/>
            <a:ext cx="1442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hrs post log phase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9" name="Straight Connector 168"/>
          <p:cNvCxnSpPr/>
          <p:nvPr/>
        </p:nvCxnSpPr>
        <p:spPr>
          <a:xfrm rot="10800000" flipH="1">
            <a:off x="4690535" y="2421469"/>
            <a:ext cx="1442222" cy="1588"/>
          </a:xfrm>
          <a:prstGeom prst="line">
            <a:avLst/>
          </a:prstGeom>
          <a:ln w="158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 rot="10800000" flipH="1">
            <a:off x="1495710" y="2445278"/>
            <a:ext cx="1442222" cy="1588"/>
          </a:xfrm>
          <a:prstGeom prst="line">
            <a:avLst/>
          </a:prstGeom>
          <a:ln w="158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1481668" y="2406935"/>
            <a:ext cx="1442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hrs post log phase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1634067" y="7844599"/>
            <a:ext cx="1442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hrs post log phase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4" name="Straight Connector 173"/>
          <p:cNvCxnSpPr/>
          <p:nvPr/>
        </p:nvCxnSpPr>
        <p:spPr>
          <a:xfrm rot="10800000" flipH="1">
            <a:off x="1634067" y="7857306"/>
            <a:ext cx="1442222" cy="1588"/>
          </a:xfrm>
          <a:prstGeom prst="line">
            <a:avLst/>
          </a:prstGeom>
          <a:ln w="158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3339157" y="5448300"/>
            <a:ext cx="402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4202735" y="7583955"/>
            <a:ext cx="457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log 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4697171" y="7583955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3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123526" y="7583955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6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547419" y="7583955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9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895959" y="7583955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12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81" name="TextBox 180"/>
          <p:cNvSpPr txBox="1"/>
          <p:nvPr/>
        </p:nvSpPr>
        <p:spPr>
          <a:xfrm rot="16200000">
            <a:off x="2930711" y="6617878"/>
            <a:ext cx="1527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Relative expression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4904650" y="5664200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PDC1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188" name="Rectangle 187"/>
          <p:cNvSpPr>
            <a:spLocks noChangeAspect="1"/>
          </p:cNvSpPr>
          <p:nvPr/>
        </p:nvSpPr>
        <p:spPr>
          <a:xfrm>
            <a:off x="5517738" y="6027814"/>
            <a:ext cx="65151" cy="65151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>
            <a:spLocks noChangeAspect="1"/>
          </p:cNvSpPr>
          <p:nvPr/>
        </p:nvSpPr>
        <p:spPr>
          <a:xfrm>
            <a:off x="5517738" y="6152698"/>
            <a:ext cx="65151" cy="651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>
            <a:spLocks noChangeAspect="1"/>
          </p:cNvSpPr>
          <p:nvPr/>
        </p:nvSpPr>
        <p:spPr>
          <a:xfrm>
            <a:off x="5517738" y="6277581"/>
            <a:ext cx="65151" cy="65151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Rectangle 190"/>
          <p:cNvSpPr>
            <a:spLocks noChangeAspect="1"/>
          </p:cNvSpPr>
          <p:nvPr/>
        </p:nvSpPr>
        <p:spPr>
          <a:xfrm>
            <a:off x="5517738" y="6402464"/>
            <a:ext cx="65151" cy="6515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>
            <a:spLocks noChangeAspect="1"/>
          </p:cNvSpPr>
          <p:nvPr/>
        </p:nvSpPr>
        <p:spPr>
          <a:xfrm>
            <a:off x="5517738" y="6527348"/>
            <a:ext cx="65151" cy="6515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TextBox 192"/>
          <p:cNvSpPr txBox="1"/>
          <p:nvPr/>
        </p:nvSpPr>
        <p:spPr>
          <a:xfrm>
            <a:off x="5538902" y="5926216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5538901" y="6044751"/>
            <a:ext cx="4996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5538905" y="6163283"/>
            <a:ext cx="7955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sir2∆+vec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5530438" y="6298750"/>
            <a:ext cx="7543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sir2∆+</a:t>
            </a:r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5530438" y="6425749"/>
            <a:ext cx="9666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</a:t>
            </a:r>
            <a:r>
              <a:rPr lang="en-US" sz="1000" dirty="0" smtClean="0">
                <a:latin typeface="Arial"/>
                <a:cs typeface="Arial"/>
              </a:rPr>
              <a:t>+H364Y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4712589" y="7823203"/>
            <a:ext cx="1442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hrs post log phase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9" name="Straight Connector 198"/>
          <p:cNvCxnSpPr/>
          <p:nvPr/>
        </p:nvCxnSpPr>
        <p:spPr>
          <a:xfrm rot="10800000" flipH="1">
            <a:off x="4712589" y="7848610"/>
            <a:ext cx="1442222" cy="1588"/>
          </a:xfrm>
          <a:prstGeom prst="line">
            <a:avLst/>
          </a:prstGeom>
          <a:ln w="158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5530388" y="886599"/>
            <a:ext cx="76200" cy="76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>
            <a:off x="5530388" y="1038999"/>
            <a:ext cx="76200" cy="76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5593888" y="774700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593888" y="939800"/>
            <a:ext cx="5426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npt1∆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839851" y="2938964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[0- 1093]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891147" y="3350072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[0- 666]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891147" y="3779912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[0- 500]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891147" y="4235108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[0- 565]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25285" y="2802466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</a:p>
        </p:txBody>
      </p:sp>
      <p:graphicFrame>
        <p:nvGraphicFramePr>
          <p:cNvPr id="103" name="Chart 102"/>
          <p:cNvGraphicFramePr>
            <a:graphicFrameLocks noGrp="1"/>
          </p:cNvGraphicFramePr>
          <p:nvPr/>
        </p:nvGraphicFramePr>
        <p:xfrm>
          <a:off x="677030" y="3198655"/>
          <a:ext cx="2448272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4" name="TextBox 103"/>
          <p:cNvSpPr txBox="1"/>
          <p:nvPr/>
        </p:nvSpPr>
        <p:spPr>
          <a:xfrm rot="16200000">
            <a:off x="-124687" y="3876674"/>
            <a:ext cx="1356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Glucose  (mg/ml)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Straight Connector 104"/>
          <p:cNvCxnSpPr/>
          <p:nvPr/>
        </p:nvCxnSpPr>
        <p:spPr>
          <a:xfrm>
            <a:off x="1367368" y="4772047"/>
            <a:ext cx="0" cy="52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1670209" y="4772047"/>
            <a:ext cx="0" cy="52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1987959" y="4772047"/>
            <a:ext cx="0" cy="52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2296387" y="4772047"/>
            <a:ext cx="0" cy="52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2613603" y="4772047"/>
            <a:ext cx="0" cy="52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2925955" y="4772047"/>
            <a:ext cx="0" cy="52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1232938" y="4784751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539223" y="4784751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6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852143" y="4784751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9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117603" y="4784751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428435" y="4784751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15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749063" y="4784751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18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843393" y="4980801"/>
            <a:ext cx="56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hours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Diamond 119"/>
          <p:cNvSpPr/>
          <p:nvPr/>
        </p:nvSpPr>
        <p:spPr>
          <a:xfrm>
            <a:off x="2379563" y="3369734"/>
            <a:ext cx="76200" cy="76200"/>
          </a:xfrm>
          <a:prstGeom prst="diamond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2388030" y="3522137"/>
            <a:ext cx="59267" cy="592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Isosceles Triangle 121"/>
          <p:cNvSpPr/>
          <p:nvPr/>
        </p:nvSpPr>
        <p:spPr>
          <a:xfrm>
            <a:off x="2379563" y="3649133"/>
            <a:ext cx="76200" cy="76200"/>
          </a:xfrm>
          <a:prstGeom prst="triangl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2286858" y="366846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x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2403815" y="3267446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2404385" y="3411379"/>
            <a:ext cx="4996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419429" y="3555312"/>
            <a:ext cx="535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415963" y="3699245"/>
            <a:ext cx="6066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sum1∆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920753" y="477943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9" name="Straight Connector 148"/>
          <p:cNvCxnSpPr/>
          <p:nvPr/>
        </p:nvCxnSpPr>
        <p:spPr>
          <a:xfrm>
            <a:off x="1056218" y="4768850"/>
            <a:ext cx="0" cy="525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0" name="Chart 149"/>
          <p:cNvGraphicFramePr>
            <a:graphicFrameLocks noGrp="1"/>
          </p:cNvGraphicFramePr>
          <p:nvPr/>
        </p:nvGraphicFramePr>
        <p:xfrm>
          <a:off x="3712837" y="5796136"/>
          <a:ext cx="2736304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4" name="Rectangle 153"/>
          <p:cNvSpPr>
            <a:spLocks noChangeAspect="1"/>
          </p:cNvSpPr>
          <p:nvPr/>
        </p:nvSpPr>
        <p:spPr>
          <a:xfrm>
            <a:off x="2615849" y="6088567"/>
            <a:ext cx="65151" cy="65151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>
            <a:spLocks noChangeAspect="1"/>
          </p:cNvSpPr>
          <p:nvPr/>
        </p:nvSpPr>
        <p:spPr>
          <a:xfrm>
            <a:off x="2615849" y="6227411"/>
            <a:ext cx="65151" cy="651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/>
          <p:cNvSpPr>
            <a:spLocks noChangeAspect="1"/>
          </p:cNvSpPr>
          <p:nvPr/>
        </p:nvSpPr>
        <p:spPr>
          <a:xfrm>
            <a:off x="2615849" y="6351260"/>
            <a:ext cx="65151" cy="6515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ectangle 157"/>
          <p:cNvSpPr>
            <a:spLocks noChangeAspect="1"/>
          </p:cNvSpPr>
          <p:nvPr/>
        </p:nvSpPr>
        <p:spPr>
          <a:xfrm>
            <a:off x="2615849" y="6486088"/>
            <a:ext cx="65151" cy="6515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8" name="Straight Connector 167"/>
          <p:cNvCxnSpPr/>
          <p:nvPr/>
        </p:nvCxnSpPr>
        <p:spPr>
          <a:xfrm>
            <a:off x="4160949" y="3015546"/>
            <a:ext cx="399966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4127991" y="3007702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500 </a:t>
            </a:r>
            <a:r>
              <a:rPr lang="en-US" sz="800" dirty="0" err="1" smtClean="0">
                <a:latin typeface="Arial"/>
                <a:cs typeface="Arial"/>
              </a:rPr>
              <a:t>bp</a:t>
            </a:r>
            <a:endParaRPr lang="en-US" sz="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13825</TotalTime>
  <Words>151</Words>
  <Application>Microsoft Macintosh PowerPoint</Application>
  <PresentationFormat>Letter Paper (8.5x11 in)</PresentationFormat>
  <Paragraphs>82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Mingguang Li</dc:creator>
  <cp:lastModifiedBy>Jeffrey Smith</cp:lastModifiedBy>
  <cp:revision>728</cp:revision>
  <cp:lastPrinted>2013-04-02T22:48:20Z</cp:lastPrinted>
  <dcterms:created xsi:type="dcterms:W3CDTF">2013-04-05T18:16:10Z</dcterms:created>
  <dcterms:modified xsi:type="dcterms:W3CDTF">2013-04-05T18:16:16Z</dcterms:modified>
</cp:coreProperties>
</file>