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charts/chart2.xml" ContentType="application/vnd.openxmlformats-officedocument.drawingml.char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charts/chart4.xml" ContentType="application/vnd.openxmlformats-officedocument.drawingml.chart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charts/chart3.xml" ContentType="application/vnd.openxmlformats-officedocument.drawingml.chart+xml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3"/>
  </p:notesMasterIdLst>
  <p:sldIdLst>
    <p:sldId id="260" r:id="rId2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showPr showNarration="1">
    <p:present/>
    <p:sldAll/>
    <p:penClr>
      <a:prstClr val="red"/>
    </p:penClr>
    <p:extLst>
      <p:ext uri="{EC167BDD-8182-4AB7-AECC-EB403E3ABB37}">
        <p14:laserClr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>
          <a:srgbClr val="FF0000"/>
        </p14:laserClr>
      </p:ext>
      <p:ext uri="{2FDB2607-1784-4EEB-B798-7EB5836EED8A}">
        <p14:showMediaCtrls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"/>
      </p:ext>
    </p:extLst>
  </p:showPr>
  <p:clrMru>
    <a:srgbClr val="07CC06"/>
    <a:srgbClr val="DDDDDD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588" autoAdjust="0"/>
    <p:restoredTop sz="94624" autoAdjust="0"/>
  </p:normalViewPr>
  <p:slideViewPr>
    <p:cSldViewPr>
      <p:cViewPr>
        <p:scale>
          <a:sx n="150" d="100"/>
          <a:sy n="150" d="100"/>
        </p:scale>
        <p:origin x="-2152" y="-8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ngguang%20Li\Documents\Mingguang's%20documents\my%20experiments\figures%20for%20chip_seq%20paper%206_10_2012\figures%20for%20text\Excel%20file\Chip%20at%20tRNA%202_7_201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ngguang%20Li\Documents\Mingguang's%20documents\my%20experiments\figures%20for%20chip_seq%20paper%206_10_2012\figures%20for%20text\Excel%20file\Chip%20at%20tRNA%202_7_201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ngguang%20Li\Documents\Mingguang's%20documents\my%20experiments\figures%20for%20chip_seq%20paper%206_10_2012\figures%20for%20text\Excel%20file\chip%20condensin%20and%20cohesin%20at%20tRNA%207_1_201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ngguang%20Li\Documents\Mingguang's%20documents\my%20experiments\figures%20for%20chip_seq%20paper%206_10_2012\figures%20for%20text\Excel%20file\chip%20condensin%20and%20cohesin%20at%20tRNA%207_1_201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tx1"/>
            </a:solidFill>
            <a:ln w="12700">
              <a:solidFill>
                <a:schemeClr val="tx1"/>
              </a:solidFill>
            </a:ln>
          </c:spPr>
          <c:errBars>
            <c:errBarType val="plus"/>
            <c:errValType val="cust"/>
            <c:plus>
              <c:numRef>
                <c:f>Sheet1!$F$22:$F$26</c:f>
                <c:numCache>
                  <c:formatCode>General</c:formatCode>
                  <c:ptCount val="5"/>
                  <c:pt idx="0">
                    <c:v>0.0152752523165191</c:v>
                  </c:pt>
                  <c:pt idx="1">
                    <c:v>0.023094010767585</c:v>
                  </c:pt>
                  <c:pt idx="2">
                    <c:v>0.0602771377334174</c:v>
                  </c:pt>
                  <c:pt idx="3">
                    <c:v>0.16750621879003</c:v>
                  </c:pt>
                  <c:pt idx="4">
                    <c:v>0.165227116418584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chemeClr val="tx1"/>
                </a:solidFill>
              </a:ln>
            </c:spPr>
          </c:errBars>
          <c:val>
            <c:numRef>
              <c:f>Sheet1!$E$22:$E$26</c:f>
              <c:numCache>
                <c:formatCode>General</c:formatCode>
                <c:ptCount val="5"/>
                <c:pt idx="0">
                  <c:v>0.196666666666667</c:v>
                </c:pt>
                <c:pt idx="1">
                  <c:v>0.213333333333335</c:v>
                </c:pt>
                <c:pt idx="2">
                  <c:v>0.543333333333333</c:v>
                </c:pt>
                <c:pt idx="3">
                  <c:v>1.181666666666667</c:v>
                </c:pt>
                <c:pt idx="4">
                  <c:v>1.059999999999992</c:v>
                </c:pt>
              </c:numCache>
            </c:numRef>
          </c:val>
        </c:ser>
        <c:axId val="332013112"/>
        <c:axId val="332016168"/>
      </c:barChart>
      <c:catAx>
        <c:axId val="332013112"/>
        <c:scaling>
          <c:orientation val="minMax"/>
        </c:scaling>
        <c:delete val="1"/>
        <c:axPos val="b"/>
        <c:tickLblPos val="none"/>
        <c:crossAx val="332016168"/>
        <c:crosses val="autoZero"/>
        <c:auto val="1"/>
        <c:lblAlgn val="ctr"/>
        <c:lblOffset val="100"/>
      </c:catAx>
      <c:valAx>
        <c:axId val="332016168"/>
        <c:scaling>
          <c:orientation val="minMax"/>
        </c:scaling>
        <c:axPos val="l"/>
        <c:numFmt formatCode="General" sourceLinked="1"/>
        <c:tickLblPos val="nextTo"/>
        <c:spPr>
          <a:ln w="12700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aseline="0">
                <a:latin typeface="Arial" pitchFamily="34" charset="0"/>
              </a:defRPr>
            </a:pPr>
            <a:endParaRPr lang="en-US"/>
          </a:p>
        </c:txPr>
        <c:crossAx val="332013112"/>
        <c:crosses val="autoZero"/>
        <c:crossBetween val="between"/>
      </c:valAx>
      <c:spPr>
        <a:ln w="12700">
          <a:solidFill>
            <a:sysClr val="windowText" lastClr="000000"/>
          </a:solidFill>
        </a:ln>
      </c:spPr>
    </c:plotArea>
    <c:plotVisOnly val="1"/>
    <c:dispBlanksAs val="gap"/>
  </c:chart>
  <c:spPr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137078621148318"/>
          <c:y val="0.124349855871663"/>
          <c:w val="0.796934801584637"/>
          <c:h val="0.812052776029002"/>
        </c:manualLayout>
      </c:layout>
      <c:barChart>
        <c:barDir val="col"/>
        <c:grouping val="clustered"/>
        <c:ser>
          <c:idx val="0"/>
          <c:order val="0"/>
          <c:spPr>
            <a:solidFill>
              <a:prstClr val="black"/>
            </a:solidFill>
            <a:ln w="12700">
              <a:solidFill>
                <a:prstClr val="black"/>
              </a:solidFill>
            </a:ln>
          </c:spPr>
          <c:errBars>
            <c:errBarType val="plus"/>
            <c:errValType val="cust"/>
            <c:plus>
              <c:numRef>
                <c:f>Sheet1!$L$22:$L$26</c:f>
                <c:numCache>
                  <c:formatCode>General</c:formatCode>
                  <c:ptCount val="5"/>
                  <c:pt idx="0">
                    <c:v>0.0199999999999999</c:v>
                  </c:pt>
                  <c:pt idx="1">
                    <c:v>0.0288675134594809</c:v>
                  </c:pt>
                  <c:pt idx="2">
                    <c:v>0.0550757054728607</c:v>
                  </c:pt>
                  <c:pt idx="3">
                    <c:v>0.244264883545166</c:v>
                  </c:pt>
                  <c:pt idx="4">
                    <c:v>0.183303027798233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Sheet1!$K$22:$K$26</c:f>
              <c:numCache>
                <c:formatCode>General</c:formatCode>
                <c:ptCount val="5"/>
                <c:pt idx="0">
                  <c:v>0.26</c:v>
                </c:pt>
                <c:pt idx="1">
                  <c:v>0.266666666666667</c:v>
                </c:pt>
                <c:pt idx="2">
                  <c:v>0.676666666666668</c:v>
                </c:pt>
                <c:pt idx="3">
                  <c:v>1.328666666666667</c:v>
                </c:pt>
                <c:pt idx="4">
                  <c:v>1.2</c:v>
                </c:pt>
              </c:numCache>
            </c:numRef>
          </c:val>
        </c:ser>
        <c:axId val="332040904"/>
        <c:axId val="332043960"/>
      </c:barChart>
      <c:catAx>
        <c:axId val="332040904"/>
        <c:scaling>
          <c:orientation val="minMax"/>
        </c:scaling>
        <c:delete val="1"/>
        <c:axPos val="b"/>
        <c:tickLblPos val="none"/>
        <c:crossAx val="332043960"/>
        <c:crosses val="autoZero"/>
        <c:auto val="1"/>
        <c:lblAlgn val="ctr"/>
        <c:lblOffset val="100"/>
      </c:catAx>
      <c:valAx>
        <c:axId val="332043960"/>
        <c:scaling>
          <c:orientation val="minMax"/>
        </c:scaling>
        <c:axPos val="l"/>
        <c:numFmt formatCode="General" sourceLinked="1"/>
        <c:tickLblPos val="nextTo"/>
        <c:spPr>
          <a:ln w="12700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aseline="0">
                <a:latin typeface="Arial" pitchFamily="34" charset="0"/>
              </a:defRPr>
            </a:pPr>
            <a:endParaRPr lang="en-US"/>
          </a:p>
        </c:txPr>
        <c:crossAx val="332040904"/>
        <c:crosses val="autoZero"/>
        <c:crossBetween val="between"/>
      </c:valAx>
      <c:spPr>
        <a:noFill/>
        <a:ln w="12700">
          <a:solidFill>
            <a:sysClr val="windowText" lastClr="000000"/>
          </a:solidFill>
        </a:ln>
      </c:spPr>
    </c:plotArea>
    <c:plotVisOnly val="1"/>
    <c:dispBlanksAs val="gap"/>
  </c:chart>
  <c:spPr>
    <a:ln>
      <a:noFill/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/>
      <c:barChart>
        <c:barDir val="col"/>
        <c:grouping val="clustered"/>
        <c:ser>
          <c:idx val="0"/>
          <c:order val="0"/>
          <c:tx>
            <c:v>untagged</c:v>
          </c:tx>
          <c:spPr>
            <a:solidFill>
              <a:schemeClr val="tx1"/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Sheet1!$P$34:$R$34</c:f>
                <c:numCache>
                  <c:formatCode>General</c:formatCode>
                  <c:ptCount val="3"/>
                  <c:pt idx="0">
                    <c:v>0.0</c:v>
                  </c:pt>
                  <c:pt idx="1">
                    <c:v>0.0</c:v>
                  </c:pt>
                  <c:pt idx="2">
                    <c:v>0.0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Sheet1!$K$34:$M$34</c:f>
              <c:numCache>
                <c:formatCode>General</c:formatCode>
                <c:ptCount val="3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</c:numCache>
            </c:numRef>
          </c:val>
        </c:ser>
        <c:ser>
          <c:idx val="1"/>
          <c:order val="1"/>
          <c:tx>
            <c:v>wt</c:v>
          </c:tx>
          <c:spPr>
            <a:solidFill>
              <a:schemeClr val="tx1">
                <a:lumMod val="75000"/>
                <a:lumOff val="25000"/>
              </a:schemeClr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Sheet1!$P$35:$R$35</c:f>
                <c:numCache>
                  <c:formatCode>General</c:formatCode>
                  <c:ptCount val="3"/>
                  <c:pt idx="0">
                    <c:v>1.0</c:v>
                  </c:pt>
                  <c:pt idx="1">
                    <c:v>0.600000000000002</c:v>
                  </c:pt>
                  <c:pt idx="2">
                    <c:v>0.36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Sheet1!$K$35:$M$35</c:f>
              <c:numCache>
                <c:formatCode>General</c:formatCode>
                <c:ptCount val="3"/>
                <c:pt idx="0">
                  <c:v>7.270000000000001</c:v>
                </c:pt>
                <c:pt idx="1">
                  <c:v>5.67</c:v>
                </c:pt>
                <c:pt idx="2">
                  <c:v>4.649999999999998</c:v>
                </c:pt>
              </c:numCache>
            </c:numRef>
          </c:val>
        </c:ser>
        <c:ser>
          <c:idx val="2"/>
          <c:order val="2"/>
          <c:tx>
            <c:v>sir2</c:v>
          </c:tx>
          <c:spPr>
            <a:solidFill>
              <a:schemeClr val="bg1">
                <a:lumMod val="50000"/>
              </a:schemeClr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Sheet1!$P$36:$R$36</c:f>
                <c:numCache>
                  <c:formatCode>General</c:formatCode>
                  <c:ptCount val="3"/>
                  <c:pt idx="0">
                    <c:v>0.4</c:v>
                  </c:pt>
                  <c:pt idx="1">
                    <c:v>0.2</c:v>
                  </c:pt>
                  <c:pt idx="2">
                    <c:v>0.16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Sheet1!$K$36:$M$36</c:f>
              <c:numCache>
                <c:formatCode>General</c:formatCode>
                <c:ptCount val="3"/>
                <c:pt idx="0">
                  <c:v>3.43</c:v>
                </c:pt>
                <c:pt idx="1">
                  <c:v>2.57</c:v>
                </c:pt>
                <c:pt idx="2">
                  <c:v>1.51</c:v>
                </c:pt>
              </c:numCache>
            </c:numRef>
          </c:val>
        </c:ser>
        <c:ser>
          <c:idx val="3"/>
          <c:order val="3"/>
          <c:tx>
            <c:v>hst1</c:v>
          </c:tx>
          <c:spPr>
            <a:solidFill>
              <a:schemeClr val="bg1">
                <a:lumMod val="75000"/>
              </a:schemeClr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Sheet1!$P$37:$R$37</c:f>
                <c:numCache>
                  <c:formatCode>General</c:formatCode>
                  <c:ptCount val="3"/>
                  <c:pt idx="0">
                    <c:v>0.5</c:v>
                  </c:pt>
                  <c:pt idx="1">
                    <c:v>0.3</c:v>
                  </c:pt>
                  <c:pt idx="2">
                    <c:v>0.153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Sheet1!$K$37:$M$37</c:f>
              <c:numCache>
                <c:formatCode>General</c:formatCode>
                <c:ptCount val="3"/>
                <c:pt idx="0">
                  <c:v>3.0</c:v>
                </c:pt>
                <c:pt idx="1">
                  <c:v>2.57</c:v>
                </c:pt>
                <c:pt idx="2">
                  <c:v>1.45</c:v>
                </c:pt>
              </c:numCache>
            </c:numRef>
          </c:val>
        </c:ser>
        <c:ser>
          <c:idx val="4"/>
          <c:order val="4"/>
          <c:tx>
            <c:v>sum1</c:v>
          </c:tx>
          <c:spPr>
            <a:solidFill>
              <a:schemeClr val="bg1"/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Sheet1!$P$38:$R$38</c:f>
                <c:numCache>
                  <c:formatCode>General</c:formatCode>
                  <c:ptCount val="3"/>
                  <c:pt idx="0">
                    <c:v>0.25</c:v>
                  </c:pt>
                  <c:pt idx="1">
                    <c:v>0.15</c:v>
                  </c:pt>
                  <c:pt idx="2">
                    <c:v>0.12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Sheet1!$K$38:$M$38</c:f>
              <c:numCache>
                <c:formatCode>General</c:formatCode>
                <c:ptCount val="3"/>
                <c:pt idx="0">
                  <c:v>1.77</c:v>
                </c:pt>
                <c:pt idx="1">
                  <c:v>1.7</c:v>
                </c:pt>
                <c:pt idx="2">
                  <c:v>1.3</c:v>
                </c:pt>
              </c:numCache>
            </c:numRef>
          </c:val>
        </c:ser>
        <c:axId val="332099000"/>
        <c:axId val="332102024"/>
      </c:barChart>
      <c:catAx>
        <c:axId val="332099000"/>
        <c:scaling>
          <c:orientation val="minMax"/>
        </c:scaling>
        <c:delete val="1"/>
        <c:axPos val="b"/>
        <c:tickLblPos val="none"/>
        <c:crossAx val="332102024"/>
        <c:crosses val="autoZero"/>
        <c:auto val="1"/>
        <c:lblAlgn val="ctr"/>
        <c:lblOffset val="100"/>
      </c:catAx>
      <c:valAx>
        <c:axId val="332102024"/>
        <c:scaling>
          <c:orientation val="minMax"/>
        </c:scaling>
        <c:axPos val="l"/>
        <c:numFmt formatCode="General" sourceLinked="1"/>
        <c:tickLblPos val="nextTo"/>
        <c:spPr>
          <a:ln w="12700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aseline="0">
                <a:latin typeface="Arial" pitchFamily="34" charset="0"/>
              </a:defRPr>
            </a:pPr>
            <a:endParaRPr lang="en-US"/>
          </a:p>
        </c:txPr>
        <c:crossAx val="332099000"/>
        <c:crosses val="autoZero"/>
        <c:crossBetween val="between"/>
      </c:valAx>
      <c:spPr>
        <a:ln w="12700">
          <a:solidFill>
            <a:schemeClr val="tx1"/>
          </a:solidFill>
        </a:ln>
      </c:spPr>
    </c:plotArea>
    <c:plotVisOnly val="1"/>
    <c:dispBlanksAs val="gap"/>
  </c:chart>
  <c:spPr>
    <a:ln>
      <a:noFill/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127381390493649"/>
          <c:y val="0.0796927913359425"/>
          <c:w val="0.62276211208014"/>
          <c:h val="0.840614417328121"/>
        </c:manualLayout>
      </c:layout>
      <c:barChart>
        <c:barDir val="col"/>
        <c:grouping val="clustered"/>
        <c:ser>
          <c:idx val="0"/>
          <c:order val="0"/>
          <c:tx>
            <c:v>untagged</c:v>
          </c:tx>
          <c:spPr>
            <a:solidFill>
              <a:schemeClr val="tx1"/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Sheet1!$P$43:$R$43</c:f>
                <c:numCache>
                  <c:formatCode>General</c:formatCode>
                  <c:ptCount val="3"/>
                  <c:pt idx="0">
                    <c:v>0.0</c:v>
                  </c:pt>
                  <c:pt idx="1">
                    <c:v>0.0</c:v>
                  </c:pt>
                  <c:pt idx="2">
                    <c:v>0.0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Sheet1!$K$43:$M$43</c:f>
              <c:numCache>
                <c:formatCode>General</c:formatCode>
                <c:ptCount val="3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</c:numCache>
            </c:numRef>
          </c:val>
        </c:ser>
        <c:ser>
          <c:idx val="1"/>
          <c:order val="1"/>
          <c:tx>
            <c:v>wt</c:v>
          </c:tx>
          <c:spPr>
            <a:solidFill>
              <a:schemeClr val="tx1">
                <a:lumMod val="75000"/>
                <a:lumOff val="25000"/>
              </a:schemeClr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Sheet1!$P$44:$R$44</c:f>
                <c:numCache>
                  <c:formatCode>General</c:formatCode>
                  <c:ptCount val="3"/>
                  <c:pt idx="0">
                    <c:v>1.0</c:v>
                  </c:pt>
                  <c:pt idx="1">
                    <c:v>0.4</c:v>
                  </c:pt>
                  <c:pt idx="2">
                    <c:v>0.4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Sheet1!$K$44:$M$44</c:f>
              <c:numCache>
                <c:formatCode>General</c:formatCode>
                <c:ptCount val="3"/>
                <c:pt idx="0">
                  <c:v>9.05</c:v>
                </c:pt>
                <c:pt idx="1">
                  <c:v>5.24</c:v>
                </c:pt>
                <c:pt idx="2">
                  <c:v>4.72</c:v>
                </c:pt>
              </c:numCache>
            </c:numRef>
          </c:val>
        </c:ser>
        <c:ser>
          <c:idx val="2"/>
          <c:order val="2"/>
          <c:tx>
            <c:v>sir2</c:v>
          </c:tx>
          <c:spPr>
            <a:solidFill>
              <a:schemeClr val="bg1">
                <a:lumMod val="50000"/>
              </a:schemeClr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Sheet1!$P$45:$R$45</c:f>
                <c:numCache>
                  <c:formatCode>General</c:formatCode>
                  <c:ptCount val="3"/>
                  <c:pt idx="0">
                    <c:v>0.35</c:v>
                  </c:pt>
                  <c:pt idx="1">
                    <c:v>0.21</c:v>
                  </c:pt>
                  <c:pt idx="2">
                    <c:v>0.3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Sheet1!$K$45:$M$45</c:f>
              <c:numCache>
                <c:formatCode>General</c:formatCode>
                <c:ptCount val="3"/>
                <c:pt idx="0">
                  <c:v>3.2</c:v>
                </c:pt>
                <c:pt idx="1">
                  <c:v>2.43</c:v>
                </c:pt>
                <c:pt idx="2">
                  <c:v>1.6</c:v>
                </c:pt>
              </c:numCache>
            </c:numRef>
          </c:val>
        </c:ser>
        <c:ser>
          <c:idx val="3"/>
          <c:order val="3"/>
          <c:tx>
            <c:v>hst1</c:v>
          </c:tx>
          <c:spPr>
            <a:solidFill>
              <a:schemeClr val="bg1">
                <a:lumMod val="75000"/>
              </a:schemeClr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Sheet1!$P$46:$R$46</c:f>
                <c:numCache>
                  <c:formatCode>General</c:formatCode>
                  <c:ptCount val="3"/>
                  <c:pt idx="0">
                    <c:v>0.21</c:v>
                  </c:pt>
                  <c:pt idx="1">
                    <c:v>0.15</c:v>
                  </c:pt>
                  <c:pt idx="2">
                    <c:v>0.1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Sheet1!$K$46:$M$46</c:f>
              <c:numCache>
                <c:formatCode>General</c:formatCode>
                <c:ptCount val="3"/>
                <c:pt idx="0">
                  <c:v>2.84</c:v>
                </c:pt>
                <c:pt idx="1">
                  <c:v>2.37</c:v>
                </c:pt>
                <c:pt idx="2">
                  <c:v>1.3</c:v>
                </c:pt>
              </c:numCache>
            </c:numRef>
          </c:val>
        </c:ser>
        <c:ser>
          <c:idx val="4"/>
          <c:order val="4"/>
          <c:tx>
            <c:v>sum1</c:v>
          </c:tx>
          <c:spPr>
            <a:solidFill>
              <a:schemeClr val="bg1"/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Sheet1!$P$47:$R$47</c:f>
                <c:numCache>
                  <c:formatCode>General</c:formatCode>
                  <c:ptCount val="3"/>
                  <c:pt idx="0">
                    <c:v>0.11</c:v>
                  </c:pt>
                  <c:pt idx="1">
                    <c:v>0.1</c:v>
                  </c:pt>
                  <c:pt idx="2">
                    <c:v>0.1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Sheet1!$K$47:$M$47</c:f>
              <c:numCache>
                <c:formatCode>General</c:formatCode>
                <c:ptCount val="3"/>
                <c:pt idx="0">
                  <c:v>1.88</c:v>
                </c:pt>
                <c:pt idx="1">
                  <c:v>2.3</c:v>
                </c:pt>
                <c:pt idx="2">
                  <c:v>1.3</c:v>
                </c:pt>
              </c:numCache>
            </c:numRef>
          </c:val>
        </c:ser>
        <c:axId val="332142952"/>
        <c:axId val="332145976"/>
      </c:barChart>
      <c:catAx>
        <c:axId val="332142952"/>
        <c:scaling>
          <c:orientation val="minMax"/>
        </c:scaling>
        <c:delete val="1"/>
        <c:axPos val="b"/>
        <c:tickLblPos val="none"/>
        <c:crossAx val="332145976"/>
        <c:crosses val="autoZero"/>
        <c:auto val="1"/>
        <c:lblAlgn val="ctr"/>
        <c:lblOffset val="100"/>
      </c:catAx>
      <c:valAx>
        <c:axId val="332145976"/>
        <c:scaling>
          <c:orientation val="minMax"/>
        </c:scaling>
        <c:axPos val="l"/>
        <c:numFmt formatCode="General" sourceLinked="1"/>
        <c:tickLblPos val="nextTo"/>
        <c:spPr>
          <a:ln w="12700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aseline="0">
                <a:latin typeface="Arial" pitchFamily="34" charset="0"/>
              </a:defRPr>
            </a:pPr>
            <a:endParaRPr lang="en-US"/>
          </a:p>
        </c:txPr>
        <c:crossAx val="332142952"/>
        <c:crosses val="autoZero"/>
        <c:crossBetween val="between"/>
      </c:valAx>
      <c:spPr>
        <a:ln w="12700">
          <a:solidFill>
            <a:sysClr val="windowText" lastClr="000000"/>
          </a:solidFill>
        </a:ln>
      </c:spPr>
    </c:plotArea>
    <c:plotVisOnly val="1"/>
    <c:dispBlanksAs val="gap"/>
  </c:chart>
  <c:spPr>
    <a:noFill/>
    <a:ln>
      <a:noFill/>
    </a:ln>
  </c:sp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5A1B7B-99B5-4F6D-9A8B-B4F8210EA942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5F5278-B564-4A37-B50B-9EFDBDC06C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97699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72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2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2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2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3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0" y="364071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3" y="1913471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7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7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5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8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chart" Target="../charts/chart1.xml"/><Relationship Id="rId6" Type="http://schemas.openxmlformats.org/officeDocument/2006/relationships/chart" Target="../charts/chart2.xml"/><Relationship Id="rId7" Type="http://schemas.openxmlformats.org/officeDocument/2006/relationships/chart" Target="../charts/chart3.xml"/><Relationship Id="rId8" Type="http://schemas.openxmlformats.org/officeDocument/2006/relationships/chart" Target="../charts/chart4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491068" y="575729"/>
            <a:ext cx="466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(a)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91068" y="3000515"/>
            <a:ext cx="466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1068" y="5793483"/>
            <a:ext cx="45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 rot="16200000">
            <a:off x="330981" y="4020032"/>
            <a:ext cx="9260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Relative IP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 rot="16200000">
            <a:off x="3326830" y="4027256"/>
            <a:ext cx="9260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Relative IP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882942" y="3170838"/>
            <a:ext cx="9027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tQ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(UUG)H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885621" y="3170838"/>
            <a:ext cx="7188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 pitchFamily="34" charset="0"/>
                <a:cs typeface="Arial" pitchFamily="34" charset="0"/>
              </a:rPr>
              <a:t>SNR30</a:t>
            </a:r>
            <a:endParaRPr lang="en-US" sz="12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15635" y="1195046"/>
            <a:ext cx="5269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Input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70137" y="1462984"/>
            <a:ext cx="4583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Sir2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34870" y="1730921"/>
            <a:ext cx="5010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Hst1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64341" y="1998858"/>
            <a:ext cx="5866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Sum1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34870" y="2266794"/>
            <a:ext cx="5010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Hst2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585899" y="683568"/>
            <a:ext cx="9027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tQ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(UUG)H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4" name="Picture 53" descr="tQ(UUG)H_igv_snapshot.png"/>
          <p:cNvPicPr>
            <a:picLocks noChangeAspect="1"/>
          </p:cNvPicPr>
          <p:nvPr/>
        </p:nvPicPr>
        <p:blipFill>
          <a:blip r:embed="rId2" cstate="print"/>
          <a:srcRect l="44099" t="22373" r="24401" b="6320"/>
          <a:stretch>
            <a:fillRect/>
          </a:stretch>
        </p:blipFill>
        <p:spPr>
          <a:xfrm>
            <a:off x="1289968" y="1147322"/>
            <a:ext cx="1512168" cy="1480462"/>
          </a:xfrm>
          <a:prstGeom prst="rect">
            <a:avLst/>
          </a:prstGeom>
        </p:spPr>
      </p:pic>
      <p:sp>
        <p:nvSpPr>
          <p:cNvPr id="70" name="Oval 69"/>
          <p:cNvSpPr/>
          <p:nvPr/>
        </p:nvSpPr>
        <p:spPr>
          <a:xfrm>
            <a:off x="1550180" y="1153810"/>
            <a:ext cx="720080" cy="1512168"/>
          </a:xfrm>
          <a:prstGeom prst="ellipse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5097772" y="683568"/>
            <a:ext cx="7188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 pitchFamily="34" charset="0"/>
                <a:cs typeface="Arial" pitchFamily="34" charset="0"/>
              </a:rPr>
              <a:t>SNR30</a:t>
            </a:r>
            <a:endParaRPr lang="en-US" sz="12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8" name="Picture 67" descr="SNR30_igv_snapshot.png"/>
          <p:cNvPicPr>
            <a:picLocks noChangeAspect="1"/>
          </p:cNvPicPr>
          <p:nvPr/>
        </p:nvPicPr>
        <p:blipFill>
          <a:blip r:embed="rId3" cstate="print"/>
          <a:srcRect l="34250" t="22373" r="23750" b="10297"/>
          <a:stretch>
            <a:fillRect/>
          </a:stretch>
        </p:blipFill>
        <p:spPr>
          <a:xfrm>
            <a:off x="4674344" y="1133264"/>
            <a:ext cx="1512168" cy="1494520"/>
          </a:xfrm>
          <a:prstGeom prst="rect">
            <a:avLst/>
          </a:prstGeom>
        </p:spPr>
      </p:pic>
      <p:sp>
        <p:nvSpPr>
          <p:cNvPr id="67" name="Oval 66"/>
          <p:cNvSpPr/>
          <p:nvPr/>
        </p:nvSpPr>
        <p:spPr>
          <a:xfrm>
            <a:off x="4943059" y="1138764"/>
            <a:ext cx="720080" cy="1512168"/>
          </a:xfrm>
          <a:prstGeom prst="ellipse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3263368" y="683568"/>
            <a:ext cx="9541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tE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(UUC)E1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2" name="Picture 51" descr="tE(UUC)E1_igv_snapshot.png"/>
          <p:cNvPicPr>
            <a:picLocks noChangeAspect="1"/>
          </p:cNvPicPr>
          <p:nvPr/>
        </p:nvPicPr>
        <p:blipFill>
          <a:blip r:embed="rId4" cstate="print"/>
          <a:srcRect l="45149" t="22373" r="26501" b="26880"/>
          <a:stretch>
            <a:fillRect/>
          </a:stretch>
        </p:blipFill>
        <p:spPr>
          <a:xfrm>
            <a:off x="2975336" y="1159024"/>
            <a:ext cx="1512168" cy="1396752"/>
          </a:xfrm>
          <a:prstGeom prst="rect">
            <a:avLst/>
          </a:prstGeom>
        </p:spPr>
      </p:pic>
      <p:sp>
        <p:nvSpPr>
          <p:cNvPr id="72" name="Oval 71"/>
          <p:cNvSpPr/>
          <p:nvPr/>
        </p:nvSpPr>
        <p:spPr>
          <a:xfrm>
            <a:off x="3244051" y="1166684"/>
            <a:ext cx="720080" cy="1512168"/>
          </a:xfrm>
          <a:prstGeom prst="ellipse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8" name="Chart 77"/>
          <p:cNvGraphicFramePr/>
          <p:nvPr/>
        </p:nvGraphicFramePr>
        <p:xfrm>
          <a:off x="3816347" y="3312244"/>
          <a:ext cx="2592288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9" name="Chart 78"/>
          <p:cNvGraphicFramePr/>
          <p:nvPr/>
        </p:nvGraphicFramePr>
        <p:xfrm>
          <a:off x="980728" y="3203848"/>
          <a:ext cx="2592288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61" name="Chart 60"/>
          <p:cNvGraphicFramePr>
            <a:graphicFrameLocks noGrp="1"/>
          </p:cNvGraphicFramePr>
          <p:nvPr/>
        </p:nvGraphicFramePr>
        <p:xfrm>
          <a:off x="3818521" y="6138675"/>
          <a:ext cx="2592288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66" name="Chart 65"/>
          <p:cNvGraphicFramePr>
            <a:graphicFrameLocks noGrp="1"/>
          </p:cNvGraphicFramePr>
          <p:nvPr/>
        </p:nvGraphicFramePr>
        <p:xfrm>
          <a:off x="827496" y="6138675"/>
          <a:ext cx="3456384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69" name="TextBox 68"/>
          <p:cNvSpPr txBox="1"/>
          <p:nvPr/>
        </p:nvSpPr>
        <p:spPr>
          <a:xfrm>
            <a:off x="4160652" y="7980690"/>
            <a:ext cx="8351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/>
                <a:cs typeface="Arial"/>
              </a:rPr>
              <a:t>Mcd1-myc</a:t>
            </a:r>
            <a:endParaRPr lang="en-US" sz="1100" dirty="0">
              <a:latin typeface="Arial"/>
              <a:cs typeface="Arial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880732" y="7980690"/>
            <a:ext cx="8507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/>
                <a:cs typeface="Arial"/>
              </a:rPr>
              <a:t>Smc4-myc</a:t>
            </a:r>
            <a:endParaRPr lang="en-US" sz="1100" dirty="0">
              <a:latin typeface="Arial"/>
              <a:cs typeface="Arial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599916" y="7980690"/>
            <a:ext cx="78818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/>
                <a:cs typeface="Arial"/>
              </a:rPr>
              <a:t>Brn1-myc</a:t>
            </a:r>
            <a:endParaRPr lang="en-US" sz="1100" dirty="0">
              <a:latin typeface="Arial"/>
              <a:cs typeface="Arial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133345" y="7980690"/>
            <a:ext cx="8351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/>
                <a:cs typeface="Arial"/>
              </a:rPr>
              <a:t>Mcd1-myc</a:t>
            </a:r>
            <a:endParaRPr lang="en-US" sz="1100" dirty="0">
              <a:latin typeface="Arial"/>
              <a:cs typeface="Arial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853425" y="7980690"/>
            <a:ext cx="8507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/>
                <a:cs typeface="Arial"/>
              </a:rPr>
              <a:t>Smc4-myc</a:t>
            </a:r>
            <a:endParaRPr lang="en-US" sz="1100" dirty="0">
              <a:latin typeface="Arial"/>
              <a:cs typeface="Arial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603010" y="7980690"/>
            <a:ext cx="78818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/>
                <a:cs typeface="Arial"/>
              </a:rPr>
              <a:t>Brn1-myc</a:t>
            </a:r>
            <a:endParaRPr lang="en-US" sz="1100" dirty="0">
              <a:latin typeface="Arial"/>
              <a:cs typeface="Arial"/>
            </a:endParaRPr>
          </a:p>
        </p:txBody>
      </p:sp>
      <p:sp>
        <p:nvSpPr>
          <p:cNvPr id="93" name="TextBox 92"/>
          <p:cNvSpPr txBox="1"/>
          <p:nvPr/>
        </p:nvSpPr>
        <p:spPr>
          <a:xfrm rot="16200000">
            <a:off x="335897" y="6875488"/>
            <a:ext cx="9260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Relative IP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4772957" y="5990533"/>
            <a:ext cx="9541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Arial"/>
                <a:cs typeface="Arial"/>
              </a:rPr>
              <a:t>tE</a:t>
            </a:r>
            <a:r>
              <a:rPr lang="en-US" sz="1200" dirty="0" smtClean="0">
                <a:latin typeface="Arial"/>
                <a:cs typeface="Arial"/>
              </a:rPr>
              <a:t>(UUC)E1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1841451" y="6000472"/>
            <a:ext cx="9027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Arial"/>
                <a:cs typeface="Arial"/>
              </a:rPr>
              <a:t>tQ</a:t>
            </a:r>
            <a:r>
              <a:rPr lang="en-US" sz="1200" dirty="0" smtClean="0">
                <a:latin typeface="Arial"/>
                <a:cs typeface="Arial"/>
              </a:rPr>
              <a:t>(UUG)H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96" name="Rectangle 95"/>
          <p:cNvSpPr>
            <a:spLocks noChangeAspect="1"/>
          </p:cNvSpPr>
          <p:nvPr/>
        </p:nvSpPr>
        <p:spPr>
          <a:xfrm>
            <a:off x="2616200" y="6379659"/>
            <a:ext cx="65151" cy="65151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/>
          <p:cNvSpPr>
            <a:spLocks noChangeAspect="1"/>
          </p:cNvSpPr>
          <p:nvPr/>
        </p:nvSpPr>
        <p:spPr>
          <a:xfrm>
            <a:off x="2616200" y="6504543"/>
            <a:ext cx="65151" cy="6515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/>
          <p:cNvSpPr>
            <a:spLocks noChangeAspect="1"/>
          </p:cNvSpPr>
          <p:nvPr/>
        </p:nvSpPr>
        <p:spPr>
          <a:xfrm>
            <a:off x="2616200" y="6629426"/>
            <a:ext cx="65151" cy="65151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/>
          <p:cNvSpPr>
            <a:spLocks noChangeAspect="1"/>
          </p:cNvSpPr>
          <p:nvPr/>
        </p:nvSpPr>
        <p:spPr>
          <a:xfrm>
            <a:off x="2616200" y="6754309"/>
            <a:ext cx="65151" cy="65151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/>
          <p:cNvSpPr>
            <a:spLocks noChangeAspect="1"/>
          </p:cNvSpPr>
          <p:nvPr/>
        </p:nvSpPr>
        <p:spPr>
          <a:xfrm>
            <a:off x="2616200" y="6879193"/>
            <a:ext cx="65151" cy="6515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Box 100"/>
          <p:cNvSpPr txBox="1"/>
          <p:nvPr/>
        </p:nvSpPr>
        <p:spPr>
          <a:xfrm>
            <a:off x="2637364" y="6278061"/>
            <a:ext cx="71954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untagged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2637363" y="6396596"/>
            <a:ext cx="3817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WT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2637367" y="6515128"/>
            <a:ext cx="4996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sir2∆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2628900" y="6650595"/>
            <a:ext cx="5235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hst1∆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2628900" y="6777594"/>
            <a:ext cx="6280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sum1∆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106" name="Rectangle 105"/>
          <p:cNvSpPr>
            <a:spLocks noChangeAspect="1"/>
          </p:cNvSpPr>
          <p:nvPr/>
        </p:nvSpPr>
        <p:spPr>
          <a:xfrm>
            <a:off x="5541558" y="6371880"/>
            <a:ext cx="65151" cy="65151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/>
          <p:cNvSpPr>
            <a:spLocks noChangeAspect="1"/>
          </p:cNvSpPr>
          <p:nvPr/>
        </p:nvSpPr>
        <p:spPr>
          <a:xfrm>
            <a:off x="5541558" y="6496764"/>
            <a:ext cx="65151" cy="6515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/>
          <p:cNvSpPr>
            <a:spLocks noChangeAspect="1"/>
          </p:cNvSpPr>
          <p:nvPr/>
        </p:nvSpPr>
        <p:spPr>
          <a:xfrm>
            <a:off x="5541558" y="6621647"/>
            <a:ext cx="65151" cy="65151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/>
          <p:cNvSpPr>
            <a:spLocks noChangeAspect="1"/>
          </p:cNvSpPr>
          <p:nvPr/>
        </p:nvSpPr>
        <p:spPr>
          <a:xfrm>
            <a:off x="5541558" y="6746530"/>
            <a:ext cx="65151" cy="65151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/>
          <p:cNvSpPr>
            <a:spLocks noChangeAspect="1"/>
          </p:cNvSpPr>
          <p:nvPr/>
        </p:nvSpPr>
        <p:spPr>
          <a:xfrm>
            <a:off x="5541558" y="6871414"/>
            <a:ext cx="65151" cy="6515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TextBox 110"/>
          <p:cNvSpPr txBox="1"/>
          <p:nvPr/>
        </p:nvSpPr>
        <p:spPr>
          <a:xfrm>
            <a:off x="5562722" y="6270282"/>
            <a:ext cx="71954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untagged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5562721" y="6388817"/>
            <a:ext cx="3817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WT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5562725" y="6507349"/>
            <a:ext cx="4996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sir2∆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5554258" y="6642816"/>
            <a:ext cx="5235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hst1∆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5554258" y="6769815"/>
            <a:ext cx="6280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sum1∆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116" name="TextBox 115"/>
          <p:cNvSpPr txBox="1"/>
          <p:nvPr/>
        </p:nvSpPr>
        <p:spPr>
          <a:xfrm rot="16200000">
            <a:off x="3411698" y="6882654"/>
            <a:ext cx="9260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Relative IP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703128" y="1085488"/>
            <a:ext cx="5896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[0- 1093]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5754424" y="1361768"/>
            <a:ext cx="5325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[0- 666]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5754424" y="1640612"/>
            <a:ext cx="5325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[0- 500]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754424" y="1928644"/>
            <a:ext cx="5325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[0- 565]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5805721" y="2221092"/>
            <a:ext cx="47551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[0- 84]</a:t>
            </a:r>
            <a:endParaRPr lang="en-US" sz="800" dirty="0">
              <a:latin typeface="Arial"/>
              <a:cs typeface="Arial"/>
            </a:endParaRPr>
          </a:p>
        </p:txBody>
      </p:sp>
      <p:cxnSp>
        <p:nvCxnSpPr>
          <p:cNvPr id="120" name="Straight Connector 119"/>
          <p:cNvCxnSpPr/>
          <p:nvPr/>
        </p:nvCxnSpPr>
        <p:spPr>
          <a:xfrm>
            <a:off x="1289024" y="2612586"/>
            <a:ext cx="151216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/>
          <p:cNvSpPr txBox="1"/>
          <p:nvPr/>
        </p:nvSpPr>
        <p:spPr>
          <a:xfrm>
            <a:off x="1611355" y="2627784"/>
            <a:ext cx="6078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err="1" smtClean="0"/>
              <a:t>tQ</a:t>
            </a:r>
            <a:r>
              <a:rPr lang="en-US" sz="800" dirty="0" smtClean="0"/>
              <a:t>(UUG)H</a:t>
            </a:r>
            <a:endParaRPr lang="en-US" sz="800" dirty="0"/>
          </a:p>
        </p:txBody>
      </p:sp>
      <p:sp>
        <p:nvSpPr>
          <p:cNvPr id="122" name="TextBox 121"/>
          <p:cNvSpPr txBox="1"/>
          <p:nvPr/>
        </p:nvSpPr>
        <p:spPr>
          <a:xfrm>
            <a:off x="2153569" y="2627784"/>
            <a:ext cx="5998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YHR015W</a:t>
            </a:r>
            <a:endParaRPr lang="en-US" sz="800" dirty="0"/>
          </a:p>
        </p:txBody>
      </p:sp>
      <p:sp>
        <p:nvSpPr>
          <p:cNvPr id="123" name="TextBox 122"/>
          <p:cNvSpPr txBox="1"/>
          <p:nvPr/>
        </p:nvSpPr>
        <p:spPr>
          <a:xfrm>
            <a:off x="3365177" y="2627784"/>
            <a:ext cx="6158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err="1" smtClean="0"/>
              <a:t>tE</a:t>
            </a:r>
            <a:r>
              <a:rPr lang="en-US" sz="800" dirty="0" smtClean="0"/>
              <a:t>(UUC)E1</a:t>
            </a:r>
            <a:endParaRPr lang="en-US" sz="800" dirty="0"/>
          </a:p>
        </p:txBody>
      </p:sp>
      <p:sp>
        <p:nvSpPr>
          <p:cNvPr id="124" name="TextBox 123"/>
          <p:cNvSpPr txBox="1"/>
          <p:nvPr/>
        </p:nvSpPr>
        <p:spPr>
          <a:xfrm>
            <a:off x="3970640" y="2627784"/>
            <a:ext cx="58541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YER012W</a:t>
            </a:r>
            <a:endParaRPr lang="en-US" sz="800" dirty="0"/>
          </a:p>
        </p:txBody>
      </p:sp>
      <p:sp>
        <p:nvSpPr>
          <p:cNvPr id="125" name="TextBox 124"/>
          <p:cNvSpPr txBox="1"/>
          <p:nvPr/>
        </p:nvSpPr>
        <p:spPr>
          <a:xfrm>
            <a:off x="5110192" y="2627784"/>
            <a:ext cx="4555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i="1" dirty="0" smtClean="0"/>
              <a:t>SNR30</a:t>
            </a:r>
            <a:endParaRPr lang="en-US" sz="800" i="1" dirty="0"/>
          </a:p>
        </p:txBody>
      </p:sp>
      <p:sp>
        <p:nvSpPr>
          <p:cNvPr id="126" name="TextBox 125"/>
          <p:cNvSpPr txBox="1"/>
          <p:nvPr/>
        </p:nvSpPr>
        <p:spPr>
          <a:xfrm>
            <a:off x="5602604" y="2627784"/>
            <a:ext cx="5421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YLR028C</a:t>
            </a:r>
            <a:endParaRPr lang="en-US" sz="800" dirty="0"/>
          </a:p>
        </p:txBody>
      </p:sp>
      <p:cxnSp>
        <p:nvCxnSpPr>
          <p:cNvPr id="132" name="Straight Connector 131"/>
          <p:cNvCxnSpPr/>
          <p:nvPr/>
        </p:nvCxnSpPr>
        <p:spPr>
          <a:xfrm>
            <a:off x="2489571" y="983130"/>
            <a:ext cx="288032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>
            <a:off x="2405069" y="968855"/>
            <a:ext cx="5052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500 </a:t>
            </a:r>
            <a:r>
              <a:rPr lang="en-US" sz="800" dirty="0" err="1" smtClean="0">
                <a:latin typeface="Arial"/>
                <a:cs typeface="Arial"/>
              </a:rPr>
              <a:t>bp</a:t>
            </a:r>
            <a:endParaRPr lang="en-US" sz="800" dirty="0">
              <a:latin typeface="Arial"/>
              <a:cs typeface="Arial"/>
            </a:endParaRPr>
          </a:p>
        </p:txBody>
      </p:sp>
      <p:cxnSp>
        <p:nvCxnSpPr>
          <p:cNvPr id="140" name="Straight Connector 139"/>
          <p:cNvCxnSpPr/>
          <p:nvPr/>
        </p:nvCxnSpPr>
        <p:spPr>
          <a:xfrm>
            <a:off x="4158392" y="982398"/>
            <a:ext cx="288032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4073890" y="968123"/>
            <a:ext cx="5052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500 </a:t>
            </a:r>
            <a:r>
              <a:rPr lang="en-US" sz="800" dirty="0" err="1" smtClean="0">
                <a:latin typeface="Arial"/>
                <a:cs typeface="Arial"/>
              </a:rPr>
              <a:t>bp</a:t>
            </a:r>
            <a:endParaRPr lang="en-US" sz="800" dirty="0">
              <a:latin typeface="Arial"/>
              <a:cs typeface="Arial"/>
            </a:endParaRPr>
          </a:p>
        </p:txBody>
      </p:sp>
      <p:cxnSp>
        <p:nvCxnSpPr>
          <p:cNvPr id="147" name="Straight Connector 146"/>
          <p:cNvCxnSpPr/>
          <p:nvPr/>
        </p:nvCxnSpPr>
        <p:spPr>
          <a:xfrm>
            <a:off x="5871552" y="955402"/>
            <a:ext cx="251436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/>
          <p:cNvSpPr txBox="1"/>
          <p:nvPr/>
        </p:nvSpPr>
        <p:spPr>
          <a:xfrm>
            <a:off x="5765750" y="941127"/>
            <a:ext cx="5052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500 </a:t>
            </a:r>
            <a:r>
              <a:rPr lang="en-US" sz="800" dirty="0" err="1" smtClean="0">
                <a:latin typeface="Arial"/>
                <a:cs typeface="Arial"/>
              </a:rPr>
              <a:t>bp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119" name="TextBox 118"/>
          <p:cNvSpPr txBox="1"/>
          <p:nvPr/>
        </p:nvSpPr>
        <p:spPr>
          <a:xfrm rot="18335957">
            <a:off x="1051661" y="5221760"/>
            <a:ext cx="7730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/>
                <a:cs typeface="Arial"/>
              </a:rPr>
              <a:t>untagged</a:t>
            </a:r>
            <a:endParaRPr lang="en-US" sz="1100" dirty="0">
              <a:latin typeface="Arial"/>
              <a:cs typeface="Arial"/>
            </a:endParaRPr>
          </a:p>
        </p:txBody>
      </p:sp>
      <p:sp>
        <p:nvSpPr>
          <p:cNvPr id="127" name="TextBox 126"/>
          <p:cNvSpPr txBox="1"/>
          <p:nvPr/>
        </p:nvSpPr>
        <p:spPr>
          <a:xfrm rot="18335957">
            <a:off x="1486209" y="5224700"/>
            <a:ext cx="7802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/>
                <a:cs typeface="Arial"/>
              </a:rPr>
              <a:t>Hst2-myc</a:t>
            </a:r>
            <a:endParaRPr lang="en-US" sz="1100" dirty="0">
              <a:latin typeface="Arial"/>
              <a:cs typeface="Arial"/>
            </a:endParaRPr>
          </a:p>
        </p:txBody>
      </p:sp>
      <p:sp>
        <p:nvSpPr>
          <p:cNvPr id="128" name="TextBox 127"/>
          <p:cNvSpPr txBox="1"/>
          <p:nvPr/>
        </p:nvSpPr>
        <p:spPr>
          <a:xfrm rot="18335957">
            <a:off x="1932720" y="5208766"/>
            <a:ext cx="7410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/>
                <a:cs typeface="Arial"/>
              </a:rPr>
              <a:t>Sir2-myc</a:t>
            </a:r>
            <a:endParaRPr lang="en-US" sz="1100" dirty="0">
              <a:latin typeface="Arial"/>
              <a:cs typeface="Arial"/>
            </a:endParaRPr>
          </a:p>
        </p:txBody>
      </p:sp>
      <p:sp>
        <p:nvSpPr>
          <p:cNvPr id="129" name="TextBox 128"/>
          <p:cNvSpPr txBox="1"/>
          <p:nvPr/>
        </p:nvSpPr>
        <p:spPr>
          <a:xfrm rot="18335957">
            <a:off x="2324409" y="5224700"/>
            <a:ext cx="7802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/>
                <a:cs typeface="Arial"/>
              </a:rPr>
              <a:t>Hst1-myc</a:t>
            </a:r>
            <a:endParaRPr lang="en-US" sz="1100" dirty="0">
              <a:latin typeface="Arial"/>
              <a:cs typeface="Arial"/>
            </a:endParaRPr>
          </a:p>
        </p:txBody>
      </p:sp>
      <p:sp>
        <p:nvSpPr>
          <p:cNvPr id="130" name="TextBox 129"/>
          <p:cNvSpPr txBox="1"/>
          <p:nvPr/>
        </p:nvSpPr>
        <p:spPr>
          <a:xfrm rot="18335957">
            <a:off x="2677213" y="5256595"/>
            <a:ext cx="8587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/>
                <a:cs typeface="Arial"/>
              </a:rPr>
              <a:t>Sum1-myc</a:t>
            </a:r>
            <a:endParaRPr lang="en-US" sz="1100" dirty="0">
              <a:latin typeface="Arial"/>
              <a:cs typeface="Arial"/>
            </a:endParaRPr>
          </a:p>
        </p:txBody>
      </p:sp>
      <p:sp>
        <p:nvSpPr>
          <p:cNvPr id="131" name="TextBox 130"/>
          <p:cNvSpPr txBox="1"/>
          <p:nvPr/>
        </p:nvSpPr>
        <p:spPr>
          <a:xfrm rot="18335957">
            <a:off x="3981129" y="5221760"/>
            <a:ext cx="7730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/>
                <a:cs typeface="Arial"/>
              </a:rPr>
              <a:t>untagged</a:t>
            </a:r>
            <a:endParaRPr lang="en-US" sz="1100" dirty="0">
              <a:latin typeface="Arial"/>
              <a:cs typeface="Arial"/>
            </a:endParaRPr>
          </a:p>
        </p:txBody>
      </p:sp>
      <p:sp>
        <p:nvSpPr>
          <p:cNvPr id="134" name="TextBox 133"/>
          <p:cNvSpPr txBox="1"/>
          <p:nvPr/>
        </p:nvSpPr>
        <p:spPr>
          <a:xfrm rot="18335957">
            <a:off x="4356408" y="5224700"/>
            <a:ext cx="7802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/>
                <a:cs typeface="Arial"/>
              </a:rPr>
              <a:t>Hst2-myc</a:t>
            </a:r>
            <a:endParaRPr lang="en-US" sz="1100" dirty="0">
              <a:latin typeface="Arial"/>
              <a:cs typeface="Arial"/>
            </a:endParaRPr>
          </a:p>
        </p:txBody>
      </p:sp>
      <p:sp>
        <p:nvSpPr>
          <p:cNvPr id="135" name="TextBox 134"/>
          <p:cNvSpPr txBox="1"/>
          <p:nvPr/>
        </p:nvSpPr>
        <p:spPr>
          <a:xfrm rot="18335957">
            <a:off x="4777518" y="5208766"/>
            <a:ext cx="7410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/>
                <a:cs typeface="Arial"/>
              </a:rPr>
              <a:t>Sir2-myc</a:t>
            </a:r>
            <a:endParaRPr lang="en-US" sz="1100" dirty="0">
              <a:latin typeface="Arial"/>
              <a:cs typeface="Arial"/>
            </a:endParaRPr>
          </a:p>
        </p:txBody>
      </p:sp>
      <p:sp>
        <p:nvSpPr>
          <p:cNvPr id="136" name="TextBox 135"/>
          <p:cNvSpPr txBox="1"/>
          <p:nvPr/>
        </p:nvSpPr>
        <p:spPr>
          <a:xfrm rot="18335957">
            <a:off x="5160740" y="5224700"/>
            <a:ext cx="7802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/>
                <a:cs typeface="Arial"/>
              </a:rPr>
              <a:t>Hst1-myc</a:t>
            </a:r>
            <a:endParaRPr lang="en-US" sz="1100" dirty="0">
              <a:latin typeface="Arial"/>
              <a:cs typeface="Arial"/>
            </a:endParaRPr>
          </a:p>
        </p:txBody>
      </p:sp>
      <p:sp>
        <p:nvSpPr>
          <p:cNvPr id="137" name="TextBox 136"/>
          <p:cNvSpPr txBox="1"/>
          <p:nvPr/>
        </p:nvSpPr>
        <p:spPr>
          <a:xfrm rot="18335957">
            <a:off x="5479676" y="5256595"/>
            <a:ext cx="8587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/>
                <a:cs typeface="Arial"/>
              </a:rPr>
              <a:t>Sum1-myc</a:t>
            </a:r>
            <a:endParaRPr lang="en-US" sz="11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13824</TotalTime>
  <Words>154</Words>
  <Application>Microsoft Macintosh PowerPoint</Application>
  <PresentationFormat>Letter Paper (8.5x11 in)</PresentationFormat>
  <Paragraphs>59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Mingguang Li</dc:creator>
  <cp:lastModifiedBy>Jeffrey Smith</cp:lastModifiedBy>
  <cp:revision>728</cp:revision>
  <cp:lastPrinted>2013-04-02T22:48:20Z</cp:lastPrinted>
  <dcterms:created xsi:type="dcterms:W3CDTF">2013-04-05T18:16:32Z</dcterms:created>
  <dcterms:modified xsi:type="dcterms:W3CDTF">2013-04-05T18:16:39Z</dcterms:modified>
</cp:coreProperties>
</file>