
<file path=[Content_Types].xml><?xml version="1.0" encoding="utf-8"?>
<Types xmlns="http://schemas.openxmlformats.org/package/2006/content-types">
  <Override PartName="/ppt/charts/chart5.xml" ContentType="application/vnd.openxmlformats-officedocument.drawingml.char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charts/chart4.xml" ContentType="application/vnd.openxmlformats-officedocument.drawingml.chart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harts/chart6.xml" ContentType="application/vnd.openxmlformats-officedocument.drawingml.chart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condensin%20and%20cohesin%20at%20PDC1%204-28-2012_data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condensin%20and%20cohesin%20at%20PDC1%204-28-2012_data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chip%20condensin%20and%20cohesin%20at%20PDC1%204-28-2012_data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npt1%20effects%20on%20condensin%20and%20cohesin%20loading%206-1-2012_data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npt1%20effects%20on%20condensin%20and%20cohesin%20loading%206-1-2012_data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npt1%20effects%20on%20condensin%20and%20cohesin%20loading%206-1-2012_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Sheet1!$M$55:$M$57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</c:numCache>
              </c:numRef>
            </c:plus>
          </c:errBars>
          <c:val>
            <c:numRef>
              <c:f>Sheet1!$H$55:$H$57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v>wt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Sheet1!$N$55:$N$57</c:f>
                <c:numCache>
                  <c:formatCode>General</c:formatCode>
                  <c:ptCount val="3"/>
                  <c:pt idx="0">
                    <c:v>0.200083315979453</c:v>
                  </c:pt>
                  <c:pt idx="1">
                    <c:v>0.310966236109327</c:v>
                  </c:pt>
                  <c:pt idx="2">
                    <c:v>0.781430312525259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Sheet1!$I$55:$I$57</c:f>
              <c:numCache>
                <c:formatCode>General</c:formatCode>
                <c:ptCount val="3"/>
                <c:pt idx="0">
                  <c:v>2.60333333333334</c:v>
                </c:pt>
                <c:pt idx="1">
                  <c:v>3.06</c:v>
                </c:pt>
                <c:pt idx="2">
                  <c:v>6.623333333333338</c:v>
                </c:pt>
              </c:numCache>
            </c:numRef>
          </c:val>
        </c:ser>
        <c:ser>
          <c:idx val="2"/>
          <c:order val="2"/>
          <c:tx>
            <c:v>sir2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Sheet1!$O$55:$O$57</c:f>
                <c:numCache>
                  <c:formatCode>General</c:formatCode>
                  <c:ptCount val="3"/>
                  <c:pt idx="0">
                    <c:v>0.152752523165195</c:v>
                  </c:pt>
                  <c:pt idx="1">
                    <c:v>0.2</c:v>
                  </c:pt>
                  <c:pt idx="2">
                    <c:v>0.288675134594812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Sheet1!$J$55:$J$57</c:f>
              <c:numCache>
                <c:formatCode>General</c:formatCode>
                <c:ptCount val="3"/>
                <c:pt idx="0">
                  <c:v>1.166666666666668</c:v>
                </c:pt>
                <c:pt idx="1">
                  <c:v>1.2</c:v>
                </c:pt>
                <c:pt idx="2">
                  <c:v>2.166666666666666</c:v>
                </c:pt>
              </c:numCache>
            </c:numRef>
          </c:val>
        </c:ser>
        <c:ser>
          <c:idx val="3"/>
          <c:order val="3"/>
          <c:tx>
            <c:v>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Sheet1!$P$55:$P$57</c:f>
                <c:numCache>
                  <c:formatCode>General</c:formatCode>
                  <c:ptCount val="3"/>
                  <c:pt idx="0">
                    <c:v>0.085440037453177</c:v>
                  </c:pt>
                  <c:pt idx="1">
                    <c:v>0.064291005073288</c:v>
                  </c:pt>
                  <c:pt idx="2">
                    <c:v>0.200083315979455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Sheet1!$K$55:$K$57</c:f>
              <c:numCache>
                <c:formatCode>General</c:formatCode>
                <c:ptCount val="3"/>
                <c:pt idx="0">
                  <c:v>0.88</c:v>
                </c:pt>
                <c:pt idx="1">
                  <c:v>0.973333333333333</c:v>
                </c:pt>
                <c:pt idx="2">
                  <c:v>1.603333333333333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Sheet1!$Q$55:$Q$57</c:f>
                <c:numCache>
                  <c:formatCode>General</c:formatCode>
                  <c:ptCount val="3"/>
                  <c:pt idx="0">
                    <c:v>0.150996688705419</c:v>
                  </c:pt>
                  <c:pt idx="1">
                    <c:v>0.0577350269189618</c:v>
                  </c:pt>
                  <c:pt idx="2">
                    <c:v>0.100000000000001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Sheet1!$L$55:$L$57</c:f>
              <c:numCache>
                <c:formatCode>General</c:formatCode>
                <c:ptCount val="3"/>
                <c:pt idx="0">
                  <c:v>1.059999999999988</c:v>
                </c:pt>
                <c:pt idx="1">
                  <c:v>1.133333333333334</c:v>
                </c:pt>
                <c:pt idx="2">
                  <c:v>1.599999999999991</c:v>
                </c:pt>
              </c:numCache>
            </c:numRef>
          </c:val>
        </c:ser>
        <c:axId val="358817256"/>
        <c:axId val="358820280"/>
      </c:barChart>
      <c:catAx>
        <c:axId val="358817256"/>
        <c:scaling>
          <c:orientation val="minMax"/>
        </c:scaling>
        <c:delete val="1"/>
        <c:axPos val="b"/>
        <c:numFmt formatCode="General" sourceLinked="1"/>
        <c:tickLblPos val="none"/>
        <c:crossAx val="358820280"/>
        <c:crosses val="autoZero"/>
        <c:auto val="1"/>
        <c:lblAlgn val="ctr"/>
        <c:lblOffset val="100"/>
      </c:catAx>
      <c:valAx>
        <c:axId val="35882028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358817256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Sheet1!$M$67:$M$69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</c:numCache>
              </c:numRef>
            </c:plus>
          </c:errBars>
          <c:val>
            <c:numRef>
              <c:f>Sheet1!$H$67:$H$69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v>wt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Sheet1!$N$67:$N$69</c:f>
                <c:numCache>
                  <c:formatCode>General</c:formatCode>
                  <c:ptCount val="3"/>
                  <c:pt idx="0">
                    <c:v>0.300000000000009</c:v>
                  </c:pt>
                  <c:pt idx="1">
                    <c:v>0.346410161513774</c:v>
                  </c:pt>
                  <c:pt idx="2">
                    <c:v>0.650230728280351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Sheet1!$I$67:$I$69</c:f>
              <c:numCache>
                <c:formatCode>General</c:formatCode>
                <c:ptCount val="3"/>
                <c:pt idx="0">
                  <c:v>2.9</c:v>
                </c:pt>
                <c:pt idx="1">
                  <c:v>3.0</c:v>
                </c:pt>
                <c:pt idx="2">
                  <c:v>8.26</c:v>
                </c:pt>
              </c:numCache>
            </c:numRef>
          </c:val>
        </c:ser>
        <c:ser>
          <c:idx val="2"/>
          <c:order val="2"/>
          <c:tx>
            <c:v>sir2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Sheet1!$O$67:$O$69</c:f>
                <c:numCache>
                  <c:formatCode>General</c:formatCode>
                  <c:ptCount val="3"/>
                  <c:pt idx="0">
                    <c:v>0.208166599946611</c:v>
                  </c:pt>
                  <c:pt idx="1">
                    <c:v>0.0999999999999999</c:v>
                  </c:pt>
                  <c:pt idx="2">
                    <c:v>0.5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Sheet1!$J$67:$J$69</c:f>
              <c:numCache>
                <c:formatCode>General</c:formatCode>
                <c:ptCount val="3"/>
                <c:pt idx="0">
                  <c:v>1.433333333333334</c:v>
                </c:pt>
                <c:pt idx="1">
                  <c:v>1.8</c:v>
                </c:pt>
                <c:pt idx="2">
                  <c:v>3.0</c:v>
                </c:pt>
              </c:numCache>
            </c:numRef>
          </c:val>
        </c:ser>
        <c:ser>
          <c:idx val="3"/>
          <c:order val="3"/>
          <c:tx>
            <c:v>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Sheet1!$P$67:$P$69</c:f>
                <c:numCache>
                  <c:formatCode>General</c:formatCode>
                  <c:ptCount val="3"/>
                  <c:pt idx="0">
                    <c:v>0.0577350269189559</c:v>
                  </c:pt>
                  <c:pt idx="1">
                    <c:v>0.0999999999999999</c:v>
                  </c:pt>
                  <c:pt idx="2">
                    <c:v>0.100000000000017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Sheet1!$K$67:$K$69</c:f>
              <c:numCache>
                <c:formatCode>General</c:formatCode>
                <c:ptCount val="3"/>
                <c:pt idx="0">
                  <c:v>1.406666666666667</c:v>
                </c:pt>
                <c:pt idx="1">
                  <c:v>1.77</c:v>
                </c:pt>
                <c:pt idx="2">
                  <c:v>2.89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Sheet1!$Q$67:$Q$69</c:f>
                <c:numCache>
                  <c:formatCode>General</c:formatCode>
                  <c:ptCount val="3"/>
                  <c:pt idx="0">
                    <c:v>0.100000000000003</c:v>
                  </c:pt>
                  <c:pt idx="1">
                    <c:v>0.0642910050732897</c:v>
                  </c:pt>
                  <c:pt idx="2">
                    <c:v>0.0999999999999999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Sheet1!$L$67:$L$69</c:f>
              <c:numCache>
                <c:formatCode>General</c:formatCode>
                <c:ptCount val="3"/>
                <c:pt idx="0">
                  <c:v>1.41</c:v>
                </c:pt>
                <c:pt idx="1">
                  <c:v>1.703333333333332</c:v>
                </c:pt>
                <c:pt idx="2">
                  <c:v>2.25</c:v>
                </c:pt>
              </c:numCache>
            </c:numRef>
          </c:val>
        </c:ser>
        <c:axId val="359394552"/>
        <c:axId val="358711016"/>
      </c:barChart>
      <c:catAx>
        <c:axId val="359394552"/>
        <c:scaling>
          <c:orientation val="minMax"/>
        </c:scaling>
        <c:delete val="1"/>
        <c:axPos val="b"/>
        <c:numFmt formatCode="General" sourceLinked="1"/>
        <c:tickLblPos val="none"/>
        <c:crossAx val="358711016"/>
        <c:crosses val="autoZero"/>
        <c:auto val="1"/>
        <c:lblAlgn val="ctr"/>
        <c:lblOffset val="100"/>
      </c:catAx>
      <c:valAx>
        <c:axId val="358711016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9394552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49129432773052"/>
          <c:y val="0.0860682146428175"/>
          <c:w val="0.554053953354778"/>
          <c:h val="0.827863570714365"/>
        </c:manualLayout>
      </c:layout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Sheet1!$M$43:$M$45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</c:numCache>
              </c:numRef>
            </c:plus>
          </c:errBars>
          <c:val>
            <c:numRef>
              <c:f>Sheet1!$H$43:$H$45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v>wt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Sheet1!$N$43:$N$45</c:f>
                <c:numCache>
                  <c:formatCode>General</c:formatCode>
                  <c:ptCount val="3"/>
                  <c:pt idx="0">
                    <c:v>0.351188458428432</c:v>
                  </c:pt>
                  <c:pt idx="1">
                    <c:v>0.772528316633128</c:v>
                  </c:pt>
                  <c:pt idx="2">
                    <c:v>1.012077072163978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Sheet1!$I$43:$I$45</c:f>
              <c:numCache>
                <c:formatCode>General</c:formatCode>
                <c:ptCount val="3"/>
                <c:pt idx="0">
                  <c:v>3.293333333333335</c:v>
                </c:pt>
                <c:pt idx="1">
                  <c:v>4.659999999999996</c:v>
                </c:pt>
                <c:pt idx="2">
                  <c:v>8.09</c:v>
                </c:pt>
              </c:numCache>
            </c:numRef>
          </c:val>
        </c:ser>
        <c:ser>
          <c:idx val="2"/>
          <c:order val="2"/>
          <c:tx>
            <c:v>sir2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Sheet1!$O$43:$O$45</c:f>
                <c:numCache>
                  <c:formatCode>General</c:formatCode>
                  <c:ptCount val="3"/>
                  <c:pt idx="0">
                    <c:v>0.264575131106458</c:v>
                  </c:pt>
                  <c:pt idx="1">
                    <c:v>0.251661147842359</c:v>
                  </c:pt>
                  <c:pt idx="2">
                    <c:v>0.3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Sheet1!$J$43:$J$45</c:f>
              <c:numCache>
                <c:formatCode>General</c:formatCode>
                <c:ptCount val="3"/>
                <c:pt idx="0">
                  <c:v>1.8</c:v>
                </c:pt>
                <c:pt idx="1">
                  <c:v>2.266666666666667</c:v>
                </c:pt>
                <c:pt idx="2">
                  <c:v>3.1</c:v>
                </c:pt>
              </c:numCache>
            </c:numRef>
          </c:val>
        </c:ser>
        <c:ser>
          <c:idx val="3"/>
          <c:order val="3"/>
          <c:tx>
            <c:v>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Sheet1!$P$43:$P$45</c:f>
                <c:numCache>
                  <c:formatCode>General</c:formatCode>
                  <c:ptCount val="3"/>
                  <c:pt idx="0">
                    <c:v>0.152752523165192</c:v>
                  </c:pt>
                  <c:pt idx="1">
                    <c:v>0.169213868619956</c:v>
                  </c:pt>
                  <c:pt idx="2">
                    <c:v>0.175594229214213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Sheet1!$K$43:$K$45</c:f>
              <c:numCache>
                <c:formatCode>General</c:formatCode>
                <c:ptCount val="3"/>
                <c:pt idx="0">
                  <c:v>1.726666666666667</c:v>
                </c:pt>
                <c:pt idx="1">
                  <c:v>2.186666666666667</c:v>
                </c:pt>
                <c:pt idx="2">
                  <c:v>2.833333333333333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Sheet1!$Q$43:$Q$45</c:f>
                <c:numCache>
                  <c:formatCode>General</c:formatCode>
                  <c:ptCount val="3"/>
                  <c:pt idx="0">
                    <c:v>0.0999999999999999</c:v>
                  </c:pt>
                  <c:pt idx="1">
                    <c:v>0.0999999999999999</c:v>
                  </c:pt>
                  <c:pt idx="2">
                    <c:v>0.0901849950564538</c:v>
                  </c:pt>
                </c:numCache>
              </c:numRef>
            </c:pl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Sheet1!$L$43:$L$45</c:f>
              <c:numCache>
                <c:formatCode>General</c:formatCode>
                <c:ptCount val="3"/>
                <c:pt idx="0">
                  <c:v>1.13</c:v>
                </c:pt>
                <c:pt idx="1">
                  <c:v>1.37</c:v>
                </c:pt>
                <c:pt idx="2">
                  <c:v>1.913333333333333</c:v>
                </c:pt>
              </c:numCache>
            </c:numRef>
          </c:val>
        </c:ser>
        <c:axId val="359369208"/>
        <c:axId val="359297912"/>
      </c:barChart>
      <c:catAx>
        <c:axId val="359369208"/>
        <c:scaling>
          <c:orientation val="minMax"/>
        </c:scaling>
        <c:delete val="1"/>
        <c:axPos val="b"/>
        <c:numFmt formatCode="General" sourceLinked="1"/>
        <c:tickLblPos val="none"/>
        <c:crossAx val="359297912"/>
        <c:crosses val="autoZero"/>
        <c:auto val="1"/>
        <c:lblAlgn val="ctr"/>
        <c:lblOffset val="100"/>
      </c:catAx>
      <c:valAx>
        <c:axId val="359297912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359369208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 w="12700">
      <a:noFill/>
    </a:ln>
  </c:spPr>
  <c:txPr>
    <a:bodyPr/>
    <a:lstStyle/>
    <a:p>
      <a:pPr>
        <a:defRPr baseline="0">
          <a:latin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ysClr val="windowText" lastClr="000000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Sheet1!$I$27:$K$27</c:f>
                <c:numCache>
                  <c:formatCode>General</c:formatCode>
                  <c:ptCount val="3"/>
                  <c:pt idx="0">
                    <c:v>6.001111008249485</c:v>
                  </c:pt>
                  <c:pt idx="1">
                    <c:v>1.708800749063503</c:v>
                  </c:pt>
                  <c:pt idx="2">
                    <c:v>0.0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prstClr val="black"/>
                </a:solidFill>
              </a:ln>
            </c:spPr>
          </c:errBars>
          <c:val>
            <c:numRef>
              <c:f>Sheet1!$F$27:$H$27</c:f>
              <c:numCache>
                <c:formatCode>General</c:formatCode>
                <c:ptCount val="3"/>
                <c:pt idx="0">
                  <c:v>39.06666666666599</c:v>
                </c:pt>
                <c:pt idx="1">
                  <c:v>11.4</c:v>
                </c:pt>
                <c:pt idx="2">
                  <c:v>1.0</c:v>
                </c:pt>
              </c:numCache>
            </c:numRef>
          </c:val>
        </c:ser>
        <c:axId val="359235064"/>
        <c:axId val="359194952"/>
      </c:barChart>
      <c:catAx>
        <c:axId val="359235064"/>
        <c:scaling>
          <c:orientation val="minMax"/>
        </c:scaling>
        <c:delete val="1"/>
        <c:axPos val="b"/>
        <c:tickLblPos val="none"/>
        <c:crossAx val="359194952"/>
        <c:crosses val="autoZero"/>
        <c:auto val="1"/>
        <c:lblAlgn val="ctr"/>
        <c:lblOffset val="100"/>
      </c:catAx>
      <c:valAx>
        <c:axId val="359194952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prstClr val="black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9235064"/>
        <c:crosses val="autoZero"/>
        <c:crossBetween val="between"/>
      </c:valAx>
      <c:spPr>
        <a:noFill/>
        <a:ln w="12700">
          <a:solidFill>
            <a:prstClr val="black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ysClr val="windowText" lastClr="000000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Sheet1!$I$28:$K$28</c:f>
                <c:numCache>
                  <c:formatCode>General</c:formatCode>
                  <c:ptCount val="3"/>
                  <c:pt idx="0">
                    <c:v>2.627419519858469</c:v>
                  </c:pt>
                  <c:pt idx="1">
                    <c:v>1.539480431834058</c:v>
                  </c:pt>
                  <c:pt idx="2">
                    <c:v>0.0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prstClr val="black"/>
                </a:solidFill>
              </a:ln>
            </c:spPr>
          </c:errBars>
          <c:val>
            <c:numRef>
              <c:f>Sheet1!$F$28:$H$28</c:f>
              <c:numCache>
                <c:formatCode>General</c:formatCode>
                <c:ptCount val="3"/>
                <c:pt idx="0">
                  <c:v>20.03333333333302</c:v>
                </c:pt>
                <c:pt idx="1">
                  <c:v>9.700000000000001</c:v>
                </c:pt>
                <c:pt idx="2">
                  <c:v>1.0</c:v>
                </c:pt>
              </c:numCache>
            </c:numRef>
          </c:val>
        </c:ser>
        <c:axId val="359406200"/>
        <c:axId val="104774760"/>
      </c:barChart>
      <c:catAx>
        <c:axId val="359406200"/>
        <c:scaling>
          <c:orientation val="minMax"/>
        </c:scaling>
        <c:delete val="1"/>
        <c:axPos val="b"/>
        <c:tickLblPos val="none"/>
        <c:crossAx val="104774760"/>
        <c:crosses val="autoZero"/>
        <c:auto val="1"/>
        <c:lblAlgn val="ctr"/>
        <c:lblOffset val="100"/>
      </c:catAx>
      <c:valAx>
        <c:axId val="10477476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prstClr val="black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9406200"/>
        <c:crosses val="autoZero"/>
        <c:crossBetween val="between"/>
      </c:valAx>
      <c:spPr>
        <a:ln w="12700">
          <a:solidFill>
            <a:prstClr val="black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ysClr val="windowText" lastClr="000000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Sheet1!$I$29:$K$29</c:f>
                <c:numCache>
                  <c:formatCode>General</c:formatCode>
                  <c:ptCount val="3"/>
                  <c:pt idx="0">
                    <c:v>0.404145188432743</c:v>
                  </c:pt>
                  <c:pt idx="1">
                    <c:v>0.200000000000002</c:v>
                  </c:pt>
                  <c:pt idx="2">
                    <c:v>0.0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prstClr val="black"/>
                </a:solidFill>
              </a:ln>
            </c:spPr>
          </c:errBars>
          <c:val>
            <c:numRef>
              <c:f>Sheet1!$F$29:$H$29</c:f>
              <c:numCache>
                <c:formatCode>General</c:formatCode>
                <c:ptCount val="3"/>
                <c:pt idx="0">
                  <c:v>4.366666666666666</c:v>
                </c:pt>
                <c:pt idx="1">
                  <c:v>1.399999999999991</c:v>
                </c:pt>
                <c:pt idx="2">
                  <c:v>1.0</c:v>
                </c:pt>
              </c:numCache>
            </c:numRef>
          </c:val>
        </c:ser>
        <c:axId val="359625512"/>
        <c:axId val="359575400"/>
      </c:barChart>
      <c:catAx>
        <c:axId val="359625512"/>
        <c:scaling>
          <c:orientation val="minMax"/>
        </c:scaling>
        <c:delete val="1"/>
        <c:axPos val="b"/>
        <c:tickLblPos val="none"/>
        <c:crossAx val="359575400"/>
        <c:crosses val="autoZero"/>
        <c:auto val="1"/>
        <c:lblAlgn val="ctr"/>
        <c:lblOffset val="100"/>
      </c:catAx>
      <c:valAx>
        <c:axId val="35957540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prstClr val="black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9625512"/>
        <c:crosses val="autoZero"/>
        <c:crossBetween val="between"/>
      </c:valAx>
      <c:spPr>
        <a:ln w="12700">
          <a:solidFill>
            <a:prstClr val="black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Relationship Id="rId8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22" y="4699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922" y="31242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22" y="5747205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" name="Chart 75"/>
          <p:cNvGraphicFramePr>
            <a:graphicFrameLocks noGrp="1"/>
          </p:cNvGraphicFramePr>
          <p:nvPr/>
        </p:nvGraphicFramePr>
        <p:xfrm>
          <a:off x="4534520" y="3534296"/>
          <a:ext cx="208823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7" name="Chart 76"/>
          <p:cNvGraphicFramePr>
            <a:graphicFrameLocks noGrp="1"/>
          </p:cNvGraphicFramePr>
          <p:nvPr/>
        </p:nvGraphicFramePr>
        <p:xfrm>
          <a:off x="2437780" y="3534296"/>
          <a:ext cx="216024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8" name="Chart 77"/>
          <p:cNvGraphicFramePr>
            <a:graphicFrameLocks noGrp="1"/>
          </p:cNvGraphicFramePr>
          <p:nvPr/>
        </p:nvGraphicFramePr>
        <p:xfrm>
          <a:off x="375072" y="3534296"/>
          <a:ext cx="295232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775141" y="5176158"/>
            <a:ext cx="61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N-term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318474" y="5176158"/>
            <a:ext cx="6002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middle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808686" y="5176158"/>
            <a:ext cx="796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intergenic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870761" y="5172766"/>
            <a:ext cx="61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N-term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97187" y="5172766"/>
            <a:ext cx="6002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middle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861998" y="5172766"/>
            <a:ext cx="796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intergenic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830295" y="5169376"/>
            <a:ext cx="61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N-term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375816" y="5169376"/>
            <a:ext cx="6002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middle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849094" y="5169376"/>
            <a:ext cx="796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intergenic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40428" y="5363293"/>
            <a:ext cx="8351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Mcd1-myc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75469" y="5398916"/>
            <a:ext cx="15841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867317" y="5392979"/>
            <a:ext cx="15841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822324" y="5392979"/>
            <a:ext cx="15841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286554" y="5362786"/>
            <a:ext cx="7881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Brn1-myc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25420" y="5363293"/>
            <a:ext cx="8507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Smc4-myc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-54086" y="4199101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" name="Chart 51"/>
          <p:cNvGraphicFramePr>
            <a:graphicFrameLocks noGrp="1"/>
          </p:cNvGraphicFramePr>
          <p:nvPr/>
        </p:nvGraphicFramePr>
        <p:xfrm>
          <a:off x="292997" y="6116537"/>
          <a:ext cx="216024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7" name="Chart 56"/>
          <p:cNvGraphicFramePr>
            <a:graphicFrameLocks noGrp="1"/>
          </p:cNvGraphicFramePr>
          <p:nvPr/>
        </p:nvGraphicFramePr>
        <p:xfrm>
          <a:off x="2386980" y="6116537"/>
          <a:ext cx="216024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8" name="Chart 57"/>
          <p:cNvGraphicFramePr>
            <a:graphicFrameLocks noGrp="1"/>
          </p:cNvGraphicFramePr>
          <p:nvPr/>
        </p:nvGraphicFramePr>
        <p:xfrm>
          <a:off x="4547220" y="6116542"/>
          <a:ext cx="2088232" cy="180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089499" y="8028801"/>
            <a:ext cx="894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Mcd1-myc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80047" y="7762459"/>
            <a:ext cx="421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WT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23032" y="7762459"/>
            <a:ext cx="61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npt1</a:t>
            </a:r>
            <a:r>
              <a:rPr lang="en-US" sz="1200" i="1" dirty="0" smtClean="0">
                <a:latin typeface="Arial"/>
                <a:ea typeface="SimSun" pitchFamily="2" charset="-122"/>
                <a:cs typeface="Arial"/>
              </a:rPr>
              <a:t>∆</a:t>
            </a:r>
            <a:endParaRPr lang="en-US" sz="1200" i="1" dirty="0"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666901" y="7762459"/>
            <a:ext cx="826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ea typeface="SimSun" pitchFamily="2" charset="-122"/>
              <a:cs typeface="Arial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802804" y="8035352"/>
            <a:ext cx="1512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3184154" y="8028801"/>
            <a:ext cx="911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Smc4-myc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83169" y="7762459"/>
            <a:ext cx="421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WT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326153" y="7762459"/>
            <a:ext cx="61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npt1</a:t>
            </a:r>
            <a:r>
              <a:rPr lang="en-US" sz="1200" i="1" dirty="0" smtClean="0">
                <a:latin typeface="Arial"/>
                <a:ea typeface="SimSun" pitchFamily="2" charset="-122"/>
                <a:cs typeface="Arial"/>
              </a:rPr>
              <a:t>∆</a:t>
            </a:r>
            <a:endParaRPr lang="en-US" sz="1200" i="1" dirty="0"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761558" y="7762459"/>
            <a:ext cx="826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ea typeface="SimSun" pitchFamily="2" charset="-122"/>
              <a:cs typeface="Arial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2897459" y="8035352"/>
            <a:ext cx="1512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283885" y="8028801"/>
            <a:ext cx="860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Scc2-myc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965969" y="7762459"/>
            <a:ext cx="421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WT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400486" y="7762459"/>
            <a:ext cx="616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npt1</a:t>
            </a:r>
            <a:r>
              <a:rPr lang="en-US" sz="1200" i="1" dirty="0" smtClean="0">
                <a:latin typeface="Arial"/>
                <a:ea typeface="SimSun" pitchFamily="2" charset="-122"/>
                <a:cs typeface="Arial"/>
              </a:rPr>
              <a:t>∆</a:t>
            </a:r>
            <a:endParaRPr lang="en-US" sz="1200" i="1" dirty="0">
              <a:latin typeface="Arial"/>
              <a:ea typeface="SimSun" pitchFamily="2" charset="-122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861292" y="7762459"/>
            <a:ext cx="826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ea typeface="SimSun" pitchFamily="2" charset="-122"/>
              <a:cs typeface="Arial"/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>
            <a:off x="4997193" y="8035352"/>
            <a:ext cx="1512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 rot="16200000">
            <a:off x="-167452" y="6877448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355597" y="3409602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39958" y="3409602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362626" y="3409602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040054" y="5986031"/>
            <a:ext cx="1043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rDNA-NTS1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093543" y="5986031"/>
            <a:ext cx="1043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rDNA-NTS1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186534" y="5986031"/>
            <a:ext cx="1043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rDNA-NTS1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51952" y="762000"/>
            <a:ext cx="1975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XII fragment (~100 kb)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80437" y="1168400"/>
            <a:ext cx="526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Input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9040" y="1437501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6285" y="1704201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20700" y="1981200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Sum1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86925" y="2184400"/>
            <a:ext cx="920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Condensin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58095" y="2425700"/>
            <a:ext cx="749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Cohesin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04" name="Picture 103" descr="cond-coh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4100" y="1078230"/>
            <a:ext cx="5448300" cy="1776984"/>
          </a:xfrm>
          <a:prstGeom prst="rect">
            <a:avLst/>
          </a:prstGeom>
        </p:spPr>
      </p:pic>
      <p:sp>
        <p:nvSpPr>
          <p:cNvPr id="106" name="Rectangle 105"/>
          <p:cNvSpPr>
            <a:spLocks noChangeAspect="1"/>
          </p:cNvSpPr>
          <p:nvPr/>
        </p:nvSpPr>
        <p:spPr>
          <a:xfrm>
            <a:off x="914400" y="3771898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>
            <a:spLocks noChangeAspect="1"/>
          </p:cNvSpPr>
          <p:nvPr/>
        </p:nvSpPr>
        <p:spPr>
          <a:xfrm>
            <a:off x="914400" y="3896782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>
            <a:spLocks noChangeAspect="1"/>
          </p:cNvSpPr>
          <p:nvPr/>
        </p:nvSpPr>
        <p:spPr>
          <a:xfrm>
            <a:off x="914400" y="4021665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>
            <a:spLocks noChangeAspect="1"/>
          </p:cNvSpPr>
          <p:nvPr/>
        </p:nvSpPr>
        <p:spPr>
          <a:xfrm>
            <a:off x="914400" y="4146548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>
            <a:spLocks noChangeAspect="1"/>
          </p:cNvSpPr>
          <p:nvPr/>
        </p:nvSpPr>
        <p:spPr>
          <a:xfrm>
            <a:off x="914400" y="4271432"/>
            <a:ext cx="65151" cy="651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935564" y="3670300"/>
            <a:ext cx="7195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untagged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35563" y="3788835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35567" y="3907367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27100" y="4042834"/>
            <a:ext cx="523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27100" y="4169833"/>
            <a:ext cx="628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303867" y="2748687"/>
            <a:ext cx="25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*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216798" y="2748687"/>
            <a:ext cx="25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*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809464" y="2748687"/>
            <a:ext cx="25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*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154733" y="2748687"/>
            <a:ext cx="25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*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023623" y="1022668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[0- 1093]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74919" y="1298948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[0- 666]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074919" y="1577792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074919" y="1865824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[0- 565]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004955" y="2158272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[0- 5.699]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010775" y="2400633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[0- 2.544]</a:t>
            </a:r>
            <a:endParaRPr lang="en-US" sz="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13823</TotalTime>
  <Words>125</Words>
  <Application>Microsoft Macintosh PowerPoint</Application>
  <PresentationFormat>Letter Paper (8.5x11 in)</PresentationFormat>
  <Paragraphs>57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2013-04-05T18:16:43Z</dcterms:created>
  <dcterms:modified xsi:type="dcterms:W3CDTF">2013-04-05T18:16:50Z</dcterms:modified>
</cp:coreProperties>
</file>