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omments/comment1.xml" ContentType="application/vnd.openxmlformats-officedocument.presentationml.comment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281" r:id="rId6"/>
    <p:sldId id="267" r:id="rId7"/>
    <p:sldId id="268" r:id="rId8"/>
    <p:sldId id="269" r:id="rId9"/>
    <p:sldId id="270" r:id="rId10"/>
    <p:sldId id="282" r:id="rId11"/>
    <p:sldId id="277" r:id="rId12"/>
    <p:sldId id="287" r:id="rId13"/>
    <p:sldId id="288" r:id="rId14"/>
    <p:sldId id="284" r:id="rId15"/>
    <p:sldId id="283" r:id="rId16"/>
    <p:sldId id="285" r:id="rId17"/>
  </p:sldIdLst>
  <p:sldSz cx="9144000" cy="6858000" type="screen4x3"/>
  <p:notesSz cx="6797675" cy="985678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ebastian Boegel" initials="S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61B6"/>
    <a:srgbClr val="7FFF00"/>
    <a:srgbClr val="556B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272" y="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https://teamweb.uni-mainz.de/sites/TrOn/fe/Freigegebene%20Dokumente/FE%20Computational%20Medicine/Papers/seq2HLA/Genome%20Medicine/final/Review/korean-german-hla.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https://teamweb.uni-mainz.de/sites/TrOn/fe/Freigegebene%20Dokumente/FE%20Computational%20Medicine/Papers/seq2HLA/Genome%20Medicine/final/Review/korean-german-hla.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https://teamweb.uni-mainz.de/sites/TrOn/fe/Freigegebene%20Dokumente/FE%20Computational%20Medicine/Papers/seq2HLA/Genome%20Medicine/final/Review/korean-german-hla.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172.30.10.23\homes$\boegels\Dokumente\MHC-Expressi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172.30.10.23\homes$\boegels\Dokumente\MHC-Expression.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172.30.10.23\homes$\boegels\Dokumente\MHC-Express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1"/>
    <c:plotArea>
      <c:layout>
        <c:manualLayout>
          <c:layoutTarget val="inner"/>
          <c:xMode val="edge"/>
          <c:yMode val="edge"/>
          <c:x val="7.7969663330494918E-2"/>
          <c:y val="7.1153716939248851E-2"/>
          <c:w val="0.90166288496927594"/>
          <c:h val="0.59895423754964716"/>
        </c:manualLayout>
      </c:layout>
      <c:barChart>
        <c:barDir val="col"/>
        <c:grouping val="clustered"/>
        <c:varyColors val="0"/>
        <c:ser>
          <c:idx val="0"/>
          <c:order val="0"/>
          <c:tx>
            <c:strRef>
              <c:f>Tabelle1!$B$3</c:f>
              <c:strCache>
                <c:ptCount val="1"/>
                <c:pt idx="0">
                  <c:v>korean lung</c:v>
                </c:pt>
              </c:strCache>
            </c:strRef>
          </c:tx>
          <c:invertIfNegative val="0"/>
          <c:cat>
            <c:strRef>
              <c:f>Tabelle1!$A$4:$A$18</c:f>
              <c:strCache>
                <c:ptCount val="15"/>
                <c:pt idx="0">
                  <c:v>A*01</c:v>
                </c:pt>
                <c:pt idx="1">
                  <c:v>A*02</c:v>
                </c:pt>
                <c:pt idx="2">
                  <c:v>A*03</c:v>
                </c:pt>
                <c:pt idx="3">
                  <c:v>A*11</c:v>
                </c:pt>
                <c:pt idx="4">
                  <c:v>A*23</c:v>
                </c:pt>
                <c:pt idx="5">
                  <c:v>A*24</c:v>
                </c:pt>
                <c:pt idx="6">
                  <c:v>A*25</c:v>
                </c:pt>
                <c:pt idx="7">
                  <c:v>A*26</c:v>
                </c:pt>
                <c:pt idx="8">
                  <c:v>A*29</c:v>
                </c:pt>
                <c:pt idx="9">
                  <c:v>A*30</c:v>
                </c:pt>
                <c:pt idx="10">
                  <c:v>A*31</c:v>
                </c:pt>
                <c:pt idx="11">
                  <c:v>A*32</c:v>
                </c:pt>
                <c:pt idx="12">
                  <c:v>A*33</c:v>
                </c:pt>
                <c:pt idx="13">
                  <c:v>A*66</c:v>
                </c:pt>
                <c:pt idx="14">
                  <c:v>A*68</c:v>
                </c:pt>
              </c:strCache>
            </c:strRef>
          </c:cat>
          <c:val>
            <c:numRef>
              <c:f>Tabelle1!$B$4:$B$18</c:f>
            </c:numRef>
          </c:val>
        </c:ser>
        <c:ser>
          <c:idx val="1"/>
          <c:order val="1"/>
          <c:tx>
            <c:strRef>
              <c:f>Tabelle1!$C$3</c:f>
              <c:strCache>
                <c:ptCount val="1"/>
                <c:pt idx="0">
                  <c:v>Korean lung RNA-Seq samples (n=77)</c:v>
                </c:pt>
              </c:strCache>
            </c:strRef>
          </c:tx>
          <c:invertIfNegative val="0"/>
          <c:cat>
            <c:strRef>
              <c:f>Tabelle1!$A$4:$A$18</c:f>
              <c:strCache>
                <c:ptCount val="15"/>
                <c:pt idx="0">
                  <c:v>A*01</c:v>
                </c:pt>
                <c:pt idx="1">
                  <c:v>A*02</c:v>
                </c:pt>
                <c:pt idx="2">
                  <c:v>A*03</c:v>
                </c:pt>
                <c:pt idx="3">
                  <c:v>A*11</c:v>
                </c:pt>
                <c:pt idx="4">
                  <c:v>A*23</c:v>
                </c:pt>
                <c:pt idx="5">
                  <c:v>A*24</c:v>
                </c:pt>
                <c:pt idx="6">
                  <c:v>A*25</c:v>
                </c:pt>
                <c:pt idx="7">
                  <c:v>A*26</c:v>
                </c:pt>
                <c:pt idx="8">
                  <c:v>A*29</c:v>
                </c:pt>
                <c:pt idx="9">
                  <c:v>A*30</c:v>
                </c:pt>
                <c:pt idx="10">
                  <c:v>A*31</c:v>
                </c:pt>
                <c:pt idx="11">
                  <c:v>A*32</c:v>
                </c:pt>
                <c:pt idx="12">
                  <c:v>A*33</c:v>
                </c:pt>
                <c:pt idx="13">
                  <c:v>A*66</c:v>
                </c:pt>
                <c:pt idx="14">
                  <c:v>A*68</c:v>
                </c:pt>
              </c:strCache>
            </c:strRef>
          </c:cat>
          <c:val>
            <c:numRef>
              <c:f>Tabelle1!$C$4:$C$18</c:f>
              <c:numCache>
                <c:formatCode>General</c:formatCode>
                <c:ptCount val="15"/>
                <c:pt idx="0">
                  <c:v>2.5974025974025976E-2</c:v>
                </c:pt>
                <c:pt idx="1">
                  <c:v>0.24675324675324675</c:v>
                </c:pt>
                <c:pt idx="2">
                  <c:v>1.2987012987012988E-2</c:v>
                </c:pt>
                <c:pt idx="3">
                  <c:v>0.12337662337662338</c:v>
                </c:pt>
                <c:pt idx="4">
                  <c:v>0</c:v>
                </c:pt>
                <c:pt idx="5">
                  <c:v>0.25324675324675322</c:v>
                </c:pt>
                <c:pt idx="6">
                  <c:v>0</c:v>
                </c:pt>
                <c:pt idx="7">
                  <c:v>7.792207792207792E-2</c:v>
                </c:pt>
                <c:pt idx="8">
                  <c:v>6.4935064935064939E-3</c:v>
                </c:pt>
                <c:pt idx="9">
                  <c:v>4.5454545454545456E-2</c:v>
                </c:pt>
                <c:pt idx="10">
                  <c:v>5.844155844155844E-2</c:v>
                </c:pt>
                <c:pt idx="11">
                  <c:v>0</c:v>
                </c:pt>
                <c:pt idx="12">
                  <c:v>0.14285714285714285</c:v>
                </c:pt>
                <c:pt idx="13">
                  <c:v>0</c:v>
                </c:pt>
                <c:pt idx="14">
                  <c:v>6.4935064935064939E-3</c:v>
                </c:pt>
              </c:numCache>
            </c:numRef>
          </c:val>
        </c:ser>
        <c:ser>
          <c:idx val="2"/>
          <c:order val="2"/>
          <c:tx>
            <c:strRef>
              <c:f>Tabelle1!$D$3</c:f>
              <c:strCache>
                <c:ptCount val="1"/>
                <c:pt idx="0">
                  <c:v>South Korea pop 8 (n=7096)</c:v>
                </c:pt>
              </c:strCache>
            </c:strRef>
          </c:tx>
          <c:invertIfNegative val="0"/>
          <c:cat>
            <c:strRef>
              <c:f>Tabelle1!$A$4:$A$18</c:f>
              <c:strCache>
                <c:ptCount val="15"/>
                <c:pt idx="0">
                  <c:v>A*01</c:v>
                </c:pt>
                <c:pt idx="1">
                  <c:v>A*02</c:v>
                </c:pt>
                <c:pt idx="2">
                  <c:v>A*03</c:v>
                </c:pt>
                <c:pt idx="3">
                  <c:v>A*11</c:v>
                </c:pt>
                <c:pt idx="4">
                  <c:v>A*23</c:v>
                </c:pt>
                <c:pt idx="5">
                  <c:v>A*24</c:v>
                </c:pt>
                <c:pt idx="6">
                  <c:v>A*25</c:v>
                </c:pt>
                <c:pt idx="7">
                  <c:v>A*26</c:v>
                </c:pt>
                <c:pt idx="8">
                  <c:v>A*29</c:v>
                </c:pt>
                <c:pt idx="9">
                  <c:v>A*30</c:v>
                </c:pt>
                <c:pt idx="10">
                  <c:v>A*31</c:v>
                </c:pt>
                <c:pt idx="11">
                  <c:v>A*32</c:v>
                </c:pt>
                <c:pt idx="12">
                  <c:v>A*33</c:v>
                </c:pt>
                <c:pt idx="13">
                  <c:v>A*66</c:v>
                </c:pt>
                <c:pt idx="14">
                  <c:v>A*68</c:v>
                </c:pt>
              </c:strCache>
            </c:strRef>
          </c:cat>
          <c:val>
            <c:numRef>
              <c:f>Tabelle1!$D$4:$D$18</c:f>
              <c:numCache>
                <c:formatCode>General</c:formatCode>
                <c:ptCount val="15"/>
                <c:pt idx="0">
                  <c:v>1.9E-2</c:v>
                </c:pt>
                <c:pt idx="1">
                  <c:v>0.29199999999999998</c:v>
                </c:pt>
                <c:pt idx="2">
                  <c:v>0.02</c:v>
                </c:pt>
                <c:pt idx="3">
                  <c:v>0.104</c:v>
                </c:pt>
                <c:pt idx="4">
                  <c:v>0</c:v>
                </c:pt>
                <c:pt idx="5">
                  <c:v>0.22800000000000001</c:v>
                </c:pt>
                <c:pt idx="6">
                  <c:v>0</c:v>
                </c:pt>
                <c:pt idx="7">
                  <c:v>6.8000000000000005E-2</c:v>
                </c:pt>
                <c:pt idx="8">
                  <c:v>7.0000000000000001E-3</c:v>
                </c:pt>
                <c:pt idx="9">
                  <c:v>4.4999999999999998E-2</c:v>
                </c:pt>
                <c:pt idx="10">
                  <c:v>5.0999999999999997E-2</c:v>
                </c:pt>
                <c:pt idx="11">
                  <c:v>6.0000000000000001E-3</c:v>
                </c:pt>
                <c:pt idx="12">
                  <c:v>0.159</c:v>
                </c:pt>
                <c:pt idx="13">
                  <c:v>0</c:v>
                </c:pt>
                <c:pt idx="14">
                  <c:v>2E-3</c:v>
                </c:pt>
              </c:numCache>
            </c:numRef>
          </c:val>
        </c:ser>
        <c:ser>
          <c:idx val="3"/>
          <c:order val="3"/>
          <c:tx>
            <c:strRef>
              <c:f>Tabelle1!$E$3</c:f>
              <c:strCache>
                <c:ptCount val="1"/>
                <c:pt idx="0">
                  <c:v>German pop 6 (n=8862)</c:v>
                </c:pt>
              </c:strCache>
            </c:strRef>
          </c:tx>
          <c:spPr>
            <a:solidFill>
              <a:schemeClr val="accent1">
                <a:lumMod val="75000"/>
              </a:schemeClr>
            </a:solidFill>
            <a:ln>
              <a:solidFill>
                <a:schemeClr val="bg1"/>
              </a:solidFill>
            </a:ln>
          </c:spPr>
          <c:invertIfNegative val="0"/>
          <c:cat>
            <c:strRef>
              <c:f>Tabelle1!$A$4:$A$18</c:f>
              <c:strCache>
                <c:ptCount val="15"/>
                <c:pt idx="0">
                  <c:v>A*01</c:v>
                </c:pt>
                <c:pt idx="1">
                  <c:v>A*02</c:v>
                </c:pt>
                <c:pt idx="2">
                  <c:v>A*03</c:v>
                </c:pt>
                <c:pt idx="3">
                  <c:v>A*11</c:v>
                </c:pt>
                <c:pt idx="4">
                  <c:v>A*23</c:v>
                </c:pt>
                <c:pt idx="5">
                  <c:v>A*24</c:v>
                </c:pt>
                <c:pt idx="6">
                  <c:v>A*25</c:v>
                </c:pt>
                <c:pt idx="7">
                  <c:v>A*26</c:v>
                </c:pt>
                <c:pt idx="8">
                  <c:v>A*29</c:v>
                </c:pt>
                <c:pt idx="9">
                  <c:v>A*30</c:v>
                </c:pt>
                <c:pt idx="10">
                  <c:v>A*31</c:v>
                </c:pt>
                <c:pt idx="11">
                  <c:v>A*32</c:v>
                </c:pt>
                <c:pt idx="12">
                  <c:v>A*33</c:v>
                </c:pt>
                <c:pt idx="13">
                  <c:v>A*66</c:v>
                </c:pt>
                <c:pt idx="14">
                  <c:v>A*68</c:v>
                </c:pt>
              </c:strCache>
            </c:strRef>
          </c:cat>
          <c:val>
            <c:numRef>
              <c:f>Tabelle1!$E$4:$E$18</c:f>
              <c:numCache>
                <c:formatCode>General</c:formatCode>
                <c:ptCount val="15"/>
                <c:pt idx="0">
                  <c:v>0.154</c:v>
                </c:pt>
                <c:pt idx="1">
                  <c:v>0.29899999999999999</c:v>
                </c:pt>
                <c:pt idx="2">
                  <c:v>0.161</c:v>
                </c:pt>
                <c:pt idx="3">
                  <c:v>5.0999999999999997E-2</c:v>
                </c:pt>
                <c:pt idx="4">
                  <c:v>2.1999999999999999E-2</c:v>
                </c:pt>
                <c:pt idx="5">
                  <c:v>0.09</c:v>
                </c:pt>
                <c:pt idx="6">
                  <c:v>2.4E-2</c:v>
                </c:pt>
                <c:pt idx="7">
                  <c:v>3.1E-2</c:v>
                </c:pt>
                <c:pt idx="8">
                  <c:v>2.5999999999999999E-2</c:v>
                </c:pt>
                <c:pt idx="9">
                  <c:v>1.9E-2</c:v>
                </c:pt>
                <c:pt idx="10">
                  <c:v>2.3E-2</c:v>
                </c:pt>
                <c:pt idx="11">
                  <c:v>3.6999999999999998E-2</c:v>
                </c:pt>
                <c:pt idx="12">
                  <c:v>1.2E-2</c:v>
                </c:pt>
                <c:pt idx="13">
                  <c:v>4.0000000000000001E-3</c:v>
                </c:pt>
                <c:pt idx="14">
                  <c:v>4.2999999999999997E-2</c:v>
                </c:pt>
              </c:numCache>
            </c:numRef>
          </c:val>
        </c:ser>
        <c:ser>
          <c:idx val="4"/>
          <c:order val="4"/>
          <c:tx>
            <c:strRef>
              <c:f>Tabelle1!$F$3</c:f>
              <c:strCache>
                <c:ptCount val="1"/>
                <c:pt idx="0">
                  <c:v>seq2HLA samples [europ. descent]  (n=74)</c:v>
                </c:pt>
              </c:strCache>
            </c:strRef>
          </c:tx>
          <c:spPr>
            <a:solidFill>
              <a:schemeClr val="accent1">
                <a:lumMod val="60000"/>
                <a:lumOff val="40000"/>
              </a:schemeClr>
            </a:solidFill>
            <a:ln>
              <a:solidFill>
                <a:schemeClr val="bg1"/>
              </a:solidFill>
            </a:ln>
          </c:spPr>
          <c:invertIfNegative val="0"/>
          <c:cat>
            <c:strRef>
              <c:f>Tabelle1!$A$4:$A$18</c:f>
              <c:strCache>
                <c:ptCount val="15"/>
                <c:pt idx="0">
                  <c:v>A*01</c:v>
                </c:pt>
                <c:pt idx="1">
                  <c:v>A*02</c:v>
                </c:pt>
                <c:pt idx="2">
                  <c:v>A*03</c:v>
                </c:pt>
                <c:pt idx="3">
                  <c:v>A*11</c:v>
                </c:pt>
                <c:pt idx="4">
                  <c:v>A*23</c:v>
                </c:pt>
                <c:pt idx="5">
                  <c:v>A*24</c:v>
                </c:pt>
                <c:pt idx="6">
                  <c:v>A*25</c:v>
                </c:pt>
                <c:pt idx="7">
                  <c:v>A*26</c:v>
                </c:pt>
                <c:pt idx="8">
                  <c:v>A*29</c:v>
                </c:pt>
                <c:pt idx="9">
                  <c:v>A*30</c:v>
                </c:pt>
                <c:pt idx="10">
                  <c:v>A*31</c:v>
                </c:pt>
                <c:pt idx="11">
                  <c:v>A*32</c:v>
                </c:pt>
                <c:pt idx="12">
                  <c:v>A*33</c:v>
                </c:pt>
                <c:pt idx="13">
                  <c:v>A*66</c:v>
                </c:pt>
                <c:pt idx="14">
                  <c:v>A*68</c:v>
                </c:pt>
              </c:strCache>
            </c:strRef>
          </c:cat>
          <c:val>
            <c:numRef>
              <c:f>Tabelle1!$F$4:$F$18</c:f>
              <c:numCache>
                <c:formatCode>General</c:formatCode>
                <c:ptCount val="15"/>
                <c:pt idx="0">
                  <c:v>0.18</c:v>
                </c:pt>
                <c:pt idx="1">
                  <c:v>0.3</c:v>
                </c:pt>
                <c:pt idx="2">
                  <c:v>0.14000000000000001</c:v>
                </c:pt>
                <c:pt idx="3">
                  <c:v>0.06</c:v>
                </c:pt>
                <c:pt idx="4">
                  <c:v>0.01</c:v>
                </c:pt>
                <c:pt idx="5">
                  <c:v>0.15</c:v>
                </c:pt>
                <c:pt idx="6" formatCode="0.000">
                  <c:v>3.5353535353535352E-2</c:v>
                </c:pt>
                <c:pt idx="7" formatCode="0.000">
                  <c:v>2.0202020202020204E-2</c:v>
                </c:pt>
                <c:pt idx="8" formatCode="0.000">
                  <c:v>3.5353535353535352E-2</c:v>
                </c:pt>
                <c:pt idx="9" formatCode="0.000">
                  <c:v>1.5151515151515152E-2</c:v>
                </c:pt>
                <c:pt idx="10" formatCode="0.000">
                  <c:v>2.0202020202020204E-2</c:v>
                </c:pt>
                <c:pt idx="11" formatCode="0.000">
                  <c:v>2.5252525252525252E-2</c:v>
                </c:pt>
                <c:pt idx="12" formatCode="0.000">
                  <c:v>0</c:v>
                </c:pt>
                <c:pt idx="13">
                  <c:v>0</c:v>
                </c:pt>
                <c:pt idx="14">
                  <c:v>0.01</c:v>
                </c:pt>
              </c:numCache>
            </c:numRef>
          </c:val>
        </c:ser>
        <c:dLbls>
          <c:showLegendKey val="0"/>
          <c:showVal val="0"/>
          <c:showCatName val="0"/>
          <c:showSerName val="0"/>
          <c:showPercent val="0"/>
          <c:showBubbleSize val="0"/>
        </c:dLbls>
        <c:gapWidth val="150"/>
        <c:axId val="142473856"/>
        <c:axId val="144523648"/>
      </c:barChart>
      <c:catAx>
        <c:axId val="142473856"/>
        <c:scaling>
          <c:orientation val="minMax"/>
        </c:scaling>
        <c:delete val="0"/>
        <c:axPos val="b"/>
        <c:majorTickMark val="none"/>
        <c:minorTickMark val="none"/>
        <c:tickLblPos val="nextTo"/>
        <c:spPr>
          <a:ln w="12700">
            <a:solidFill>
              <a:schemeClr val="tx1"/>
            </a:solidFill>
          </a:ln>
        </c:spPr>
        <c:txPr>
          <a:bodyPr rot="-5400000" vert="horz"/>
          <a:lstStyle/>
          <a:p>
            <a:pPr>
              <a:defRPr/>
            </a:pPr>
            <a:endParaRPr lang="de-DE"/>
          </a:p>
        </c:txPr>
        <c:crossAx val="144523648"/>
        <c:crosses val="autoZero"/>
        <c:auto val="1"/>
        <c:lblAlgn val="ctr"/>
        <c:lblOffset val="100"/>
        <c:noMultiLvlLbl val="0"/>
      </c:catAx>
      <c:valAx>
        <c:axId val="144523648"/>
        <c:scaling>
          <c:orientation val="minMax"/>
        </c:scaling>
        <c:delete val="0"/>
        <c:axPos val="l"/>
        <c:majorGridlines/>
        <c:title>
          <c:tx>
            <c:rich>
              <a:bodyPr/>
              <a:lstStyle/>
              <a:p>
                <a:pPr>
                  <a:defRPr/>
                </a:pPr>
                <a:r>
                  <a:rPr lang="de-DE"/>
                  <a:t>Allele frequency</a:t>
                </a:r>
              </a:p>
            </c:rich>
          </c:tx>
          <c:layout>
            <c:manualLayout>
              <c:xMode val="edge"/>
              <c:yMode val="edge"/>
              <c:x val="6.99912510936133E-3"/>
              <c:y val="0.21545045740053156"/>
            </c:manualLayout>
          </c:layout>
          <c:overlay val="0"/>
        </c:title>
        <c:numFmt formatCode="#,##0.00" sourceLinked="0"/>
        <c:majorTickMark val="out"/>
        <c:minorTickMark val="none"/>
        <c:tickLblPos val="nextTo"/>
        <c:spPr>
          <a:ln w="12700">
            <a:solidFill>
              <a:schemeClr val="tx1"/>
            </a:solidFill>
          </a:ln>
        </c:spPr>
        <c:crossAx val="142473856"/>
        <c:crosses val="autoZero"/>
        <c:crossBetween val="between"/>
      </c:valAx>
      <c:spPr>
        <a:noFill/>
        <a:ln w="19050">
          <a:solidFill>
            <a:schemeClr val="tx1"/>
          </a:solidFill>
        </a:ln>
      </c:spPr>
    </c:plotArea>
    <c:legend>
      <c:legendPos val="r"/>
      <c:layout>
        <c:manualLayout>
          <c:xMode val="edge"/>
          <c:yMode val="edge"/>
          <c:x val="1.399825021872266E-2"/>
          <c:y val="0.83830637936724972"/>
          <c:w val="0.61429907141850626"/>
          <c:h val="0.13017748534227894"/>
        </c:manualLayout>
      </c:layout>
      <c:overlay val="0"/>
    </c:legend>
    <c:plotVisOnly val="1"/>
    <c:dispBlanksAs val="gap"/>
    <c:showDLblsOverMax val="0"/>
  </c:chart>
  <c:spPr>
    <a:ln>
      <a:no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0"/>
    <c:plotArea>
      <c:layout>
        <c:manualLayout>
          <c:layoutTarget val="inner"/>
          <c:xMode val="edge"/>
          <c:yMode val="edge"/>
          <c:x val="6.4191812170449891E-2"/>
          <c:y val="6.1714090231306362E-2"/>
          <c:w val="0.90452689441625156"/>
          <c:h val="0.67025548873841057"/>
        </c:manualLayout>
      </c:layout>
      <c:barChart>
        <c:barDir val="col"/>
        <c:grouping val="clustered"/>
        <c:varyColors val="0"/>
        <c:ser>
          <c:idx val="0"/>
          <c:order val="0"/>
          <c:tx>
            <c:strRef>
              <c:f>Tabelle1!$C$19</c:f>
              <c:strCache>
                <c:ptCount val="1"/>
                <c:pt idx="0">
                  <c:v>Korean lung RNA-Seq samples (n=77)</c:v>
                </c:pt>
              </c:strCache>
            </c:strRef>
          </c:tx>
          <c:invertIfNegative val="0"/>
          <c:cat>
            <c:strRef>
              <c:f>Tabelle1!$A$20:$B$49</c:f>
              <c:strCache>
                <c:ptCount val="30"/>
                <c:pt idx="0">
                  <c:v>B*07</c:v>
                </c:pt>
                <c:pt idx="1">
                  <c:v>B*08</c:v>
                </c:pt>
                <c:pt idx="2">
                  <c:v>B*13</c:v>
                </c:pt>
                <c:pt idx="3">
                  <c:v>B*14</c:v>
                </c:pt>
                <c:pt idx="4">
                  <c:v>B*15</c:v>
                </c:pt>
                <c:pt idx="5">
                  <c:v>B*18</c:v>
                </c:pt>
                <c:pt idx="6">
                  <c:v>B*27</c:v>
                </c:pt>
                <c:pt idx="7">
                  <c:v>B*35</c:v>
                </c:pt>
                <c:pt idx="8">
                  <c:v>B*37</c:v>
                </c:pt>
                <c:pt idx="9">
                  <c:v>B*38</c:v>
                </c:pt>
                <c:pt idx="10">
                  <c:v>B*39</c:v>
                </c:pt>
                <c:pt idx="11">
                  <c:v>B*40</c:v>
                </c:pt>
                <c:pt idx="12">
                  <c:v>B*41</c:v>
                </c:pt>
                <c:pt idx="13">
                  <c:v>B*44</c:v>
                </c:pt>
                <c:pt idx="14">
                  <c:v>B*45</c:v>
                </c:pt>
                <c:pt idx="15">
                  <c:v>B*46</c:v>
                </c:pt>
                <c:pt idx="16">
                  <c:v>B*47</c:v>
                </c:pt>
                <c:pt idx="17">
                  <c:v>B*48</c:v>
                </c:pt>
                <c:pt idx="18">
                  <c:v>B*49</c:v>
                </c:pt>
                <c:pt idx="19">
                  <c:v>B*50</c:v>
                </c:pt>
                <c:pt idx="20">
                  <c:v>B*51</c:v>
                </c:pt>
                <c:pt idx="21">
                  <c:v>B*52</c:v>
                </c:pt>
                <c:pt idx="22">
                  <c:v>B*54</c:v>
                </c:pt>
                <c:pt idx="23">
                  <c:v>B*55</c:v>
                </c:pt>
                <c:pt idx="24">
                  <c:v>B*56</c:v>
                </c:pt>
                <c:pt idx="25">
                  <c:v>B*57</c:v>
                </c:pt>
                <c:pt idx="26">
                  <c:v>B*58</c:v>
                </c:pt>
                <c:pt idx="27">
                  <c:v>B*59</c:v>
                </c:pt>
                <c:pt idx="28">
                  <c:v>B*67</c:v>
                </c:pt>
                <c:pt idx="29">
                  <c:v>B*73</c:v>
                </c:pt>
              </c:strCache>
            </c:strRef>
          </c:cat>
          <c:val>
            <c:numRef>
              <c:f>Tabelle1!$C$20:$C$49</c:f>
              <c:numCache>
                <c:formatCode>General</c:formatCode>
                <c:ptCount val="30"/>
                <c:pt idx="0">
                  <c:v>6.4935064935064929E-2</c:v>
                </c:pt>
                <c:pt idx="1">
                  <c:v>0</c:v>
                </c:pt>
                <c:pt idx="2">
                  <c:v>7.1428571428571425E-2</c:v>
                </c:pt>
                <c:pt idx="3">
                  <c:v>6.4935064935064939E-3</c:v>
                </c:pt>
                <c:pt idx="4">
                  <c:v>0.13636363636363635</c:v>
                </c:pt>
                <c:pt idx="5">
                  <c:v>0</c:v>
                </c:pt>
                <c:pt idx="6">
                  <c:v>2.5974025974025976E-2</c:v>
                </c:pt>
                <c:pt idx="7">
                  <c:v>5.844155844155844E-2</c:v>
                </c:pt>
                <c:pt idx="8">
                  <c:v>6.4935064935064939E-3</c:v>
                </c:pt>
                <c:pt idx="9">
                  <c:v>0</c:v>
                </c:pt>
                <c:pt idx="10">
                  <c:v>1.948051948051948E-2</c:v>
                </c:pt>
                <c:pt idx="11">
                  <c:v>0.13636363636363635</c:v>
                </c:pt>
                <c:pt idx="12">
                  <c:v>0</c:v>
                </c:pt>
                <c:pt idx="13">
                  <c:v>0.11038961038961038</c:v>
                </c:pt>
                <c:pt idx="14">
                  <c:v>0</c:v>
                </c:pt>
                <c:pt idx="15">
                  <c:v>3.896103896103896E-2</c:v>
                </c:pt>
                <c:pt idx="16">
                  <c:v>0</c:v>
                </c:pt>
                <c:pt idx="17">
                  <c:v>1.948051948051948E-2</c:v>
                </c:pt>
                <c:pt idx="18">
                  <c:v>0</c:v>
                </c:pt>
                <c:pt idx="19">
                  <c:v>0</c:v>
                </c:pt>
                <c:pt idx="20">
                  <c:v>9.7402597402597407E-2</c:v>
                </c:pt>
                <c:pt idx="21">
                  <c:v>4.5454545454545456E-2</c:v>
                </c:pt>
                <c:pt idx="22">
                  <c:v>6.4935064935064929E-2</c:v>
                </c:pt>
                <c:pt idx="23">
                  <c:v>1.2987012987012988E-2</c:v>
                </c:pt>
                <c:pt idx="24">
                  <c:v>6.4935064935064939E-3</c:v>
                </c:pt>
                <c:pt idx="25">
                  <c:v>0</c:v>
                </c:pt>
                <c:pt idx="26">
                  <c:v>5.844155844155844E-2</c:v>
                </c:pt>
                <c:pt idx="27">
                  <c:v>1.948051948051948E-2</c:v>
                </c:pt>
                <c:pt idx="28">
                  <c:v>0</c:v>
                </c:pt>
                <c:pt idx="29">
                  <c:v>0</c:v>
                </c:pt>
              </c:numCache>
            </c:numRef>
          </c:val>
        </c:ser>
        <c:ser>
          <c:idx val="1"/>
          <c:order val="1"/>
          <c:tx>
            <c:strRef>
              <c:f>Tabelle1!$D$19</c:f>
              <c:strCache>
                <c:ptCount val="1"/>
                <c:pt idx="0">
                  <c:v>South Korea pop 8 (n=7096)</c:v>
                </c:pt>
              </c:strCache>
            </c:strRef>
          </c:tx>
          <c:invertIfNegative val="0"/>
          <c:cat>
            <c:strRef>
              <c:f>Tabelle1!$A$20:$B$49</c:f>
              <c:strCache>
                <c:ptCount val="30"/>
                <c:pt idx="0">
                  <c:v>B*07</c:v>
                </c:pt>
                <c:pt idx="1">
                  <c:v>B*08</c:v>
                </c:pt>
                <c:pt idx="2">
                  <c:v>B*13</c:v>
                </c:pt>
                <c:pt idx="3">
                  <c:v>B*14</c:v>
                </c:pt>
                <c:pt idx="4">
                  <c:v>B*15</c:v>
                </c:pt>
                <c:pt idx="5">
                  <c:v>B*18</c:v>
                </c:pt>
                <c:pt idx="6">
                  <c:v>B*27</c:v>
                </c:pt>
                <c:pt idx="7">
                  <c:v>B*35</c:v>
                </c:pt>
                <c:pt idx="8">
                  <c:v>B*37</c:v>
                </c:pt>
                <c:pt idx="9">
                  <c:v>B*38</c:v>
                </c:pt>
                <c:pt idx="10">
                  <c:v>B*39</c:v>
                </c:pt>
                <c:pt idx="11">
                  <c:v>B*40</c:v>
                </c:pt>
                <c:pt idx="12">
                  <c:v>B*41</c:v>
                </c:pt>
                <c:pt idx="13">
                  <c:v>B*44</c:v>
                </c:pt>
                <c:pt idx="14">
                  <c:v>B*45</c:v>
                </c:pt>
                <c:pt idx="15">
                  <c:v>B*46</c:v>
                </c:pt>
                <c:pt idx="16">
                  <c:v>B*47</c:v>
                </c:pt>
                <c:pt idx="17">
                  <c:v>B*48</c:v>
                </c:pt>
                <c:pt idx="18">
                  <c:v>B*49</c:v>
                </c:pt>
                <c:pt idx="19">
                  <c:v>B*50</c:v>
                </c:pt>
                <c:pt idx="20">
                  <c:v>B*51</c:v>
                </c:pt>
                <c:pt idx="21">
                  <c:v>B*52</c:v>
                </c:pt>
                <c:pt idx="22">
                  <c:v>B*54</c:v>
                </c:pt>
                <c:pt idx="23">
                  <c:v>B*55</c:v>
                </c:pt>
                <c:pt idx="24">
                  <c:v>B*56</c:v>
                </c:pt>
                <c:pt idx="25">
                  <c:v>B*57</c:v>
                </c:pt>
                <c:pt idx="26">
                  <c:v>B*58</c:v>
                </c:pt>
                <c:pt idx="27">
                  <c:v>B*59</c:v>
                </c:pt>
                <c:pt idx="28">
                  <c:v>B*67</c:v>
                </c:pt>
                <c:pt idx="29">
                  <c:v>B*73</c:v>
                </c:pt>
              </c:strCache>
            </c:strRef>
          </c:cat>
          <c:val>
            <c:numRef>
              <c:f>Tabelle1!$D$20:$D$49</c:f>
              <c:numCache>
                <c:formatCode>General</c:formatCode>
                <c:ptCount val="30"/>
                <c:pt idx="0">
                  <c:v>4.4999999999999998E-2</c:v>
                </c:pt>
                <c:pt idx="1">
                  <c:v>3.0000000000000001E-3</c:v>
                </c:pt>
                <c:pt idx="2">
                  <c:v>5.2999999999999999E-2</c:v>
                </c:pt>
                <c:pt idx="3">
                  <c:v>1.2E-2</c:v>
                </c:pt>
                <c:pt idx="4">
                  <c:v>0.13700000000000001</c:v>
                </c:pt>
                <c:pt idx="5">
                  <c:v>0</c:v>
                </c:pt>
                <c:pt idx="6">
                  <c:v>3.1E-2</c:v>
                </c:pt>
                <c:pt idx="7">
                  <c:v>6.6000000000000003E-2</c:v>
                </c:pt>
                <c:pt idx="8">
                  <c:v>1.4999999999999999E-2</c:v>
                </c:pt>
                <c:pt idx="9">
                  <c:v>1.0999999999999999E-2</c:v>
                </c:pt>
                <c:pt idx="10">
                  <c:v>1.2999999999999999E-2</c:v>
                </c:pt>
                <c:pt idx="11">
                  <c:v>0.125</c:v>
                </c:pt>
                <c:pt idx="12">
                  <c:v>0</c:v>
                </c:pt>
                <c:pt idx="13">
                  <c:v>0.10299999999999999</c:v>
                </c:pt>
                <c:pt idx="14">
                  <c:v>0</c:v>
                </c:pt>
                <c:pt idx="15">
                  <c:v>4.9000000000000002E-2</c:v>
                </c:pt>
                <c:pt idx="16">
                  <c:v>1E-3</c:v>
                </c:pt>
                <c:pt idx="17">
                  <c:v>3.6999999999999998E-2</c:v>
                </c:pt>
                <c:pt idx="18">
                  <c:v>0</c:v>
                </c:pt>
                <c:pt idx="19">
                  <c:v>1E-3</c:v>
                </c:pt>
                <c:pt idx="20">
                  <c:v>9.8000000000000004E-2</c:v>
                </c:pt>
                <c:pt idx="21">
                  <c:v>2.7E-2</c:v>
                </c:pt>
                <c:pt idx="22">
                  <c:v>5.8999999999999997E-2</c:v>
                </c:pt>
                <c:pt idx="23">
                  <c:v>1.6E-2</c:v>
                </c:pt>
                <c:pt idx="24">
                  <c:v>4.0000000000000001E-3</c:v>
                </c:pt>
                <c:pt idx="25">
                  <c:v>3.0000000000000001E-3</c:v>
                </c:pt>
                <c:pt idx="26">
                  <c:v>6.2E-2</c:v>
                </c:pt>
                <c:pt idx="27">
                  <c:v>1.7000000000000001E-2</c:v>
                </c:pt>
                <c:pt idx="28">
                  <c:v>1.0999999999999999E-2</c:v>
                </c:pt>
                <c:pt idx="29">
                  <c:v>0</c:v>
                </c:pt>
              </c:numCache>
            </c:numRef>
          </c:val>
        </c:ser>
        <c:ser>
          <c:idx val="2"/>
          <c:order val="2"/>
          <c:tx>
            <c:strRef>
              <c:f>Tabelle1!$E$19</c:f>
              <c:strCache>
                <c:ptCount val="1"/>
                <c:pt idx="0">
                  <c:v>German pop 6 (n=8862)</c:v>
                </c:pt>
              </c:strCache>
            </c:strRef>
          </c:tx>
          <c:spPr>
            <a:solidFill>
              <a:schemeClr val="accent1">
                <a:lumMod val="75000"/>
              </a:schemeClr>
            </a:solidFill>
            <a:ln>
              <a:solidFill>
                <a:schemeClr val="bg1"/>
              </a:solidFill>
            </a:ln>
          </c:spPr>
          <c:invertIfNegative val="0"/>
          <c:cat>
            <c:strRef>
              <c:f>Tabelle1!$A$20:$B$49</c:f>
              <c:strCache>
                <c:ptCount val="30"/>
                <c:pt idx="0">
                  <c:v>B*07</c:v>
                </c:pt>
                <c:pt idx="1">
                  <c:v>B*08</c:v>
                </c:pt>
                <c:pt idx="2">
                  <c:v>B*13</c:v>
                </c:pt>
                <c:pt idx="3">
                  <c:v>B*14</c:v>
                </c:pt>
                <c:pt idx="4">
                  <c:v>B*15</c:v>
                </c:pt>
                <c:pt idx="5">
                  <c:v>B*18</c:v>
                </c:pt>
                <c:pt idx="6">
                  <c:v>B*27</c:v>
                </c:pt>
                <c:pt idx="7">
                  <c:v>B*35</c:v>
                </c:pt>
                <c:pt idx="8">
                  <c:v>B*37</c:v>
                </c:pt>
                <c:pt idx="9">
                  <c:v>B*38</c:v>
                </c:pt>
                <c:pt idx="10">
                  <c:v>B*39</c:v>
                </c:pt>
                <c:pt idx="11">
                  <c:v>B*40</c:v>
                </c:pt>
                <c:pt idx="12">
                  <c:v>B*41</c:v>
                </c:pt>
                <c:pt idx="13">
                  <c:v>B*44</c:v>
                </c:pt>
                <c:pt idx="14">
                  <c:v>B*45</c:v>
                </c:pt>
                <c:pt idx="15">
                  <c:v>B*46</c:v>
                </c:pt>
                <c:pt idx="16">
                  <c:v>B*47</c:v>
                </c:pt>
                <c:pt idx="17">
                  <c:v>B*48</c:v>
                </c:pt>
                <c:pt idx="18">
                  <c:v>B*49</c:v>
                </c:pt>
                <c:pt idx="19">
                  <c:v>B*50</c:v>
                </c:pt>
                <c:pt idx="20">
                  <c:v>B*51</c:v>
                </c:pt>
                <c:pt idx="21">
                  <c:v>B*52</c:v>
                </c:pt>
                <c:pt idx="22">
                  <c:v>B*54</c:v>
                </c:pt>
                <c:pt idx="23">
                  <c:v>B*55</c:v>
                </c:pt>
                <c:pt idx="24">
                  <c:v>B*56</c:v>
                </c:pt>
                <c:pt idx="25">
                  <c:v>B*57</c:v>
                </c:pt>
                <c:pt idx="26">
                  <c:v>B*58</c:v>
                </c:pt>
                <c:pt idx="27">
                  <c:v>B*59</c:v>
                </c:pt>
                <c:pt idx="28">
                  <c:v>B*67</c:v>
                </c:pt>
                <c:pt idx="29">
                  <c:v>B*73</c:v>
                </c:pt>
              </c:strCache>
            </c:strRef>
          </c:cat>
          <c:val>
            <c:numRef>
              <c:f>Tabelle1!$E$20:$E$49</c:f>
              <c:numCache>
                <c:formatCode>General</c:formatCode>
                <c:ptCount val="30"/>
                <c:pt idx="0">
                  <c:v>0.14399999999999999</c:v>
                </c:pt>
                <c:pt idx="1">
                  <c:v>0.104</c:v>
                </c:pt>
                <c:pt idx="2">
                  <c:v>3.1E-2</c:v>
                </c:pt>
                <c:pt idx="3">
                  <c:v>2.3E-2</c:v>
                </c:pt>
                <c:pt idx="4">
                  <c:v>8.6999999999999994E-2</c:v>
                </c:pt>
                <c:pt idx="5">
                  <c:v>4.8000000000000001E-2</c:v>
                </c:pt>
                <c:pt idx="6">
                  <c:v>4.3999999999999997E-2</c:v>
                </c:pt>
                <c:pt idx="7">
                  <c:v>9.5000000000000001E-2</c:v>
                </c:pt>
                <c:pt idx="8">
                  <c:v>1.2999999999999999E-2</c:v>
                </c:pt>
                <c:pt idx="9">
                  <c:v>1.9E-2</c:v>
                </c:pt>
                <c:pt idx="10">
                  <c:v>0.02</c:v>
                </c:pt>
                <c:pt idx="11">
                  <c:v>6.2E-2</c:v>
                </c:pt>
                <c:pt idx="12">
                  <c:v>8.9999999999999993E-3</c:v>
                </c:pt>
                <c:pt idx="13">
                  <c:v>0.127</c:v>
                </c:pt>
                <c:pt idx="14">
                  <c:v>4.0000000000000001E-3</c:v>
                </c:pt>
                <c:pt idx="15">
                  <c:v>0</c:v>
                </c:pt>
                <c:pt idx="16">
                  <c:v>3.0000000000000001E-3</c:v>
                </c:pt>
                <c:pt idx="17">
                  <c:v>1E-3</c:v>
                </c:pt>
                <c:pt idx="18">
                  <c:v>1.2999999999999999E-2</c:v>
                </c:pt>
                <c:pt idx="19">
                  <c:v>0.01</c:v>
                </c:pt>
                <c:pt idx="20">
                  <c:v>5.8000000000000003E-2</c:v>
                </c:pt>
                <c:pt idx="21">
                  <c:v>7.0000000000000001E-3</c:v>
                </c:pt>
                <c:pt idx="22">
                  <c:v>0</c:v>
                </c:pt>
                <c:pt idx="23">
                  <c:v>1.6E-2</c:v>
                </c:pt>
                <c:pt idx="24">
                  <c:v>8.0000000000000002E-3</c:v>
                </c:pt>
                <c:pt idx="25">
                  <c:v>3.4000000000000002E-2</c:v>
                </c:pt>
                <c:pt idx="26">
                  <c:v>8.0000000000000002E-3</c:v>
                </c:pt>
                <c:pt idx="27">
                  <c:v>0</c:v>
                </c:pt>
                <c:pt idx="28">
                  <c:v>0</c:v>
                </c:pt>
                <c:pt idx="29">
                  <c:v>8.0000000000000002E-3</c:v>
                </c:pt>
              </c:numCache>
            </c:numRef>
          </c:val>
        </c:ser>
        <c:ser>
          <c:idx val="3"/>
          <c:order val="3"/>
          <c:tx>
            <c:strRef>
              <c:f>Tabelle1!$F$19</c:f>
              <c:strCache>
                <c:ptCount val="1"/>
                <c:pt idx="0">
                  <c:v>seq2HLA samples [europ. descent]  (n=74)</c:v>
                </c:pt>
              </c:strCache>
            </c:strRef>
          </c:tx>
          <c:spPr>
            <a:solidFill>
              <a:schemeClr val="accent1">
                <a:lumMod val="60000"/>
                <a:lumOff val="40000"/>
              </a:schemeClr>
            </a:solidFill>
          </c:spPr>
          <c:invertIfNegative val="0"/>
          <c:cat>
            <c:strRef>
              <c:f>Tabelle1!$A$20:$B$49</c:f>
              <c:strCache>
                <c:ptCount val="30"/>
                <c:pt idx="0">
                  <c:v>B*07</c:v>
                </c:pt>
                <c:pt idx="1">
                  <c:v>B*08</c:v>
                </c:pt>
                <c:pt idx="2">
                  <c:v>B*13</c:v>
                </c:pt>
                <c:pt idx="3">
                  <c:v>B*14</c:v>
                </c:pt>
                <c:pt idx="4">
                  <c:v>B*15</c:v>
                </c:pt>
                <c:pt idx="5">
                  <c:v>B*18</c:v>
                </c:pt>
                <c:pt idx="6">
                  <c:v>B*27</c:v>
                </c:pt>
                <c:pt idx="7">
                  <c:v>B*35</c:v>
                </c:pt>
                <c:pt idx="8">
                  <c:v>B*37</c:v>
                </c:pt>
                <c:pt idx="9">
                  <c:v>B*38</c:v>
                </c:pt>
                <c:pt idx="10">
                  <c:v>B*39</c:v>
                </c:pt>
                <c:pt idx="11">
                  <c:v>B*40</c:v>
                </c:pt>
                <c:pt idx="12">
                  <c:v>B*41</c:v>
                </c:pt>
                <c:pt idx="13">
                  <c:v>B*44</c:v>
                </c:pt>
                <c:pt idx="14">
                  <c:v>B*45</c:v>
                </c:pt>
                <c:pt idx="15">
                  <c:v>B*46</c:v>
                </c:pt>
                <c:pt idx="16">
                  <c:v>B*47</c:v>
                </c:pt>
                <c:pt idx="17">
                  <c:v>B*48</c:v>
                </c:pt>
                <c:pt idx="18">
                  <c:v>B*49</c:v>
                </c:pt>
                <c:pt idx="19">
                  <c:v>B*50</c:v>
                </c:pt>
                <c:pt idx="20">
                  <c:v>B*51</c:v>
                </c:pt>
                <c:pt idx="21">
                  <c:v>B*52</c:v>
                </c:pt>
                <c:pt idx="22">
                  <c:v>B*54</c:v>
                </c:pt>
                <c:pt idx="23">
                  <c:v>B*55</c:v>
                </c:pt>
                <c:pt idx="24">
                  <c:v>B*56</c:v>
                </c:pt>
                <c:pt idx="25">
                  <c:v>B*57</c:v>
                </c:pt>
                <c:pt idx="26">
                  <c:v>B*58</c:v>
                </c:pt>
                <c:pt idx="27">
                  <c:v>B*59</c:v>
                </c:pt>
                <c:pt idx="28">
                  <c:v>B*67</c:v>
                </c:pt>
                <c:pt idx="29">
                  <c:v>B*73</c:v>
                </c:pt>
              </c:strCache>
            </c:strRef>
          </c:cat>
          <c:val>
            <c:numRef>
              <c:f>Tabelle1!$F$20:$F$49</c:f>
              <c:numCache>
                <c:formatCode>General</c:formatCode>
                <c:ptCount val="30"/>
                <c:pt idx="0">
                  <c:v>0.14646464646464646</c:v>
                </c:pt>
                <c:pt idx="1">
                  <c:v>0.13131313131313133</c:v>
                </c:pt>
                <c:pt idx="2">
                  <c:v>2.5252525252525252E-2</c:v>
                </c:pt>
                <c:pt idx="3">
                  <c:v>4.5454545454545456E-2</c:v>
                </c:pt>
                <c:pt idx="4">
                  <c:v>7.0707070707070704E-2</c:v>
                </c:pt>
                <c:pt idx="5">
                  <c:v>2.5252525252525252E-2</c:v>
                </c:pt>
                <c:pt idx="6">
                  <c:v>4.5454545454545456E-2</c:v>
                </c:pt>
                <c:pt idx="7">
                  <c:v>5.5555555555555552E-2</c:v>
                </c:pt>
                <c:pt idx="8">
                  <c:v>1.0101010101010102E-2</c:v>
                </c:pt>
                <c:pt idx="9">
                  <c:v>5.0505050505050509E-3</c:v>
                </c:pt>
                <c:pt idx="10">
                  <c:v>3.0303030303030304E-2</c:v>
                </c:pt>
                <c:pt idx="11">
                  <c:v>9.0909090909090912E-2</c:v>
                </c:pt>
                <c:pt idx="12">
                  <c:v>1.5151515151515152E-2</c:v>
                </c:pt>
                <c:pt idx="13">
                  <c:v>0.17171717171717171</c:v>
                </c:pt>
                <c:pt idx="14">
                  <c:v>0</c:v>
                </c:pt>
                <c:pt idx="15">
                  <c:v>0</c:v>
                </c:pt>
                <c:pt idx="16">
                  <c:v>0.01</c:v>
                </c:pt>
                <c:pt idx="17">
                  <c:v>0</c:v>
                </c:pt>
                <c:pt idx="18">
                  <c:v>0</c:v>
                </c:pt>
                <c:pt idx="19">
                  <c:v>1.4999999999999999E-2</c:v>
                </c:pt>
                <c:pt idx="20">
                  <c:v>3.5000000000000003E-2</c:v>
                </c:pt>
                <c:pt idx="21">
                  <c:v>0</c:v>
                </c:pt>
                <c:pt idx="22">
                  <c:v>0</c:v>
                </c:pt>
                <c:pt idx="23">
                  <c:v>4.4999999999999998E-2</c:v>
                </c:pt>
                <c:pt idx="24">
                  <c:v>0</c:v>
                </c:pt>
                <c:pt idx="25">
                  <c:v>0.02</c:v>
                </c:pt>
                <c:pt idx="26">
                  <c:v>0</c:v>
                </c:pt>
                <c:pt idx="27">
                  <c:v>0</c:v>
                </c:pt>
                <c:pt idx="28">
                  <c:v>0</c:v>
                </c:pt>
                <c:pt idx="29">
                  <c:v>0</c:v>
                </c:pt>
              </c:numCache>
            </c:numRef>
          </c:val>
        </c:ser>
        <c:dLbls>
          <c:showLegendKey val="0"/>
          <c:showVal val="0"/>
          <c:showCatName val="0"/>
          <c:showSerName val="0"/>
          <c:showPercent val="0"/>
          <c:showBubbleSize val="0"/>
        </c:dLbls>
        <c:gapWidth val="150"/>
        <c:axId val="144566528"/>
        <c:axId val="144842752"/>
      </c:barChart>
      <c:catAx>
        <c:axId val="144566528"/>
        <c:scaling>
          <c:orientation val="minMax"/>
        </c:scaling>
        <c:delete val="0"/>
        <c:axPos val="b"/>
        <c:majorTickMark val="out"/>
        <c:minorTickMark val="none"/>
        <c:tickLblPos val="nextTo"/>
        <c:spPr>
          <a:ln w="12700">
            <a:solidFill>
              <a:schemeClr val="tx1"/>
            </a:solidFill>
          </a:ln>
        </c:spPr>
        <c:txPr>
          <a:bodyPr rot="-5400000" vert="horz"/>
          <a:lstStyle/>
          <a:p>
            <a:pPr>
              <a:defRPr/>
            </a:pPr>
            <a:endParaRPr lang="de-DE"/>
          </a:p>
        </c:txPr>
        <c:crossAx val="144842752"/>
        <c:crosses val="autoZero"/>
        <c:auto val="1"/>
        <c:lblAlgn val="ctr"/>
        <c:lblOffset val="100"/>
        <c:noMultiLvlLbl val="0"/>
      </c:catAx>
      <c:valAx>
        <c:axId val="144842752"/>
        <c:scaling>
          <c:orientation val="minMax"/>
        </c:scaling>
        <c:delete val="0"/>
        <c:axPos val="l"/>
        <c:majorGridlines/>
        <c:title>
          <c:tx>
            <c:rich>
              <a:bodyPr rot="-5400000" vert="horz"/>
              <a:lstStyle/>
              <a:p>
                <a:pPr>
                  <a:defRPr/>
                </a:pPr>
                <a:r>
                  <a:rPr lang="de-DE"/>
                  <a:t>Allele frequency</a:t>
                </a:r>
              </a:p>
            </c:rich>
          </c:tx>
          <c:layout/>
          <c:overlay val="0"/>
        </c:title>
        <c:numFmt formatCode="General" sourceLinked="1"/>
        <c:majorTickMark val="out"/>
        <c:minorTickMark val="none"/>
        <c:tickLblPos val="nextTo"/>
        <c:spPr>
          <a:ln w="12700">
            <a:solidFill>
              <a:schemeClr val="tx1"/>
            </a:solidFill>
          </a:ln>
        </c:spPr>
        <c:crossAx val="144566528"/>
        <c:crosses val="autoZero"/>
        <c:crossBetween val="between"/>
      </c:valAx>
      <c:spPr>
        <a:ln w="19050">
          <a:solidFill>
            <a:schemeClr val="tx1"/>
          </a:solidFill>
        </a:ln>
      </c:spPr>
    </c:plotArea>
    <c:legend>
      <c:legendPos val="r"/>
      <c:layout>
        <c:manualLayout>
          <c:xMode val="edge"/>
          <c:yMode val="edge"/>
          <c:x val="3.5862952289465261E-2"/>
          <c:y val="0.8534028441326349"/>
          <c:w val="0.59891594242362356"/>
          <c:h val="0.12888557453995128"/>
        </c:manualLayout>
      </c:layout>
      <c:overlay val="0"/>
    </c:legend>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0"/>
    <c:plotArea>
      <c:layout>
        <c:manualLayout>
          <c:layoutTarget val="inner"/>
          <c:xMode val="edge"/>
          <c:yMode val="edge"/>
          <c:x val="8.4438115529537824E-2"/>
          <c:y val="4.7069497962520523E-2"/>
          <c:w val="0.91173238911534515"/>
          <c:h val="0.60957935682425035"/>
        </c:manualLayout>
      </c:layout>
      <c:barChart>
        <c:barDir val="col"/>
        <c:grouping val="clustered"/>
        <c:varyColors val="0"/>
        <c:ser>
          <c:idx val="0"/>
          <c:order val="0"/>
          <c:tx>
            <c:strRef>
              <c:f>Tabelle1!$C$51</c:f>
              <c:strCache>
                <c:ptCount val="1"/>
                <c:pt idx="0">
                  <c:v>Korean lung RNA-Seq samples (n=77)</c:v>
                </c:pt>
              </c:strCache>
            </c:strRef>
          </c:tx>
          <c:invertIfNegative val="0"/>
          <c:cat>
            <c:strRef>
              <c:f>Tabelle1!$A$52:$B$64</c:f>
              <c:strCache>
                <c:ptCount val="13"/>
                <c:pt idx="0">
                  <c:v>C*01</c:v>
                </c:pt>
                <c:pt idx="1">
                  <c:v>C*02</c:v>
                </c:pt>
                <c:pt idx="2">
                  <c:v>C*03</c:v>
                </c:pt>
                <c:pt idx="3">
                  <c:v>C*04</c:v>
                </c:pt>
                <c:pt idx="4">
                  <c:v>C*05</c:v>
                </c:pt>
                <c:pt idx="5">
                  <c:v>C*06</c:v>
                </c:pt>
                <c:pt idx="6">
                  <c:v>C*07</c:v>
                </c:pt>
                <c:pt idx="7">
                  <c:v>C*08</c:v>
                </c:pt>
                <c:pt idx="8">
                  <c:v>C*12</c:v>
                </c:pt>
                <c:pt idx="9">
                  <c:v>C*14</c:v>
                </c:pt>
                <c:pt idx="10">
                  <c:v>C*15</c:v>
                </c:pt>
                <c:pt idx="11">
                  <c:v>C*16</c:v>
                </c:pt>
                <c:pt idx="12">
                  <c:v>C*17</c:v>
                </c:pt>
              </c:strCache>
            </c:strRef>
          </c:cat>
          <c:val>
            <c:numRef>
              <c:f>Tabelle1!$C$52:$C$64</c:f>
              <c:numCache>
                <c:formatCode>General</c:formatCode>
                <c:ptCount val="13"/>
                <c:pt idx="0">
                  <c:v>0.18181818181818182</c:v>
                </c:pt>
                <c:pt idx="1">
                  <c:v>0</c:v>
                </c:pt>
                <c:pt idx="2">
                  <c:v>0.25974025974025972</c:v>
                </c:pt>
                <c:pt idx="3">
                  <c:v>8.4415584415584416E-2</c:v>
                </c:pt>
                <c:pt idx="4">
                  <c:v>1.948051948051948E-2</c:v>
                </c:pt>
                <c:pt idx="5">
                  <c:v>4.5454545454545456E-2</c:v>
                </c:pt>
                <c:pt idx="6">
                  <c:v>0.12337662337662338</c:v>
                </c:pt>
                <c:pt idx="7">
                  <c:v>7.1428571428571425E-2</c:v>
                </c:pt>
                <c:pt idx="8">
                  <c:v>4.5454545454545456E-2</c:v>
                </c:pt>
                <c:pt idx="9">
                  <c:v>0.13636363636363635</c:v>
                </c:pt>
                <c:pt idx="10">
                  <c:v>3.2467532467532464E-2</c:v>
                </c:pt>
                <c:pt idx="11">
                  <c:v>0</c:v>
                </c:pt>
                <c:pt idx="12">
                  <c:v>0</c:v>
                </c:pt>
              </c:numCache>
            </c:numRef>
          </c:val>
        </c:ser>
        <c:ser>
          <c:idx val="1"/>
          <c:order val="1"/>
          <c:tx>
            <c:strRef>
              <c:f>Tabelle1!$D$51</c:f>
              <c:strCache>
                <c:ptCount val="1"/>
                <c:pt idx="0">
                  <c:v>South Korea pop 3 (n=485)</c:v>
                </c:pt>
              </c:strCache>
            </c:strRef>
          </c:tx>
          <c:invertIfNegative val="0"/>
          <c:cat>
            <c:strRef>
              <c:f>Tabelle1!$A$52:$B$64</c:f>
              <c:strCache>
                <c:ptCount val="13"/>
                <c:pt idx="0">
                  <c:v>C*01</c:v>
                </c:pt>
                <c:pt idx="1">
                  <c:v>C*02</c:v>
                </c:pt>
                <c:pt idx="2">
                  <c:v>C*03</c:v>
                </c:pt>
                <c:pt idx="3">
                  <c:v>C*04</c:v>
                </c:pt>
                <c:pt idx="4">
                  <c:v>C*05</c:v>
                </c:pt>
                <c:pt idx="5">
                  <c:v>C*06</c:v>
                </c:pt>
                <c:pt idx="6">
                  <c:v>C*07</c:v>
                </c:pt>
                <c:pt idx="7">
                  <c:v>C*08</c:v>
                </c:pt>
                <c:pt idx="8">
                  <c:v>C*12</c:v>
                </c:pt>
                <c:pt idx="9">
                  <c:v>C*14</c:v>
                </c:pt>
                <c:pt idx="10">
                  <c:v>C*15</c:v>
                </c:pt>
                <c:pt idx="11">
                  <c:v>C*16</c:v>
                </c:pt>
                <c:pt idx="12">
                  <c:v>C*17</c:v>
                </c:pt>
              </c:strCache>
            </c:strRef>
          </c:cat>
          <c:val>
            <c:numRef>
              <c:f>Tabelle1!$D$52:$D$64</c:f>
              <c:numCache>
                <c:formatCode>General</c:formatCode>
                <c:ptCount val="13"/>
                <c:pt idx="0">
                  <c:v>0.185</c:v>
                </c:pt>
                <c:pt idx="1">
                  <c:v>8.0000000000000002E-3</c:v>
                </c:pt>
                <c:pt idx="2">
                  <c:v>0.27</c:v>
                </c:pt>
                <c:pt idx="3">
                  <c:v>6.6000000000000003E-2</c:v>
                </c:pt>
                <c:pt idx="4">
                  <c:v>0.01</c:v>
                </c:pt>
                <c:pt idx="5">
                  <c:v>5.1999999999999998E-2</c:v>
                </c:pt>
                <c:pt idx="6">
                  <c:v>0.125</c:v>
                </c:pt>
                <c:pt idx="7">
                  <c:v>0.104</c:v>
                </c:pt>
                <c:pt idx="8">
                  <c:v>2.9000000000000001E-2</c:v>
                </c:pt>
                <c:pt idx="9">
                  <c:v>0.11700000000000001</c:v>
                </c:pt>
                <c:pt idx="10">
                  <c:v>3.4000000000000002E-2</c:v>
                </c:pt>
                <c:pt idx="11">
                  <c:v>0</c:v>
                </c:pt>
                <c:pt idx="12">
                  <c:v>0</c:v>
                </c:pt>
              </c:numCache>
            </c:numRef>
          </c:val>
        </c:ser>
        <c:ser>
          <c:idx val="2"/>
          <c:order val="2"/>
          <c:tx>
            <c:strRef>
              <c:f>Tabelle1!$E$51</c:f>
              <c:strCache>
                <c:ptCount val="1"/>
                <c:pt idx="0">
                  <c:v>German pop 6 (n=8862)</c:v>
                </c:pt>
              </c:strCache>
            </c:strRef>
          </c:tx>
          <c:spPr>
            <a:solidFill>
              <a:schemeClr val="accent1">
                <a:lumMod val="75000"/>
              </a:schemeClr>
            </a:solidFill>
            <a:ln>
              <a:solidFill>
                <a:schemeClr val="bg1"/>
              </a:solidFill>
            </a:ln>
          </c:spPr>
          <c:invertIfNegative val="0"/>
          <c:cat>
            <c:strRef>
              <c:f>Tabelle1!$A$52:$B$64</c:f>
              <c:strCache>
                <c:ptCount val="13"/>
                <c:pt idx="0">
                  <c:v>C*01</c:v>
                </c:pt>
                <c:pt idx="1">
                  <c:v>C*02</c:v>
                </c:pt>
                <c:pt idx="2">
                  <c:v>C*03</c:v>
                </c:pt>
                <c:pt idx="3">
                  <c:v>C*04</c:v>
                </c:pt>
                <c:pt idx="4">
                  <c:v>C*05</c:v>
                </c:pt>
                <c:pt idx="5">
                  <c:v>C*06</c:v>
                </c:pt>
                <c:pt idx="6">
                  <c:v>C*07</c:v>
                </c:pt>
                <c:pt idx="7">
                  <c:v>C*08</c:v>
                </c:pt>
                <c:pt idx="8">
                  <c:v>C*12</c:v>
                </c:pt>
                <c:pt idx="9">
                  <c:v>C*14</c:v>
                </c:pt>
                <c:pt idx="10">
                  <c:v>C*15</c:v>
                </c:pt>
                <c:pt idx="11">
                  <c:v>C*16</c:v>
                </c:pt>
                <c:pt idx="12">
                  <c:v>C*17</c:v>
                </c:pt>
              </c:strCache>
            </c:strRef>
          </c:cat>
          <c:val>
            <c:numRef>
              <c:f>Tabelle1!$E$52:$E$64</c:f>
              <c:numCache>
                <c:formatCode>General</c:formatCode>
                <c:ptCount val="13"/>
                <c:pt idx="0">
                  <c:v>3.5000000000000003E-2</c:v>
                </c:pt>
                <c:pt idx="1">
                  <c:v>5.3999999999999999E-2</c:v>
                </c:pt>
                <c:pt idx="2">
                  <c:v>0.14599999999999999</c:v>
                </c:pt>
                <c:pt idx="3">
                  <c:v>0.11700000000000001</c:v>
                </c:pt>
                <c:pt idx="4">
                  <c:v>7.2999999999999995E-2</c:v>
                </c:pt>
                <c:pt idx="5">
                  <c:v>4.9000000000000002E-2</c:v>
                </c:pt>
                <c:pt idx="6">
                  <c:v>0.32100000000000001</c:v>
                </c:pt>
                <c:pt idx="7">
                  <c:v>2.1999999999999999E-2</c:v>
                </c:pt>
                <c:pt idx="8">
                  <c:v>0.06</c:v>
                </c:pt>
                <c:pt idx="9">
                  <c:v>1.2E-2</c:v>
                </c:pt>
                <c:pt idx="10">
                  <c:v>2.5999999999999999E-2</c:v>
                </c:pt>
                <c:pt idx="11">
                  <c:v>2.7E-2</c:v>
                </c:pt>
                <c:pt idx="12">
                  <c:v>8.0000000000000002E-3</c:v>
                </c:pt>
              </c:numCache>
            </c:numRef>
          </c:val>
        </c:ser>
        <c:ser>
          <c:idx val="3"/>
          <c:order val="3"/>
          <c:tx>
            <c:strRef>
              <c:f>Tabelle1!$F$51</c:f>
              <c:strCache>
                <c:ptCount val="1"/>
                <c:pt idx="0">
                  <c:v>seq2HLA samples [europ. descent]  (n=74)</c:v>
                </c:pt>
              </c:strCache>
            </c:strRef>
          </c:tx>
          <c:spPr>
            <a:solidFill>
              <a:schemeClr val="accent1">
                <a:lumMod val="60000"/>
                <a:lumOff val="40000"/>
              </a:schemeClr>
            </a:solidFill>
          </c:spPr>
          <c:invertIfNegative val="0"/>
          <c:cat>
            <c:strRef>
              <c:f>Tabelle1!$A$52:$B$64</c:f>
              <c:strCache>
                <c:ptCount val="13"/>
                <c:pt idx="0">
                  <c:v>C*01</c:v>
                </c:pt>
                <c:pt idx="1">
                  <c:v>C*02</c:v>
                </c:pt>
                <c:pt idx="2">
                  <c:v>C*03</c:v>
                </c:pt>
                <c:pt idx="3">
                  <c:v>C*04</c:v>
                </c:pt>
                <c:pt idx="4">
                  <c:v>C*05</c:v>
                </c:pt>
                <c:pt idx="5">
                  <c:v>C*06</c:v>
                </c:pt>
                <c:pt idx="6">
                  <c:v>C*07</c:v>
                </c:pt>
                <c:pt idx="7">
                  <c:v>C*08</c:v>
                </c:pt>
                <c:pt idx="8">
                  <c:v>C*12</c:v>
                </c:pt>
                <c:pt idx="9">
                  <c:v>C*14</c:v>
                </c:pt>
                <c:pt idx="10">
                  <c:v>C*15</c:v>
                </c:pt>
                <c:pt idx="11">
                  <c:v>C*16</c:v>
                </c:pt>
                <c:pt idx="12">
                  <c:v>C*17</c:v>
                </c:pt>
              </c:strCache>
            </c:strRef>
          </c:cat>
          <c:val>
            <c:numRef>
              <c:f>Tabelle1!$F$52:$F$64</c:f>
              <c:numCache>
                <c:formatCode>General</c:formatCode>
                <c:ptCount val="13"/>
                <c:pt idx="0">
                  <c:v>1.5151515151515152E-2</c:v>
                </c:pt>
                <c:pt idx="1">
                  <c:v>7.575757575757576E-2</c:v>
                </c:pt>
                <c:pt idx="2">
                  <c:v>0.13636363636363635</c:v>
                </c:pt>
                <c:pt idx="3">
                  <c:v>0.12121212121212122</c:v>
                </c:pt>
                <c:pt idx="4">
                  <c:v>0.10101010101010101</c:v>
                </c:pt>
                <c:pt idx="5">
                  <c:v>0.10101010101010101</c:v>
                </c:pt>
                <c:pt idx="6">
                  <c:v>0.3383838383838384</c:v>
                </c:pt>
                <c:pt idx="7">
                  <c:v>3.5353535353535352E-2</c:v>
                </c:pt>
                <c:pt idx="8">
                  <c:v>2.5252525252525252E-2</c:v>
                </c:pt>
                <c:pt idx="9">
                  <c:v>1.0101010101010102E-2</c:v>
                </c:pt>
                <c:pt idx="10">
                  <c:v>2.5252525252525252E-2</c:v>
                </c:pt>
                <c:pt idx="11">
                  <c:v>1.5151515151515152E-2</c:v>
                </c:pt>
                <c:pt idx="12">
                  <c:v>0</c:v>
                </c:pt>
              </c:numCache>
            </c:numRef>
          </c:val>
        </c:ser>
        <c:dLbls>
          <c:showLegendKey val="0"/>
          <c:showVal val="0"/>
          <c:showCatName val="0"/>
          <c:showSerName val="0"/>
          <c:showPercent val="0"/>
          <c:showBubbleSize val="0"/>
        </c:dLbls>
        <c:gapWidth val="150"/>
        <c:axId val="144882688"/>
        <c:axId val="144888576"/>
      </c:barChart>
      <c:catAx>
        <c:axId val="144882688"/>
        <c:scaling>
          <c:orientation val="minMax"/>
        </c:scaling>
        <c:delete val="0"/>
        <c:axPos val="b"/>
        <c:majorTickMark val="out"/>
        <c:minorTickMark val="none"/>
        <c:tickLblPos val="nextTo"/>
        <c:spPr>
          <a:ln w="12700">
            <a:solidFill>
              <a:schemeClr val="tx1"/>
            </a:solidFill>
          </a:ln>
        </c:spPr>
        <c:crossAx val="144888576"/>
        <c:crosses val="autoZero"/>
        <c:auto val="1"/>
        <c:lblAlgn val="ctr"/>
        <c:lblOffset val="100"/>
        <c:noMultiLvlLbl val="0"/>
      </c:catAx>
      <c:valAx>
        <c:axId val="144888576"/>
        <c:scaling>
          <c:orientation val="minMax"/>
        </c:scaling>
        <c:delete val="0"/>
        <c:axPos val="l"/>
        <c:majorGridlines>
          <c:spPr>
            <a:ln w="15875">
              <a:solidFill>
                <a:schemeClr val="tx1"/>
              </a:solidFill>
            </a:ln>
          </c:spPr>
        </c:majorGridlines>
        <c:title>
          <c:tx>
            <c:rich>
              <a:bodyPr rot="-5400000" vert="horz"/>
              <a:lstStyle/>
              <a:p>
                <a:pPr>
                  <a:defRPr/>
                </a:pPr>
                <a:r>
                  <a:rPr lang="de-DE"/>
                  <a:t>Allele frequency</a:t>
                </a:r>
              </a:p>
            </c:rich>
          </c:tx>
          <c:layout/>
          <c:overlay val="0"/>
        </c:title>
        <c:numFmt formatCode="General" sourceLinked="1"/>
        <c:majorTickMark val="out"/>
        <c:minorTickMark val="none"/>
        <c:tickLblPos val="nextTo"/>
        <c:spPr>
          <a:ln w="15875">
            <a:solidFill>
              <a:schemeClr val="tx1"/>
            </a:solidFill>
          </a:ln>
        </c:spPr>
        <c:crossAx val="144882688"/>
        <c:crosses val="autoZero"/>
        <c:crossBetween val="between"/>
      </c:valAx>
      <c:spPr>
        <a:ln w="19050">
          <a:solidFill>
            <a:schemeClr val="tx1"/>
          </a:solidFill>
        </a:ln>
      </c:spPr>
    </c:plotArea>
    <c:legend>
      <c:legendPos val="r"/>
      <c:layout>
        <c:manualLayout>
          <c:xMode val="edge"/>
          <c:yMode val="edge"/>
          <c:x val="1.4333981319666712E-2"/>
          <c:y val="0.78364630347605158"/>
          <c:w val="0.61969237012455736"/>
          <c:h val="0.14859128999640475"/>
        </c:manualLayout>
      </c:layout>
      <c:overlay val="0"/>
    </c:legend>
    <c:plotVisOnly val="1"/>
    <c:dispBlanksAs val="gap"/>
    <c:showDLblsOverMax val="0"/>
  </c:chart>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invertIfNegative val="0"/>
          <c:dPt>
            <c:idx val="4"/>
            <c:invertIfNegative val="0"/>
            <c:bubble3D val="0"/>
            <c:spPr>
              <a:solidFill>
                <a:srgbClr val="C00000"/>
              </a:solidFill>
            </c:spPr>
          </c:dPt>
          <c:dPt>
            <c:idx val="5"/>
            <c:invertIfNegative val="0"/>
            <c:bubble3D val="0"/>
            <c:spPr>
              <a:solidFill>
                <a:srgbClr val="C00000"/>
              </a:solidFill>
            </c:spPr>
          </c:dPt>
          <c:dPt>
            <c:idx val="6"/>
            <c:invertIfNegative val="0"/>
            <c:bubble3D val="0"/>
            <c:spPr>
              <a:solidFill>
                <a:srgbClr val="C00000"/>
              </a:solidFill>
            </c:spPr>
          </c:dPt>
          <c:errBars>
            <c:errBarType val="both"/>
            <c:errValType val="cust"/>
            <c:noEndCap val="0"/>
            <c:plus>
              <c:numRef>
                <c:f>'CEU-ex2plus75'!$B$9:$B$15</c:f>
                <c:numCache>
                  <c:formatCode>General</c:formatCode>
                  <c:ptCount val="7"/>
                  <c:pt idx="0">
                    <c:v>732.88882319799984</c:v>
                  </c:pt>
                  <c:pt idx="1">
                    <c:v>844.69583000000011</c:v>
                  </c:pt>
                  <c:pt idx="2">
                    <c:v>509.96653999999995</c:v>
                  </c:pt>
                  <c:pt idx="4">
                    <c:v>147.92662600000003</c:v>
                  </c:pt>
                  <c:pt idx="5">
                    <c:v>216.22526999999999</c:v>
                  </c:pt>
                  <c:pt idx="6">
                    <c:v>548.58000000000004</c:v>
                  </c:pt>
                </c:numCache>
              </c:numRef>
            </c:plus>
            <c:minus>
              <c:numRef>
                <c:f>'CEU-ex2plus75'!$B$9:$B$15</c:f>
                <c:numCache>
                  <c:formatCode>General</c:formatCode>
                  <c:ptCount val="7"/>
                  <c:pt idx="0">
                    <c:v>732.88882319799984</c:v>
                  </c:pt>
                  <c:pt idx="1">
                    <c:v>844.69583000000011</c:v>
                  </c:pt>
                  <c:pt idx="2">
                    <c:v>509.96653999999995</c:v>
                  </c:pt>
                  <c:pt idx="4">
                    <c:v>147.92662600000003</c:v>
                  </c:pt>
                  <c:pt idx="5">
                    <c:v>216.22526999999999</c:v>
                  </c:pt>
                  <c:pt idx="6">
                    <c:v>548.58000000000004</c:v>
                  </c:pt>
                </c:numCache>
              </c:numRef>
            </c:minus>
          </c:errBars>
          <c:cat>
            <c:strRef>
              <c:f>'CEU-ex2plus75'!$C$9:$C$15</c:f>
              <c:strCache>
                <c:ptCount val="7"/>
                <c:pt idx="0">
                  <c:v>A</c:v>
                </c:pt>
                <c:pt idx="1">
                  <c:v>B</c:v>
                </c:pt>
                <c:pt idx="2">
                  <c:v>C</c:v>
                </c:pt>
                <c:pt idx="4">
                  <c:v>DQA</c:v>
                </c:pt>
                <c:pt idx="5">
                  <c:v>DQB</c:v>
                </c:pt>
                <c:pt idx="6">
                  <c:v>DRB</c:v>
                </c:pt>
              </c:strCache>
            </c:strRef>
          </c:cat>
          <c:val>
            <c:numRef>
              <c:f>'CEU-ex2plus75'!$A$9:$A$15</c:f>
              <c:numCache>
                <c:formatCode>0.00</c:formatCode>
                <c:ptCount val="7"/>
                <c:pt idx="0">
                  <c:v>1740.9554000000001</c:v>
                </c:pt>
                <c:pt idx="1">
                  <c:v>2160.1077999999998</c:v>
                </c:pt>
                <c:pt idx="2">
                  <c:v>1135.9346</c:v>
                </c:pt>
                <c:pt idx="4" formatCode="#,##0.00">
                  <c:v>444.31900000000002</c:v>
                </c:pt>
                <c:pt idx="5" formatCode="#,##0.00">
                  <c:v>469.17160000000001</c:v>
                </c:pt>
                <c:pt idx="6" formatCode="#,##0.00">
                  <c:v>1174.9352000000001</c:v>
                </c:pt>
              </c:numCache>
            </c:numRef>
          </c:val>
        </c:ser>
        <c:dLbls>
          <c:showLegendKey val="0"/>
          <c:showVal val="0"/>
          <c:showCatName val="0"/>
          <c:showSerName val="0"/>
          <c:showPercent val="0"/>
          <c:showBubbleSize val="0"/>
        </c:dLbls>
        <c:gapWidth val="150"/>
        <c:axId val="145006592"/>
        <c:axId val="145008512"/>
      </c:barChart>
      <c:catAx>
        <c:axId val="145006592"/>
        <c:scaling>
          <c:orientation val="minMax"/>
        </c:scaling>
        <c:delete val="0"/>
        <c:axPos val="b"/>
        <c:title>
          <c:tx>
            <c:rich>
              <a:bodyPr/>
              <a:lstStyle/>
              <a:p>
                <a:pPr>
                  <a:defRPr/>
                </a:pPr>
                <a:r>
                  <a:rPr lang="de-DE"/>
                  <a:t>Class</a:t>
                </a:r>
                <a:r>
                  <a:rPr lang="de-DE" baseline="0"/>
                  <a:t> I loci                                                  Class II loci</a:t>
                </a:r>
                <a:endParaRPr lang="de-DE"/>
              </a:p>
            </c:rich>
          </c:tx>
          <c:layout/>
          <c:overlay val="0"/>
        </c:title>
        <c:majorTickMark val="none"/>
        <c:minorTickMark val="none"/>
        <c:tickLblPos val="nextTo"/>
        <c:crossAx val="145008512"/>
        <c:crosses val="autoZero"/>
        <c:auto val="1"/>
        <c:lblAlgn val="ctr"/>
        <c:lblOffset val="100"/>
        <c:noMultiLvlLbl val="0"/>
      </c:catAx>
      <c:valAx>
        <c:axId val="145008512"/>
        <c:scaling>
          <c:orientation val="minMax"/>
        </c:scaling>
        <c:delete val="0"/>
        <c:axPos val="l"/>
        <c:majorGridlines/>
        <c:title>
          <c:tx>
            <c:rich>
              <a:bodyPr/>
              <a:lstStyle/>
              <a:p>
                <a:pPr>
                  <a:defRPr/>
                </a:pPr>
                <a:r>
                  <a:rPr lang="de-DE"/>
                  <a:t>RPKM</a:t>
                </a:r>
              </a:p>
            </c:rich>
          </c:tx>
          <c:layout/>
          <c:overlay val="0"/>
        </c:title>
        <c:numFmt formatCode="General" sourceLinked="0"/>
        <c:majorTickMark val="out"/>
        <c:minorTickMark val="none"/>
        <c:tickLblPos val="nextTo"/>
        <c:crossAx val="145006592"/>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bar"/>
        <c:grouping val="clustered"/>
        <c:varyColors val="0"/>
        <c:ser>
          <c:idx val="0"/>
          <c:order val="0"/>
          <c:tx>
            <c:strRef>
              <c:f>HBMex2plus75!$B$24</c:f>
              <c:strCache>
                <c:ptCount val="1"/>
                <c:pt idx="0">
                  <c:v>C</c:v>
                </c:pt>
              </c:strCache>
            </c:strRef>
          </c:tx>
          <c:invertIfNegative val="0"/>
          <c:cat>
            <c:strRef>
              <c:f>HBMex2plus75!$A$25:$A$40</c:f>
              <c:strCache>
                <c:ptCount val="16"/>
                <c:pt idx="0">
                  <c:v>White Blood Cells</c:v>
                </c:pt>
                <c:pt idx="1">
                  <c:v>Thyroid</c:v>
                </c:pt>
                <c:pt idx="2">
                  <c:v>Testes</c:v>
                </c:pt>
                <c:pt idx="3">
                  <c:v>Skeletal Muscle</c:v>
                </c:pt>
                <c:pt idx="4">
                  <c:v>Prostate</c:v>
                </c:pt>
                <c:pt idx="5">
                  <c:v>Ovary</c:v>
                </c:pt>
                <c:pt idx="6">
                  <c:v>Lymph node</c:v>
                </c:pt>
                <c:pt idx="7">
                  <c:v>Lung</c:v>
                </c:pt>
                <c:pt idx="8">
                  <c:v>Liver</c:v>
                </c:pt>
                <c:pt idx="9">
                  <c:v>Kidney</c:v>
                </c:pt>
                <c:pt idx="10">
                  <c:v>Heart</c:v>
                </c:pt>
                <c:pt idx="11">
                  <c:v>Colon</c:v>
                </c:pt>
                <c:pt idx="12">
                  <c:v>Breast</c:v>
                </c:pt>
                <c:pt idx="13">
                  <c:v>Brain</c:v>
                </c:pt>
                <c:pt idx="14">
                  <c:v>Adrenal</c:v>
                </c:pt>
                <c:pt idx="15">
                  <c:v>Adipose</c:v>
                </c:pt>
              </c:strCache>
            </c:strRef>
          </c:cat>
          <c:val>
            <c:numRef>
              <c:f>HBMex2plus75!$B$25:$B$40</c:f>
              <c:numCache>
                <c:formatCode>@</c:formatCode>
                <c:ptCount val="16"/>
                <c:pt idx="0">
                  <c:v>538.72</c:v>
                </c:pt>
                <c:pt idx="1">
                  <c:v>8.8000000000000007</c:v>
                </c:pt>
                <c:pt idx="2">
                  <c:v>45.839999999999996</c:v>
                </c:pt>
                <c:pt idx="3">
                  <c:v>22.85</c:v>
                </c:pt>
                <c:pt idx="4">
                  <c:v>119.09</c:v>
                </c:pt>
                <c:pt idx="5">
                  <c:v>17.22</c:v>
                </c:pt>
                <c:pt idx="6">
                  <c:v>111.28</c:v>
                </c:pt>
                <c:pt idx="7">
                  <c:v>442.34000000000003</c:v>
                </c:pt>
                <c:pt idx="8">
                  <c:v>55.56</c:v>
                </c:pt>
                <c:pt idx="9">
                  <c:v>81.7</c:v>
                </c:pt>
                <c:pt idx="10">
                  <c:v>47.849999999999994</c:v>
                </c:pt>
                <c:pt idx="11">
                  <c:v>56.78</c:v>
                </c:pt>
                <c:pt idx="12">
                  <c:v>26.830000000000002</c:v>
                </c:pt>
                <c:pt idx="13">
                  <c:v>13.05</c:v>
                </c:pt>
                <c:pt idx="14">
                  <c:v>33.78</c:v>
                </c:pt>
                <c:pt idx="15">
                  <c:v>46.949999999999996</c:v>
                </c:pt>
              </c:numCache>
            </c:numRef>
          </c:val>
        </c:ser>
        <c:ser>
          <c:idx val="1"/>
          <c:order val="1"/>
          <c:tx>
            <c:strRef>
              <c:f>HBMex2plus75!$C$24</c:f>
              <c:strCache>
                <c:ptCount val="1"/>
                <c:pt idx="0">
                  <c:v>B</c:v>
                </c:pt>
              </c:strCache>
            </c:strRef>
          </c:tx>
          <c:invertIfNegative val="0"/>
          <c:cat>
            <c:strRef>
              <c:f>HBMex2plus75!$A$25:$A$40</c:f>
              <c:strCache>
                <c:ptCount val="16"/>
                <c:pt idx="0">
                  <c:v>White Blood Cells</c:v>
                </c:pt>
                <c:pt idx="1">
                  <c:v>Thyroid</c:v>
                </c:pt>
                <c:pt idx="2">
                  <c:v>Testes</c:v>
                </c:pt>
                <c:pt idx="3">
                  <c:v>Skeletal Muscle</c:v>
                </c:pt>
                <c:pt idx="4">
                  <c:v>Prostate</c:v>
                </c:pt>
                <c:pt idx="5">
                  <c:v>Ovary</c:v>
                </c:pt>
                <c:pt idx="6">
                  <c:v>Lymph node</c:v>
                </c:pt>
                <c:pt idx="7">
                  <c:v>Lung</c:v>
                </c:pt>
                <c:pt idx="8">
                  <c:v>Liver</c:v>
                </c:pt>
                <c:pt idx="9">
                  <c:v>Kidney</c:v>
                </c:pt>
                <c:pt idx="10">
                  <c:v>Heart</c:v>
                </c:pt>
                <c:pt idx="11">
                  <c:v>Colon</c:v>
                </c:pt>
                <c:pt idx="12">
                  <c:v>Breast</c:v>
                </c:pt>
                <c:pt idx="13">
                  <c:v>Brain</c:v>
                </c:pt>
                <c:pt idx="14">
                  <c:v>Adrenal</c:v>
                </c:pt>
                <c:pt idx="15">
                  <c:v>Adipose</c:v>
                </c:pt>
              </c:strCache>
            </c:strRef>
          </c:cat>
          <c:val>
            <c:numRef>
              <c:f>HBMex2plus75!$C$25:$C$40</c:f>
              <c:numCache>
                <c:formatCode>@</c:formatCode>
                <c:ptCount val="16"/>
                <c:pt idx="0">
                  <c:v>847</c:v>
                </c:pt>
                <c:pt idx="1">
                  <c:v>8.07</c:v>
                </c:pt>
                <c:pt idx="2">
                  <c:v>49.8</c:v>
                </c:pt>
                <c:pt idx="3">
                  <c:v>28.04</c:v>
                </c:pt>
                <c:pt idx="4">
                  <c:v>120</c:v>
                </c:pt>
                <c:pt idx="5">
                  <c:v>13.79</c:v>
                </c:pt>
                <c:pt idx="6">
                  <c:v>270.04000000000002</c:v>
                </c:pt>
                <c:pt idx="7">
                  <c:v>342.47999999999996</c:v>
                </c:pt>
                <c:pt idx="8">
                  <c:v>28.4</c:v>
                </c:pt>
                <c:pt idx="9">
                  <c:v>77.260000000000005</c:v>
                </c:pt>
                <c:pt idx="10">
                  <c:v>43.01</c:v>
                </c:pt>
                <c:pt idx="11">
                  <c:v>71.319999999999993</c:v>
                </c:pt>
                <c:pt idx="12">
                  <c:v>30.18</c:v>
                </c:pt>
                <c:pt idx="13">
                  <c:v>11.43</c:v>
                </c:pt>
                <c:pt idx="14">
                  <c:v>50.120000000000005</c:v>
                </c:pt>
                <c:pt idx="15">
                  <c:v>75.34</c:v>
                </c:pt>
              </c:numCache>
            </c:numRef>
          </c:val>
        </c:ser>
        <c:ser>
          <c:idx val="2"/>
          <c:order val="2"/>
          <c:tx>
            <c:strRef>
              <c:f>HBMex2plus75!$D$24</c:f>
              <c:strCache>
                <c:ptCount val="1"/>
                <c:pt idx="0">
                  <c:v>A</c:v>
                </c:pt>
              </c:strCache>
            </c:strRef>
          </c:tx>
          <c:invertIfNegative val="0"/>
          <c:cat>
            <c:strRef>
              <c:f>HBMex2plus75!$A$25:$A$40</c:f>
              <c:strCache>
                <c:ptCount val="16"/>
                <c:pt idx="0">
                  <c:v>White Blood Cells</c:v>
                </c:pt>
                <c:pt idx="1">
                  <c:v>Thyroid</c:v>
                </c:pt>
                <c:pt idx="2">
                  <c:v>Testes</c:v>
                </c:pt>
                <c:pt idx="3">
                  <c:v>Skeletal Muscle</c:v>
                </c:pt>
                <c:pt idx="4">
                  <c:v>Prostate</c:v>
                </c:pt>
                <c:pt idx="5">
                  <c:v>Ovary</c:v>
                </c:pt>
                <c:pt idx="6">
                  <c:v>Lymph node</c:v>
                </c:pt>
                <c:pt idx="7">
                  <c:v>Lung</c:v>
                </c:pt>
                <c:pt idx="8">
                  <c:v>Liver</c:v>
                </c:pt>
                <c:pt idx="9">
                  <c:v>Kidney</c:v>
                </c:pt>
                <c:pt idx="10">
                  <c:v>Heart</c:v>
                </c:pt>
                <c:pt idx="11">
                  <c:v>Colon</c:v>
                </c:pt>
                <c:pt idx="12">
                  <c:v>Breast</c:v>
                </c:pt>
                <c:pt idx="13">
                  <c:v>Brain</c:v>
                </c:pt>
                <c:pt idx="14">
                  <c:v>Adrenal</c:v>
                </c:pt>
                <c:pt idx="15">
                  <c:v>Adipose</c:v>
                </c:pt>
              </c:strCache>
            </c:strRef>
          </c:cat>
          <c:val>
            <c:numRef>
              <c:f>HBMex2plus75!$D$25:$D$40</c:f>
              <c:numCache>
                <c:formatCode>@</c:formatCode>
                <c:ptCount val="16"/>
                <c:pt idx="0">
                  <c:v>462.83</c:v>
                </c:pt>
                <c:pt idx="1">
                  <c:v>16.62</c:v>
                </c:pt>
                <c:pt idx="2">
                  <c:v>91.8</c:v>
                </c:pt>
                <c:pt idx="3">
                  <c:v>25.939999999999998</c:v>
                </c:pt>
                <c:pt idx="4">
                  <c:v>122.04</c:v>
                </c:pt>
                <c:pt idx="5">
                  <c:v>28.3</c:v>
                </c:pt>
                <c:pt idx="6">
                  <c:v>105.88</c:v>
                </c:pt>
                <c:pt idx="7">
                  <c:v>389.8</c:v>
                </c:pt>
                <c:pt idx="8">
                  <c:v>27.419999999999998</c:v>
                </c:pt>
                <c:pt idx="9">
                  <c:v>94.95</c:v>
                </c:pt>
                <c:pt idx="10">
                  <c:v>53.309999999999995</c:v>
                </c:pt>
                <c:pt idx="11">
                  <c:v>100.11999999999999</c:v>
                </c:pt>
                <c:pt idx="12">
                  <c:v>28.23</c:v>
                </c:pt>
                <c:pt idx="13">
                  <c:v>14.94</c:v>
                </c:pt>
                <c:pt idx="14">
                  <c:v>37.200000000000003</c:v>
                </c:pt>
                <c:pt idx="15">
                  <c:v>76.13</c:v>
                </c:pt>
              </c:numCache>
            </c:numRef>
          </c:val>
        </c:ser>
        <c:dLbls>
          <c:showLegendKey val="0"/>
          <c:showVal val="0"/>
          <c:showCatName val="0"/>
          <c:showSerName val="0"/>
          <c:showPercent val="0"/>
          <c:showBubbleSize val="0"/>
        </c:dLbls>
        <c:gapWidth val="150"/>
        <c:shape val="box"/>
        <c:axId val="156136192"/>
        <c:axId val="156137728"/>
        <c:axId val="0"/>
      </c:bar3DChart>
      <c:catAx>
        <c:axId val="156136192"/>
        <c:scaling>
          <c:orientation val="minMax"/>
        </c:scaling>
        <c:delete val="0"/>
        <c:axPos val="l"/>
        <c:majorTickMark val="none"/>
        <c:minorTickMark val="none"/>
        <c:tickLblPos val="nextTo"/>
        <c:crossAx val="156137728"/>
        <c:crosses val="autoZero"/>
        <c:auto val="1"/>
        <c:lblAlgn val="ctr"/>
        <c:lblOffset val="100"/>
        <c:noMultiLvlLbl val="0"/>
      </c:catAx>
      <c:valAx>
        <c:axId val="156137728"/>
        <c:scaling>
          <c:orientation val="minMax"/>
        </c:scaling>
        <c:delete val="0"/>
        <c:axPos val="b"/>
        <c:majorGridlines/>
        <c:title>
          <c:tx>
            <c:rich>
              <a:bodyPr/>
              <a:lstStyle/>
              <a:p>
                <a:pPr>
                  <a:defRPr/>
                </a:pPr>
                <a:r>
                  <a:rPr lang="de-DE"/>
                  <a:t>RPKM</a:t>
                </a:r>
              </a:p>
            </c:rich>
          </c:tx>
          <c:layout/>
          <c:overlay val="0"/>
        </c:title>
        <c:numFmt formatCode="@" sourceLinked="1"/>
        <c:majorTickMark val="out"/>
        <c:minorTickMark val="none"/>
        <c:tickLblPos val="nextTo"/>
        <c:crossAx val="156136192"/>
        <c:crosses val="autoZero"/>
        <c:crossBetween val="between"/>
      </c:valAx>
    </c:plotArea>
    <c:legend>
      <c:legendPos val="r"/>
      <c:layout>
        <c:manualLayout>
          <c:xMode val="edge"/>
          <c:yMode val="edge"/>
          <c:x val="0.78675131233595808"/>
          <c:y val="4.4491271066805227E-2"/>
          <c:w val="6.3248687664042E-2"/>
          <c:h val="0.15827498940941773"/>
        </c:manualLayout>
      </c:layout>
      <c:overlay val="0"/>
      <c:spPr>
        <a:ln w="15875">
          <a:solidFill>
            <a:schemeClr val="bg1">
              <a:lumMod val="65000"/>
            </a:schemeClr>
          </a:solidFill>
        </a:ln>
      </c:sp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floor>
    <c:sideWall>
      <c:thickness val="0"/>
    </c:sideWall>
    <c:backWall>
      <c:thickness val="0"/>
    </c:backWall>
    <c:plotArea>
      <c:layout/>
      <c:bar3DChart>
        <c:barDir val="bar"/>
        <c:grouping val="clustered"/>
        <c:varyColors val="0"/>
        <c:ser>
          <c:idx val="0"/>
          <c:order val="0"/>
          <c:tx>
            <c:strRef>
              <c:f>HBMex2plus75!$B$4</c:f>
              <c:strCache>
                <c:ptCount val="1"/>
                <c:pt idx="0">
                  <c:v>DRB</c:v>
                </c:pt>
              </c:strCache>
            </c:strRef>
          </c:tx>
          <c:invertIfNegative val="0"/>
          <c:cat>
            <c:strRef>
              <c:f>HBMex2plus75!$A$5:$A$20</c:f>
              <c:strCache>
                <c:ptCount val="16"/>
                <c:pt idx="0">
                  <c:v>Whilte Blood Cells</c:v>
                </c:pt>
                <c:pt idx="1">
                  <c:v>Thyroid</c:v>
                </c:pt>
                <c:pt idx="2">
                  <c:v>Testes</c:v>
                </c:pt>
                <c:pt idx="3">
                  <c:v>Skeletal Muscle</c:v>
                </c:pt>
                <c:pt idx="4">
                  <c:v>Prostate</c:v>
                </c:pt>
                <c:pt idx="5">
                  <c:v>Ovary</c:v>
                </c:pt>
                <c:pt idx="6">
                  <c:v>Lymph node</c:v>
                </c:pt>
                <c:pt idx="7">
                  <c:v>Lung</c:v>
                </c:pt>
                <c:pt idx="8">
                  <c:v>Liver</c:v>
                </c:pt>
                <c:pt idx="9">
                  <c:v>Kidney</c:v>
                </c:pt>
                <c:pt idx="10">
                  <c:v>Heart</c:v>
                </c:pt>
                <c:pt idx="11">
                  <c:v>Colon</c:v>
                </c:pt>
                <c:pt idx="12">
                  <c:v>Breast</c:v>
                </c:pt>
                <c:pt idx="13">
                  <c:v>Brain</c:v>
                </c:pt>
                <c:pt idx="14">
                  <c:v>Adrenal</c:v>
                </c:pt>
                <c:pt idx="15">
                  <c:v>Adipose</c:v>
                </c:pt>
              </c:strCache>
            </c:strRef>
          </c:cat>
          <c:val>
            <c:numRef>
              <c:f>HBMex2plus75!$B$5:$B$20</c:f>
              <c:numCache>
                <c:formatCode>@</c:formatCode>
                <c:ptCount val="16"/>
                <c:pt idx="0">
                  <c:v>180.76999999999998</c:v>
                </c:pt>
                <c:pt idx="1">
                  <c:v>3.16</c:v>
                </c:pt>
                <c:pt idx="2">
                  <c:v>11.870000000000001</c:v>
                </c:pt>
                <c:pt idx="3">
                  <c:v>7.6099999999999994</c:v>
                </c:pt>
                <c:pt idx="4">
                  <c:v>38.339999999999996</c:v>
                </c:pt>
                <c:pt idx="5">
                  <c:v>8.07</c:v>
                </c:pt>
                <c:pt idx="6">
                  <c:v>39.760000000000005</c:v>
                </c:pt>
                <c:pt idx="7">
                  <c:v>277.95</c:v>
                </c:pt>
                <c:pt idx="8">
                  <c:v>3.65</c:v>
                </c:pt>
                <c:pt idx="9">
                  <c:v>32.06</c:v>
                </c:pt>
                <c:pt idx="10">
                  <c:v>18.45</c:v>
                </c:pt>
                <c:pt idx="11">
                  <c:v>12.739999999999998</c:v>
                </c:pt>
                <c:pt idx="12">
                  <c:v>11.709999999999999</c:v>
                </c:pt>
                <c:pt idx="13">
                  <c:v>5.1099999999999994</c:v>
                </c:pt>
                <c:pt idx="14">
                  <c:v>17.510000000000005</c:v>
                </c:pt>
                <c:pt idx="15">
                  <c:v>14.66</c:v>
                </c:pt>
              </c:numCache>
            </c:numRef>
          </c:val>
        </c:ser>
        <c:ser>
          <c:idx val="1"/>
          <c:order val="1"/>
          <c:tx>
            <c:strRef>
              <c:f>HBMex2plus75!$C$4</c:f>
              <c:strCache>
                <c:ptCount val="1"/>
                <c:pt idx="0">
                  <c:v>DQB</c:v>
                </c:pt>
              </c:strCache>
            </c:strRef>
          </c:tx>
          <c:invertIfNegative val="0"/>
          <c:cat>
            <c:strRef>
              <c:f>HBMex2plus75!$A$5:$A$20</c:f>
              <c:strCache>
                <c:ptCount val="16"/>
                <c:pt idx="0">
                  <c:v>Whilte Blood Cells</c:v>
                </c:pt>
                <c:pt idx="1">
                  <c:v>Thyroid</c:v>
                </c:pt>
                <c:pt idx="2">
                  <c:v>Testes</c:v>
                </c:pt>
                <c:pt idx="3">
                  <c:v>Skeletal Muscle</c:v>
                </c:pt>
                <c:pt idx="4">
                  <c:v>Prostate</c:v>
                </c:pt>
                <c:pt idx="5">
                  <c:v>Ovary</c:v>
                </c:pt>
                <c:pt idx="6">
                  <c:v>Lymph node</c:v>
                </c:pt>
                <c:pt idx="7">
                  <c:v>Lung</c:v>
                </c:pt>
                <c:pt idx="8">
                  <c:v>Liver</c:v>
                </c:pt>
                <c:pt idx="9">
                  <c:v>Kidney</c:v>
                </c:pt>
                <c:pt idx="10">
                  <c:v>Heart</c:v>
                </c:pt>
                <c:pt idx="11">
                  <c:v>Colon</c:v>
                </c:pt>
                <c:pt idx="12">
                  <c:v>Breast</c:v>
                </c:pt>
                <c:pt idx="13">
                  <c:v>Brain</c:v>
                </c:pt>
                <c:pt idx="14">
                  <c:v>Adrenal</c:v>
                </c:pt>
                <c:pt idx="15">
                  <c:v>Adipose</c:v>
                </c:pt>
              </c:strCache>
            </c:strRef>
          </c:cat>
          <c:val>
            <c:numRef>
              <c:f>HBMex2plus75!$C$5:$C$20</c:f>
              <c:numCache>
                <c:formatCode>@</c:formatCode>
                <c:ptCount val="16"/>
                <c:pt idx="0">
                  <c:v>40.01</c:v>
                </c:pt>
                <c:pt idx="1">
                  <c:v>0.38000000000000006</c:v>
                </c:pt>
                <c:pt idx="2">
                  <c:v>2.64</c:v>
                </c:pt>
                <c:pt idx="3">
                  <c:v>1.5</c:v>
                </c:pt>
                <c:pt idx="4">
                  <c:v>7.4700000000000006</c:v>
                </c:pt>
                <c:pt idx="5">
                  <c:v>1.41</c:v>
                </c:pt>
                <c:pt idx="6">
                  <c:v>11.69</c:v>
                </c:pt>
                <c:pt idx="7">
                  <c:v>64.940000000000012</c:v>
                </c:pt>
                <c:pt idx="8">
                  <c:v>0.47000000000000003</c:v>
                </c:pt>
                <c:pt idx="9">
                  <c:v>9.129999999999999</c:v>
                </c:pt>
                <c:pt idx="10">
                  <c:v>3.7</c:v>
                </c:pt>
                <c:pt idx="11">
                  <c:v>1.6700000000000002</c:v>
                </c:pt>
                <c:pt idx="12">
                  <c:v>0.97000000000000008</c:v>
                </c:pt>
                <c:pt idx="13">
                  <c:v>1.29</c:v>
                </c:pt>
                <c:pt idx="14">
                  <c:v>8.4500000000000011</c:v>
                </c:pt>
                <c:pt idx="15">
                  <c:v>1.6</c:v>
                </c:pt>
              </c:numCache>
            </c:numRef>
          </c:val>
        </c:ser>
        <c:ser>
          <c:idx val="2"/>
          <c:order val="2"/>
          <c:tx>
            <c:strRef>
              <c:f>HBMex2plus75!$D$4</c:f>
              <c:strCache>
                <c:ptCount val="1"/>
                <c:pt idx="0">
                  <c:v>DQA</c:v>
                </c:pt>
              </c:strCache>
            </c:strRef>
          </c:tx>
          <c:invertIfNegative val="0"/>
          <c:cat>
            <c:strRef>
              <c:f>HBMex2plus75!$A$5:$A$20</c:f>
              <c:strCache>
                <c:ptCount val="16"/>
                <c:pt idx="0">
                  <c:v>Whilte Blood Cells</c:v>
                </c:pt>
                <c:pt idx="1">
                  <c:v>Thyroid</c:v>
                </c:pt>
                <c:pt idx="2">
                  <c:v>Testes</c:v>
                </c:pt>
                <c:pt idx="3">
                  <c:v>Skeletal Muscle</c:v>
                </c:pt>
                <c:pt idx="4">
                  <c:v>Prostate</c:v>
                </c:pt>
                <c:pt idx="5">
                  <c:v>Ovary</c:v>
                </c:pt>
                <c:pt idx="6">
                  <c:v>Lymph node</c:v>
                </c:pt>
                <c:pt idx="7">
                  <c:v>Lung</c:v>
                </c:pt>
                <c:pt idx="8">
                  <c:v>Liver</c:v>
                </c:pt>
                <c:pt idx="9">
                  <c:v>Kidney</c:v>
                </c:pt>
                <c:pt idx="10">
                  <c:v>Heart</c:v>
                </c:pt>
                <c:pt idx="11">
                  <c:v>Colon</c:v>
                </c:pt>
                <c:pt idx="12">
                  <c:v>Breast</c:v>
                </c:pt>
                <c:pt idx="13">
                  <c:v>Brain</c:v>
                </c:pt>
                <c:pt idx="14">
                  <c:v>Adrenal</c:v>
                </c:pt>
                <c:pt idx="15">
                  <c:v>Adipose</c:v>
                </c:pt>
              </c:strCache>
            </c:strRef>
          </c:cat>
          <c:val>
            <c:numRef>
              <c:f>HBMex2plus75!$D$5:$D$20</c:f>
              <c:numCache>
                <c:formatCode>@</c:formatCode>
                <c:ptCount val="16"/>
                <c:pt idx="0">
                  <c:v>59.04</c:v>
                </c:pt>
                <c:pt idx="1">
                  <c:v>0.34</c:v>
                </c:pt>
                <c:pt idx="2">
                  <c:v>2.0499999999999998</c:v>
                </c:pt>
                <c:pt idx="3">
                  <c:v>2.16</c:v>
                </c:pt>
                <c:pt idx="4">
                  <c:v>19.68</c:v>
                </c:pt>
                <c:pt idx="5">
                  <c:v>1.24</c:v>
                </c:pt>
                <c:pt idx="6">
                  <c:v>27.23</c:v>
                </c:pt>
                <c:pt idx="7">
                  <c:v>118.6</c:v>
                </c:pt>
                <c:pt idx="8">
                  <c:v>2.06</c:v>
                </c:pt>
                <c:pt idx="9">
                  <c:v>7.56</c:v>
                </c:pt>
                <c:pt idx="10">
                  <c:v>10.31</c:v>
                </c:pt>
                <c:pt idx="11">
                  <c:v>0.12000000000000001</c:v>
                </c:pt>
                <c:pt idx="12">
                  <c:v>2.2400000000000002</c:v>
                </c:pt>
                <c:pt idx="13">
                  <c:v>2.4099999999999997</c:v>
                </c:pt>
                <c:pt idx="14">
                  <c:v>4.83</c:v>
                </c:pt>
                <c:pt idx="15">
                  <c:v>2.0699999999999998</c:v>
                </c:pt>
              </c:numCache>
            </c:numRef>
          </c:val>
        </c:ser>
        <c:dLbls>
          <c:showLegendKey val="0"/>
          <c:showVal val="0"/>
          <c:showCatName val="0"/>
          <c:showSerName val="0"/>
          <c:showPercent val="0"/>
          <c:showBubbleSize val="0"/>
        </c:dLbls>
        <c:gapWidth val="150"/>
        <c:shape val="box"/>
        <c:axId val="155849088"/>
        <c:axId val="155850624"/>
        <c:axId val="0"/>
      </c:bar3DChart>
      <c:catAx>
        <c:axId val="155849088"/>
        <c:scaling>
          <c:orientation val="minMax"/>
        </c:scaling>
        <c:delete val="0"/>
        <c:axPos val="l"/>
        <c:majorTickMark val="none"/>
        <c:minorTickMark val="none"/>
        <c:tickLblPos val="nextTo"/>
        <c:crossAx val="155850624"/>
        <c:crosses val="autoZero"/>
        <c:auto val="1"/>
        <c:lblAlgn val="ctr"/>
        <c:lblOffset val="100"/>
        <c:noMultiLvlLbl val="0"/>
      </c:catAx>
      <c:valAx>
        <c:axId val="155850624"/>
        <c:scaling>
          <c:orientation val="minMax"/>
        </c:scaling>
        <c:delete val="0"/>
        <c:axPos val="b"/>
        <c:majorGridlines/>
        <c:title>
          <c:tx>
            <c:rich>
              <a:bodyPr/>
              <a:lstStyle/>
              <a:p>
                <a:pPr>
                  <a:defRPr/>
                </a:pPr>
                <a:r>
                  <a:rPr lang="de-DE"/>
                  <a:t>RPKM</a:t>
                </a:r>
              </a:p>
            </c:rich>
          </c:tx>
          <c:layout/>
          <c:overlay val="0"/>
        </c:title>
        <c:numFmt formatCode="@" sourceLinked="1"/>
        <c:majorTickMark val="out"/>
        <c:minorTickMark val="none"/>
        <c:tickLblPos val="nextTo"/>
        <c:crossAx val="155849088"/>
        <c:crosses val="autoZero"/>
        <c:crossBetween val="between"/>
      </c:valAx>
    </c:plotArea>
    <c:legend>
      <c:legendPos val="r"/>
      <c:layout>
        <c:manualLayout>
          <c:xMode val="edge"/>
          <c:yMode val="edge"/>
          <c:x val="0.72875131233595813"/>
          <c:y val="4.6830518736071913E-2"/>
          <c:w val="9.347090988626422E-2"/>
          <c:h val="0.15847843368904546"/>
        </c:manualLayout>
      </c:layout>
      <c:overlay val="0"/>
      <c:spPr>
        <a:ln w="15875">
          <a:solidFill>
            <a:schemeClr val="bg1">
              <a:lumMod val="65000"/>
            </a:schemeClr>
          </a:solidFill>
        </a:ln>
      </c:spPr>
    </c:legend>
    <c:plotVisOnly val="1"/>
    <c:dispBlanksAs val="gap"/>
    <c:showDLblsOverMax val="0"/>
  </c:chart>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12-12-18T11:39:03.754" idx="1">
    <p:pos x="10" y="10"/>
    <p:text>I changed the histograms: I did not include the Illumina Body Map samples in the analysis. Now I do!
</p:text>
  </p:cm>
</p:cmLst>
</file>

<file path=ppt/drawings/drawing1.xml><?xml version="1.0" encoding="utf-8"?>
<c:userShapes xmlns:c="http://schemas.openxmlformats.org/drawingml/2006/chart">
  <cdr:relSizeAnchor xmlns:cdr="http://schemas.openxmlformats.org/drawingml/2006/chartDrawing">
    <cdr:from>
      <cdr:x>0.62909</cdr:x>
      <cdr:y>0.79191</cdr:y>
    </cdr:from>
    <cdr:to>
      <cdr:x>0.99336</cdr:x>
      <cdr:y>0.99401</cdr:y>
    </cdr:to>
    <cdr:sp macro="" textlink="">
      <cdr:nvSpPr>
        <cdr:cNvPr id="2" name="Textfeld 1"/>
        <cdr:cNvSpPr txBox="1"/>
      </cdr:nvSpPr>
      <cdr:spPr>
        <a:xfrm xmlns:a="http://schemas.openxmlformats.org/drawingml/2006/main">
          <a:off x="5410832" y="2519350"/>
          <a:ext cx="3133094" cy="642950"/>
        </a:xfrm>
        <a:prstGeom xmlns:a="http://schemas.openxmlformats.org/drawingml/2006/main" prst="rect">
          <a:avLst/>
        </a:prstGeom>
        <a:ln xmlns:a="http://schemas.openxmlformats.org/drawingml/2006/main">
          <a:solidFill>
            <a:schemeClr val="bg1"/>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de-DE" sz="900" b="0" i="0">
              <a:effectLst/>
              <a:latin typeface="Cambria Math"/>
              <a:ea typeface="+mn-ea"/>
              <a:cs typeface="+mn-cs"/>
            </a:rPr>
            <a:t>𝑟_𝑝𝑒𝑎𝑟𝑠𝑜𝑛 (𝐾𝑜𝑟𝑒𝑎𝑛 𝑙𝑢𝑛𝑔,𝑆𝑜𝑢𝑡ℎ 𝐾𝑜𝑟𝑒𝑎𝑛 𝑝𝑜𝑝 8)=0.99</a:t>
          </a:r>
          <a:endParaRPr lang="de-DE" sz="900" i="1">
            <a:latin typeface="Cambria Math"/>
          </a:endParaRPr>
        </a:p>
        <a:p xmlns:a="http://schemas.openxmlformats.org/drawingml/2006/main">
          <a:r>
            <a:rPr lang="de-DE" sz="900" b="0" i="0">
              <a:latin typeface="Cambria Math"/>
            </a:rPr>
            <a:t>𝑟_𝑝𝑒𝑎𝑟𝑠𝑜𝑛 (𝐾𝑜𝑟𝑒𝑎𝑛 𝑙𝑢𝑛𝑔,𝐺𝑒𝑟𝑚𝑎𝑛 𝑝𝑜𝑝 6)=0.50</a:t>
          </a:r>
          <a:endParaRPr lang="de-DE" sz="900" b="0"/>
        </a:p>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de-DE" sz="900" b="0" i="0">
              <a:effectLst/>
              <a:latin typeface="Cambria Math"/>
              <a:ea typeface="+mn-ea"/>
              <a:cs typeface="+mn-cs"/>
            </a:rPr>
            <a:t>𝑟_𝑝𝑒𝑎𝑟𝑠𝑜𝑛 (𝑆𝑜𝑢𝑡ℎ 𝐾𝑜𝑟𝑒𝑎𝑛 𝑝𝑜𝑝 8,𝐺𝑒𝑟𝑚𝑎𝑛 𝑝𝑜𝑝 6)=0.577</a:t>
          </a:r>
          <a:endParaRPr lang="de-DE" sz="900">
            <a:effectLst/>
          </a:endParaRPr>
        </a:p>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de-DE" sz="900" b="0" i="0">
              <a:effectLst/>
              <a:latin typeface="Cambria Math"/>
              <a:ea typeface="+mn-ea"/>
              <a:cs typeface="+mn-cs"/>
            </a:rPr>
            <a:t>𝑟_𝑝𝑒𝑎𝑟𝑠𝑜𝑛 (𝐺𝑒𝑟𝑚𝑎𝑛 𝑝𝑜𝑝 6,𝐶𝐸𝑈 𝐻𝑎𝑝𝑀𝑎𝑝)=0.97</a:t>
          </a:r>
          <a:endParaRPr lang="de-DE" sz="900">
            <a:effectLst/>
          </a:endParaRPr>
        </a:p>
        <a:p xmlns:a="http://schemas.openxmlformats.org/drawingml/2006/main">
          <a:endParaRPr lang="de-DE" sz="900" b="0"/>
        </a:p>
        <a:p xmlns:a="http://schemas.openxmlformats.org/drawingml/2006/main">
          <a:endParaRPr lang="de-DE" sz="900"/>
        </a:p>
      </cdr:txBody>
    </cdr:sp>
  </cdr:relSizeAnchor>
</c:userShapes>
</file>

<file path=ppt/drawings/drawing2.xml><?xml version="1.0" encoding="utf-8"?>
<c:userShapes xmlns:c="http://schemas.openxmlformats.org/drawingml/2006/chart">
  <cdr:relSizeAnchor xmlns:cdr="http://schemas.openxmlformats.org/drawingml/2006/chartDrawing">
    <cdr:from>
      <cdr:x>0.67887</cdr:x>
      <cdr:y>0.82363</cdr:y>
    </cdr:from>
    <cdr:to>
      <cdr:x>0.983</cdr:x>
      <cdr:y>0.99012</cdr:y>
    </cdr:to>
    <cdr:sp macro="" textlink="">
      <cdr:nvSpPr>
        <cdr:cNvPr id="2" name="Textfeld 1"/>
        <cdr:cNvSpPr txBox="1"/>
      </cdr:nvSpPr>
      <cdr:spPr>
        <a:xfrm xmlns:a="http://schemas.openxmlformats.org/drawingml/2006/main">
          <a:off x="6731393" y="3177241"/>
          <a:ext cx="3015609" cy="642285"/>
        </a:xfrm>
        <a:prstGeom xmlns:a="http://schemas.openxmlformats.org/drawingml/2006/main" prst="rect">
          <a:avLst/>
        </a:prstGeom>
        <a:ln xmlns:a="http://schemas.openxmlformats.org/drawingml/2006/main">
          <a:solidFill>
            <a:schemeClr val="bg1"/>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de-DE" sz="900" b="0" i="0">
              <a:effectLst/>
              <a:latin typeface="Cambria Math"/>
              <a:ea typeface="+mn-ea"/>
              <a:cs typeface="+mn-cs"/>
            </a:rPr>
            <a:t>𝑟_𝑝𝑒𝑎𝑟𝑠𝑜𝑛 (𝐾𝑜𝑟𝑒𝑎𝑛 𝑙𝑢𝑛𝑔,𝑆𝑜𝑢𝑡ℎ 𝐾𝑜𝑟𝑒𝑎𝑛 𝑝𝑜𝑝 8)=0.98</a:t>
          </a:r>
          <a:endParaRPr lang="de-DE" sz="900" i="1">
            <a:latin typeface="Cambria Math"/>
          </a:endParaRPr>
        </a:p>
        <a:p xmlns:a="http://schemas.openxmlformats.org/drawingml/2006/main">
          <a:r>
            <a:rPr lang="de-DE" sz="900" b="0" i="0">
              <a:latin typeface="Cambria Math"/>
            </a:rPr>
            <a:t>𝑟_𝑝𝑒𝑎𝑟𝑠𝑜𝑛 (𝐾𝑜𝑟𝑒𝑎𝑛 𝑙𝑢𝑛𝑔,𝐺𝑒𝑟𝑚𝑎𝑛 𝑝𝑜𝑝 6)=0.54</a:t>
          </a:r>
          <a:endParaRPr lang="de-DE" sz="900" b="0"/>
        </a:p>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de-DE" sz="900" b="0" i="0">
              <a:effectLst/>
              <a:latin typeface="Cambria Math"/>
              <a:ea typeface="+mn-ea"/>
              <a:cs typeface="+mn-cs"/>
            </a:rPr>
            <a:t>𝑟_𝑝𝑒𝑎𝑟𝑠𝑜𝑛 (𝑆𝑜𝑢𝑡ℎ 𝐾𝑜𝑟𝑒𝑎𝑛 𝑝𝑜𝑝 8,𝐺𝑒𝑟𝑚𝑎𝑛 𝑝𝑜𝑝 6)=0.51</a:t>
          </a:r>
          <a:endParaRPr lang="de-DE" sz="900">
            <a:effectLst/>
          </a:endParaRPr>
        </a:p>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de-DE" sz="900" b="0" i="0">
              <a:effectLst/>
              <a:latin typeface="Cambria Math"/>
              <a:ea typeface="+mn-ea"/>
              <a:cs typeface="+mn-cs"/>
            </a:rPr>
            <a:t>𝑟_𝑝𝑒𝑎𝑟𝑠𝑜𝑛 (𝐺𝑒𝑟𝑚𝑎𝑛 𝑝𝑜𝑝 6,𝐶𝐸𝑈 𝐻𝑎𝑝𝑀𝑎𝑝)=0.93</a:t>
          </a:r>
          <a:endParaRPr lang="de-DE" sz="900" b="0"/>
        </a:p>
        <a:p xmlns:a="http://schemas.openxmlformats.org/drawingml/2006/main">
          <a:endParaRPr lang="de-DE" sz="900"/>
        </a:p>
      </cdr:txBody>
    </cdr:sp>
  </cdr:relSizeAnchor>
</c:userShapes>
</file>

<file path=ppt/drawings/drawing3.xml><?xml version="1.0" encoding="utf-8"?>
<c:userShapes xmlns:c="http://schemas.openxmlformats.org/drawingml/2006/chart">
  <cdr:relSizeAnchor xmlns:cdr="http://schemas.openxmlformats.org/drawingml/2006/chartDrawing">
    <cdr:from>
      <cdr:x>0.63356</cdr:x>
      <cdr:y>0.75954</cdr:y>
    </cdr:from>
    <cdr:to>
      <cdr:x>1</cdr:x>
      <cdr:y>0.97395</cdr:y>
    </cdr:to>
    <cdr:sp macro="" textlink="">
      <cdr:nvSpPr>
        <cdr:cNvPr id="2" name="Textfeld 1"/>
        <cdr:cNvSpPr txBox="1"/>
      </cdr:nvSpPr>
      <cdr:spPr>
        <a:xfrm xmlns:a="http://schemas.openxmlformats.org/drawingml/2006/main">
          <a:off x="4839796" y="2499562"/>
          <a:ext cx="2799254" cy="705599"/>
        </a:xfrm>
        <a:prstGeom xmlns:a="http://schemas.openxmlformats.org/drawingml/2006/main" prst="rect">
          <a:avLst/>
        </a:prstGeom>
        <a:ln xmlns:a="http://schemas.openxmlformats.org/drawingml/2006/main">
          <a:solidFill>
            <a:schemeClr val="bg1"/>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de-DE" sz="900" b="0" i="0">
              <a:effectLst/>
              <a:latin typeface="Cambria Math"/>
              <a:ea typeface="+mn-ea"/>
              <a:cs typeface="+mn-cs"/>
            </a:rPr>
            <a:t>𝑟_𝑝𝑒𝑎𝑟𝑠𝑜𝑛 (𝐾𝑜𝑟𝑒𝑎𝑛 𝑙𝑢𝑛𝑔,𝑆𝑜𝑢𝑡ℎ 𝐾𝑜𝑟𝑒𝑎𝑛 𝑝𝑜𝑝 8)=0.99</a:t>
          </a:r>
          <a:endParaRPr lang="de-DE" sz="900" i="1">
            <a:latin typeface="Cambria Math"/>
          </a:endParaRPr>
        </a:p>
        <a:p xmlns:a="http://schemas.openxmlformats.org/drawingml/2006/main">
          <a:r>
            <a:rPr lang="de-DE" sz="900" b="0" i="0">
              <a:latin typeface="Cambria Math"/>
            </a:rPr>
            <a:t>𝑟_𝑝𝑒𝑎𝑟𝑠𝑜𝑛 (𝐾𝑜𝑟𝑒𝑎𝑛 𝑙𝑢𝑛𝑔,𝐺𝑒𝑟𝑚𝑎𝑛 𝑝𝑜𝑝 6)=0.39</a:t>
          </a:r>
          <a:endParaRPr lang="de-DE" sz="900" b="0"/>
        </a:p>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de-DE" sz="900" b="0" i="0">
              <a:effectLst/>
              <a:latin typeface="Cambria Math"/>
              <a:ea typeface="+mn-ea"/>
              <a:cs typeface="+mn-cs"/>
            </a:rPr>
            <a:t>𝑟_𝑝𝑒𝑎𝑟𝑠𝑜𝑛 (𝑆𝑜𝑢𝑡ℎ 𝐾𝑜𝑟𝑒𝑎𝑛 𝑝𝑜𝑝 8,𝐺𝑒𝑟𝑚𝑎𝑛 𝑝𝑜𝑝 6)=0.37</a:t>
          </a:r>
          <a:endParaRPr lang="de-DE" sz="900">
            <a:effectLst/>
          </a:endParaRPr>
        </a:p>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de-DE" sz="900" b="0" i="0">
              <a:effectLst/>
              <a:latin typeface="Cambria Math"/>
              <a:ea typeface="+mn-ea"/>
              <a:cs typeface="+mn-cs"/>
            </a:rPr>
            <a:t>𝑟_𝑝𝑒𝑎𝑟𝑠𝑜𝑛 (𝐺𝑒𝑟𝑚𝑎𝑛 𝑝𝑜𝑝 6,𝐶𝐸𝑈 𝐻𝑎𝑝𝑀𝑎𝑝)=0.97</a:t>
          </a:r>
          <a:endParaRPr lang="de-DE" sz="900" b="0"/>
        </a:p>
        <a:p xmlns:a="http://schemas.openxmlformats.org/drawingml/2006/main">
          <a:endParaRPr lang="de-DE" sz="9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5862" cy="492304"/>
          </a:xfrm>
          <a:prstGeom prst="rect">
            <a:avLst/>
          </a:prstGeom>
        </p:spPr>
        <p:txBody>
          <a:bodyPr vert="horz" lIns="88221" tIns="44111" rIns="88221" bIns="44111" rtlCol="0"/>
          <a:lstStyle>
            <a:lvl1pPr algn="l">
              <a:defRPr sz="1200"/>
            </a:lvl1pPr>
          </a:lstStyle>
          <a:p>
            <a:endParaRPr lang="de-DE"/>
          </a:p>
        </p:txBody>
      </p:sp>
      <p:sp>
        <p:nvSpPr>
          <p:cNvPr id="3" name="Datumsplatzhalter 2"/>
          <p:cNvSpPr>
            <a:spLocks noGrp="1"/>
          </p:cNvSpPr>
          <p:nvPr>
            <p:ph type="dt" idx="1"/>
          </p:nvPr>
        </p:nvSpPr>
        <p:spPr>
          <a:xfrm>
            <a:off x="3850294" y="1"/>
            <a:ext cx="2945862" cy="492304"/>
          </a:xfrm>
          <a:prstGeom prst="rect">
            <a:avLst/>
          </a:prstGeom>
        </p:spPr>
        <p:txBody>
          <a:bodyPr vert="horz" lIns="88221" tIns="44111" rIns="88221" bIns="44111" rtlCol="0"/>
          <a:lstStyle>
            <a:lvl1pPr algn="r">
              <a:defRPr sz="1200"/>
            </a:lvl1pPr>
          </a:lstStyle>
          <a:p>
            <a:fld id="{36F63519-9349-4697-82B9-94C68BDACD9F}" type="datetimeFigureOut">
              <a:rPr lang="de-DE" smtClean="0"/>
              <a:pPr/>
              <a:t>19.12.2012</a:t>
            </a:fld>
            <a:endParaRPr lang="de-DE"/>
          </a:p>
        </p:txBody>
      </p:sp>
      <p:sp>
        <p:nvSpPr>
          <p:cNvPr id="4" name="Folienbildplatzhalter 3"/>
          <p:cNvSpPr>
            <a:spLocks noGrp="1" noRot="1" noChangeAspect="1"/>
          </p:cNvSpPr>
          <p:nvPr>
            <p:ph type="sldImg" idx="2"/>
          </p:nvPr>
        </p:nvSpPr>
        <p:spPr>
          <a:xfrm>
            <a:off x="935038" y="739775"/>
            <a:ext cx="4927600" cy="3695700"/>
          </a:xfrm>
          <a:prstGeom prst="rect">
            <a:avLst/>
          </a:prstGeom>
          <a:noFill/>
          <a:ln w="12700">
            <a:solidFill>
              <a:prstClr val="black"/>
            </a:solidFill>
          </a:ln>
        </p:spPr>
        <p:txBody>
          <a:bodyPr vert="horz" lIns="88221" tIns="44111" rIns="88221" bIns="44111" rtlCol="0" anchor="ctr"/>
          <a:lstStyle/>
          <a:p>
            <a:endParaRPr lang="de-DE"/>
          </a:p>
        </p:txBody>
      </p:sp>
      <p:sp>
        <p:nvSpPr>
          <p:cNvPr id="5" name="Notizenplatzhalter 4"/>
          <p:cNvSpPr>
            <a:spLocks noGrp="1"/>
          </p:cNvSpPr>
          <p:nvPr>
            <p:ph type="body" sz="quarter" idx="3"/>
          </p:nvPr>
        </p:nvSpPr>
        <p:spPr>
          <a:xfrm>
            <a:off x="679464" y="4681478"/>
            <a:ext cx="5438748" cy="4435325"/>
          </a:xfrm>
          <a:prstGeom prst="rect">
            <a:avLst/>
          </a:prstGeom>
        </p:spPr>
        <p:txBody>
          <a:bodyPr vert="horz" lIns="88221" tIns="44111" rIns="88221" bIns="44111"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362956"/>
            <a:ext cx="2945862" cy="492304"/>
          </a:xfrm>
          <a:prstGeom prst="rect">
            <a:avLst/>
          </a:prstGeom>
        </p:spPr>
        <p:txBody>
          <a:bodyPr vert="horz" lIns="88221" tIns="44111" rIns="88221" bIns="44111" rtlCol="0" anchor="b"/>
          <a:lstStyle>
            <a:lvl1pPr algn="l">
              <a:defRPr sz="1200"/>
            </a:lvl1pPr>
          </a:lstStyle>
          <a:p>
            <a:endParaRPr lang="de-DE"/>
          </a:p>
        </p:txBody>
      </p:sp>
      <p:sp>
        <p:nvSpPr>
          <p:cNvPr id="7" name="Foliennummernplatzhalter 6"/>
          <p:cNvSpPr>
            <a:spLocks noGrp="1"/>
          </p:cNvSpPr>
          <p:nvPr>
            <p:ph type="sldNum" sz="quarter" idx="5"/>
          </p:nvPr>
        </p:nvSpPr>
        <p:spPr>
          <a:xfrm>
            <a:off x="3850294" y="9362956"/>
            <a:ext cx="2945862" cy="492304"/>
          </a:xfrm>
          <a:prstGeom prst="rect">
            <a:avLst/>
          </a:prstGeom>
        </p:spPr>
        <p:txBody>
          <a:bodyPr vert="horz" lIns="88221" tIns="44111" rIns="88221" bIns="44111" rtlCol="0" anchor="b"/>
          <a:lstStyle>
            <a:lvl1pPr algn="r">
              <a:defRPr sz="1200"/>
            </a:lvl1pPr>
          </a:lstStyle>
          <a:p>
            <a:fld id="{23C7A89C-D115-44AB-BDC8-45F40A71E712}" type="slidenum">
              <a:rPr lang="de-DE" smtClean="0"/>
              <a:pPr/>
              <a:t>‹Nr.›</a:t>
            </a:fld>
            <a:endParaRPr lang="de-DE"/>
          </a:p>
        </p:txBody>
      </p:sp>
    </p:spTree>
    <p:extLst>
      <p:ext uri="{BB962C8B-B14F-4D97-AF65-F5344CB8AC3E}">
        <p14:creationId xmlns:p14="http://schemas.microsoft.com/office/powerpoint/2010/main" val="3970027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en-US"/>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fld id="{DF514CBA-BEB8-4F7B-A1CF-0AE4FF70C9A7}" type="datetime1">
              <a:rPr lang="en-US" smtClean="0"/>
              <a:pPr/>
              <a:t>12/19/2012</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360DCE8E-1681-478A-9D5E-0A8B9637EEF7}" type="slidenum">
              <a:rPr lang="en-US" smtClean="0"/>
              <a:pPr/>
              <a:t>‹Nr.›</a:t>
            </a:fld>
            <a:endParaRPr lang="en-US"/>
          </a:p>
        </p:txBody>
      </p:sp>
    </p:spTree>
    <p:extLst>
      <p:ext uri="{BB962C8B-B14F-4D97-AF65-F5344CB8AC3E}">
        <p14:creationId xmlns:p14="http://schemas.microsoft.com/office/powerpoint/2010/main" val="670356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71EEEE79-C193-47D7-A613-6D672A1C1D11}" type="datetime1">
              <a:rPr lang="en-US" smtClean="0"/>
              <a:pPr/>
              <a:t>12/19/2012</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360DCE8E-1681-478A-9D5E-0A8B9637EEF7}" type="slidenum">
              <a:rPr lang="en-US" smtClean="0"/>
              <a:pPr/>
              <a:t>‹Nr.›</a:t>
            </a:fld>
            <a:endParaRPr lang="en-US"/>
          </a:p>
        </p:txBody>
      </p:sp>
    </p:spTree>
    <p:extLst>
      <p:ext uri="{BB962C8B-B14F-4D97-AF65-F5344CB8AC3E}">
        <p14:creationId xmlns:p14="http://schemas.microsoft.com/office/powerpoint/2010/main" val="3615616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en-US"/>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8C14F170-E1E3-4CCC-8918-0AB881A4592A}" type="datetime1">
              <a:rPr lang="en-US" smtClean="0"/>
              <a:pPr/>
              <a:t>12/19/2012</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360DCE8E-1681-478A-9D5E-0A8B9637EEF7}" type="slidenum">
              <a:rPr lang="en-US" smtClean="0"/>
              <a:pPr/>
              <a:t>‹Nr.›</a:t>
            </a:fld>
            <a:endParaRPr lang="en-US"/>
          </a:p>
        </p:txBody>
      </p:sp>
    </p:spTree>
    <p:extLst>
      <p:ext uri="{BB962C8B-B14F-4D97-AF65-F5344CB8AC3E}">
        <p14:creationId xmlns:p14="http://schemas.microsoft.com/office/powerpoint/2010/main" val="3855150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p>
            <a:fld id="{0E8BC74A-4B06-488C-92A1-D043C946E367}" type="datetime1">
              <a:rPr lang="en-US" smtClean="0"/>
              <a:pPr/>
              <a:t>12/19/2012</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360DCE8E-1681-478A-9D5E-0A8B9637EEF7}" type="slidenum">
              <a:rPr lang="en-US" smtClean="0"/>
              <a:pPr/>
              <a:t>‹Nr.›</a:t>
            </a:fld>
            <a:endParaRPr lang="en-US"/>
          </a:p>
        </p:txBody>
      </p:sp>
    </p:spTree>
    <p:extLst>
      <p:ext uri="{BB962C8B-B14F-4D97-AF65-F5344CB8AC3E}">
        <p14:creationId xmlns:p14="http://schemas.microsoft.com/office/powerpoint/2010/main" val="893654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p>
            <a:fld id="{D865DD00-8072-4023-A93C-A8836C2B9F09}" type="datetime1">
              <a:rPr lang="en-US" smtClean="0"/>
              <a:pPr/>
              <a:t>12/19/2012</a:t>
            </a:fld>
            <a:endParaRPr lang="en-US"/>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p:txBody>
          <a:bodyPr/>
          <a:lstStyle/>
          <a:p>
            <a:fld id="{360DCE8E-1681-478A-9D5E-0A8B9637EEF7}" type="slidenum">
              <a:rPr lang="en-US" smtClean="0"/>
              <a:pPr/>
              <a:t>‹Nr.›</a:t>
            </a:fld>
            <a:endParaRPr lang="en-US"/>
          </a:p>
        </p:txBody>
      </p:sp>
    </p:spTree>
    <p:extLst>
      <p:ext uri="{BB962C8B-B14F-4D97-AF65-F5344CB8AC3E}">
        <p14:creationId xmlns:p14="http://schemas.microsoft.com/office/powerpoint/2010/main" val="1432969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
          <p:cNvSpPr>
            <a:spLocks noGrp="1"/>
          </p:cNvSpPr>
          <p:nvPr>
            <p:ph type="dt" sz="half" idx="10"/>
          </p:nvPr>
        </p:nvSpPr>
        <p:spPr/>
        <p:txBody>
          <a:bodyPr/>
          <a:lstStyle/>
          <a:p>
            <a:fld id="{A1971D98-AD5D-4DA6-8348-AD909FBC136E}" type="datetime1">
              <a:rPr lang="en-US" smtClean="0"/>
              <a:pPr/>
              <a:t>12/19/2012</a:t>
            </a:fld>
            <a:endParaRPr lang="en-US"/>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p:txBody>
          <a:bodyPr/>
          <a:lstStyle/>
          <a:p>
            <a:fld id="{360DCE8E-1681-478A-9D5E-0A8B9637EEF7}" type="slidenum">
              <a:rPr lang="en-US" smtClean="0"/>
              <a:pPr/>
              <a:t>‹Nr.›</a:t>
            </a:fld>
            <a:endParaRPr lang="en-US"/>
          </a:p>
        </p:txBody>
      </p:sp>
    </p:spTree>
    <p:extLst>
      <p:ext uri="{BB962C8B-B14F-4D97-AF65-F5344CB8AC3E}">
        <p14:creationId xmlns:p14="http://schemas.microsoft.com/office/powerpoint/2010/main" val="899223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DB0ED64-4938-4BA7-BE6A-5BCD47D1AE4E}" type="datetime1">
              <a:rPr lang="en-US" smtClean="0"/>
              <a:pPr/>
              <a:t>12/19/2012</a:t>
            </a:fld>
            <a:endParaRPr lang="en-US"/>
          </a:p>
        </p:txBody>
      </p:sp>
      <p:sp>
        <p:nvSpPr>
          <p:cNvPr id="3" name="Fußzeilenplatzhalter 2"/>
          <p:cNvSpPr>
            <a:spLocks noGrp="1"/>
          </p:cNvSpPr>
          <p:nvPr>
            <p:ph type="ftr" sz="quarter" idx="11"/>
          </p:nvPr>
        </p:nvSpPr>
        <p:spPr/>
        <p:txBody>
          <a:bodyPr/>
          <a:lstStyle/>
          <a:p>
            <a:endParaRPr lang="en-US"/>
          </a:p>
        </p:txBody>
      </p:sp>
      <p:sp>
        <p:nvSpPr>
          <p:cNvPr id="4" name="Foliennummernplatzhalter 3"/>
          <p:cNvSpPr>
            <a:spLocks noGrp="1"/>
          </p:cNvSpPr>
          <p:nvPr>
            <p:ph type="sldNum" sz="quarter" idx="12"/>
          </p:nvPr>
        </p:nvSpPr>
        <p:spPr/>
        <p:txBody>
          <a:bodyPr/>
          <a:lstStyle/>
          <a:p>
            <a:fld id="{360DCE8E-1681-478A-9D5E-0A8B9637EEF7}" type="slidenum">
              <a:rPr lang="en-US" smtClean="0"/>
              <a:pPr/>
              <a:t>‹Nr.›</a:t>
            </a:fld>
            <a:endParaRPr lang="en-US"/>
          </a:p>
        </p:txBody>
      </p:sp>
    </p:spTree>
    <p:extLst>
      <p:ext uri="{BB962C8B-B14F-4D97-AF65-F5344CB8AC3E}">
        <p14:creationId xmlns:p14="http://schemas.microsoft.com/office/powerpoint/2010/main" val="3454036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en-US"/>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DA8B6660-9D65-4CD4-8AFE-0F970332A287}" type="datetime1">
              <a:rPr lang="en-US" smtClean="0"/>
              <a:pPr/>
              <a:t>12/19/2012</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360DCE8E-1681-478A-9D5E-0A8B9637EEF7}" type="slidenum">
              <a:rPr lang="en-US" smtClean="0"/>
              <a:pPr/>
              <a:t>‹Nr.›</a:t>
            </a:fld>
            <a:endParaRPr lang="en-US"/>
          </a:p>
        </p:txBody>
      </p:sp>
    </p:spTree>
    <p:extLst>
      <p:ext uri="{BB962C8B-B14F-4D97-AF65-F5344CB8AC3E}">
        <p14:creationId xmlns:p14="http://schemas.microsoft.com/office/powerpoint/2010/main" val="6803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en-US"/>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5EFF75A8-85E5-428A-B23B-9EA09EEDCBA8}" type="datetime1">
              <a:rPr lang="en-US" smtClean="0"/>
              <a:pPr/>
              <a:t>12/19/2012</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360DCE8E-1681-478A-9D5E-0A8B9637EEF7}" type="slidenum">
              <a:rPr lang="en-US" smtClean="0"/>
              <a:pPr/>
              <a:t>‹Nr.›</a:t>
            </a:fld>
            <a:endParaRPr lang="en-US"/>
          </a:p>
        </p:txBody>
      </p:sp>
    </p:spTree>
    <p:extLst>
      <p:ext uri="{BB962C8B-B14F-4D97-AF65-F5344CB8AC3E}">
        <p14:creationId xmlns:p14="http://schemas.microsoft.com/office/powerpoint/2010/main" val="3966499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63BF4E93-CAC0-4A28-93C4-E35C815AC9E8}" type="datetime1">
              <a:rPr lang="en-US" smtClean="0"/>
              <a:pPr/>
              <a:t>12/19/2012</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360DCE8E-1681-478A-9D5E-0A8B9637EEF7}" type="slidenum">
              <a:rPr lang="en-US" smtClean="0"/>
              <a:pPr/>
              <a:t>‹Nr.›</a:t>
            </a:fld>
            <a:endParaRPr lang="en-US"/>
          </a:p>
        </p:txBody>
      </p:sp>
    </p:spTree>
    <p:extLst>
      <p:ext uri="{BB962C8B-B14F-4D97-AF65-F5344CB8AC3E}">
        <p14:creationId xmlns:p14="http://schemas.microsoft.com/office/powerpoint/2010/main" val="2718004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7113250C-FB9E-4BB5-9D87-EF0B007C80BD}" type="datetime1">
              <a:rPr lang="en-US" smtClean="0"/>
              <a:pPr/>
              <a:t>12/19/2012</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360DCE8E-1681-478A-9D5E-0A8B9637EEF7}" type="slidenum">
              <a:rPr lang="en-US" smtClean="0"/>
              <a:pPr/>
              <a:t>‹Nr.›</a:t>
            </a:fld>
            <a:endParaRPr lang="en-US"/>
          </a:p>
        </p:txBody>
      </p:sp>
    </p:spTree>
    <p:extLst>
      <p:ext uri="{BB962C8B-B14F-4D97-AF65-F5344CB8AC3E}">
        <p14:creationId xmlns:p14="http://schemas.microsoft.com/office/powerpoint/2010/main" val="3578261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6E4BF0-EEF3-49DA-9216-977074517281}" type="datetime1">
              <a:rPr lang="en-US" smtClean="0"/>
              <a:pPr/>
              <a:t>12/19/2012</a:t>
            </a:fld>
            <a:endParaRPr lang="en-US"/>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0DCE8E-1681-478A-9D5E-0A8B9637EEF7}" type="slidenum">
              <a:rPr lang="en-US" smtClean="0"/>
              <a:pPr/>
              <a:t>‹Nr.›</a:t>
            </a:fld>
            <a:endParaRPr lang="en-US"/>
          </a:p>
        </p:txBody>
      </p:sp>
    </p:spTree>
    <p:extLst>
      <p:ext uri="{BB962C8B-B14F-4D97-AF65-F5344CB8AC3E}">
        <p14:creationId xmlns:p14="http://schemas.microsoft.com/office/powerpoint/2010/main" val="24225628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r>
              <a:rPr lang="en-US" dirty="0" smtClean="0"/>
              <a:t>Supplement</a:t>
            </a:r>
            <a:endParaRPr lang="en-US" dirty="0"/>
          </a:p>
        </p:txBody>
      </p:sp>
      <p:sp>
        <p:nvSpPr>
          <p:cNvPr id="4" name="Rechteck 3"/>
          <p:cNvSpPr/>
          <p:nvPr/>
        </p:nvSpPr>
        <p:spPr>
          <a:xfrm>
            <a:off x="251520" y="-22970"/>
            <a:ext cx="8892480" cy="2701252"/>
          </a:xfrm>
          <a:prstGeom prst="rect">
            <a:avLst/>
          </a:prstGeom>
        </p:spPr>
        <p:txBody>
          <a:bodyPr wrap="square">
            <a:spAutoFit/>
          </a:bodyPr>
          <a:lstStyle/>
          <a:p>
            <a:pPr algn="just">
              <a:spcAft>
                <a:spcPts val="1500"/>
              </a:spcAft>
            </a:pPr>
            <a:r>
              <a:rPr lang="en-US" sz="3600" kern="1400" spc="25" dirty="0">
                <a:solidFill>
                  <a:srgbClr val="17365D"/>
                </a:solidFill>
                <a:ea typeface="Times New Roman"/>
                <a:cs typeface="Times New Roman"/>
              </a:rPr>
              <a:t>HLA </a:t>
            </a:r>
            <a:r>
              <a:rPr lang="en-US" sz="3600" kern="1400" spc="25" dirty="0" smtClean="0">
                <a:solidFill>
                  <a:srgbClr val="17365D"/>
                </a:solidFill>
                <a:ea typeface="Times New Roman"/>
                <a:cs typeface="Times New Roman"/>
              </a:rPr>
              <a:t>typing </a:t>
            </a:r>
            <a:r>
              <a:rPr lang="en-US" sz="3600" kern="1400" spc="25" dirty="0">
                <a:solidFill>
                  <a:srgbClr val="17365D"/>
                </a:solidFill>
                <a:ea typeface="Times New Roman"/>
                <a:cs typeface="Times New Roman"/>
              </a:rPr>
              <a:t>from RNA-</a:t>
            </a:r>
            <a:r>
              <a:rPr lang="en-US" sz="3600" kern="1400" spc="25" dirty="0" err="1">
                <a:solidFill>
                  <a:srgbClr val="17365D"/>
                </a:solidFill>
                <a:ea typeface="Times New Roman"/>
                <a:cs typeface="Times New Roman"/>
              </a:rPr>
              <a:t>Seq</a:t>
            </a:r>
            <a:r>
              <a:rPr lang="en-US" sz="3600" kern="1400" spc="25" dirty="0">
                <a:solidFill>
                  <a:srgbClr val="17365D"/>
                </a:solidFill>
                <a:ea typeface="Times New Roman"/>
                <a:cs typeface="Times New Roman"/>
              </a:rPr>
              <a:t> sequence reads</a:t>
            </a:r>
            <a:endParaRPr lang="de-DE" sz="3600" kern="1400" spc="25" dirty="0">
              <a:solidFill>
                <a:srgbClr val="17365D"/>
              </a:solidFill>
              <a:ea typeface="Times New Roman"/>
              <a:cs typeface="Times New Roman"/>
            </a:endParaRPr>
          </a:p>
          <a:p>
            <a:pPr algn="just">
              <a:lnSpc>
                <a:spcPct val="115000"/>
              </a:lnSpc>
              <a:spcAft>
                <a:spcPts val="1000"/>
              </a:spcAft>
            </a:pPr>
            <a:r>
              <a:rPr lang="en-US" sz="1400" dirty="0">
                <a:ea typeface="Calibri"/>
                <a:cs typeface="Calibri"/>
              </a:rPr>
              <a:t>Sebastian Boegel</a:t>
            </a:r>
            <a:r>
              <a:rPr lang="en-US" sz="1400" baseline="30000" dirty="0">
                <a:ea typeface="Calibri"/>
                <a:cs typeface="Calibri"/>
              </a:rPr>
              <a:t>1,2</a:t>
            </a:r>
            <a:r>
              <a:rPr lang="en-US" sz="1400" dirty="0">
                <a:ea typeface="Calibri"/>
                <a:cs typeface="Calibri"/>
              </a:rPr>
              <a:t>, Martin Löwer</a:t>
            </a:r>
            <a:r>
              <a:rPr lang="en-US" sz="1400" baseline="30000" dirty="0">
                <a:ea typeface="Calibri"/>
                <a:cs typeface="Calibri"/>
              </a:rPr>
              <a:t>1</a:t>
            </a:r>
            <a:r>
              <a:rPr lang="en-US" sz="1400" dirty="0">
                <a:ea typeface="Calibri"/>
                <a:cs typeface="Calibri"/>
              </a:rPr>
              <a:t>, Michael Schäfer</a:t>
            </a:r>
            <a:r>
              <a:rPr lang="en-US" sz="1400" baseline="30000" dirty="0">
                <a:ea typeface="Calibri"/>
                <a:cs typeface="Calibri"/>
              </a:rPr>
              <a:t>1,2</a:t>
            </a:r>
            <a:r>
              <a:rPr lang="en-US" sz="1400" dirty="0">
                <a:ea typeface="Calibri"/>
                <a:cs typeface="Calibri"/>
              </a:rPr>
              <a:t>, Thomas Bukur</a:t>
            </a:r>
            <a:r>
              <a:rPr lang="en-US" sz="1400" baseline="30000" dirty="0">
                <a:ea typeface="Calibri"/>
                <a:cs typeface="Calibri"/>
              </a:rPr>
              <a:t>1</a:t>
            </a:r>
            <a:r>
              <a:rPr lang="en-US" sz="1400" dirty="0">
                <a:ea typeface="Calibri"/>
                <a:cs typeface="Calibri"/>
              </a:rPr>
              <a:t>, Jos de Graaf</a:t>
            </a:r>
            <a:r>
              <a:rPr lang="en-US" sz="1400" baseline="30000" dirty="0">
                <a:ea typeface="Calibri"/>
                <a:cs typeface="Calibri"/>
              </a:rPr>
              <a:t>1</a:t>
            </a:r>
            <a:r>
              <a:rPr lang="en-US" sz="1400" dirty="0">
                <a:ea typeface="Calibri"/>
                <a:cs typeface="Calibri"/>
              </a:rPr>
              <a:t>, Valesca Boisguerin</a:t>
            </a:r>
            <a:r>
              <a:rPr lang="en-US" sz="1400" baseline="30000" dirty="0">
                <a:ea typeface="Calibri"/>
                <a:cs typeface="Calibri"/>
              </a:rPr>
              <a:t>1</a:t>
            </a:r>
            <a:r>
              <a:rPr lang="en-US" sz="1400" dirty="0">
                <a:ea typeface="Calibri"/>
                <a:cs typeface="Calibri"/>
              </a:rPr>
              <a:t>, </a:t>
            </a:r>
            <a:r>
              <a:rPr lang="en-US" sz="1400" dirty="0" err="1">
                <a:ea typeface="Calibri"/>
                <a:cs typeface="Calibri"/>
              </a:rPr>
              <a:t>Özlem</a:t>
            </a:r>
            <a:r>
              <a:rPr lang="en-US" sz="1400" dirty="0">
                <a:ea typeface="Calibri"/>
                <a:cs typeface="Calibri"/>
              </a:rPr>
              <a:t> Türeci</a:t>
            </a:r>
            <a:r>
              <a:rPr lang="en-US" sz="1400" baseline="30000" dirty="0">
                <a:ea typeface="Calibri"/>
                <a:cs typeface="Calibri"/>
              </a:rPr>
              <a:t>3</a:t>
            </a:r>
            <a:r>
              <a:rPr lang="en-US" sz="1400" dirty="0">
                <a:ea typeface="Calibri"/>
                <a:cs typeface="Calibri"/>
              </a:rPr>
              <a:t>, Mustafa Diken</a:t>
            </a:r>
            <a:r>
              <a:rPr lang="en-US" sz="1400" baseline="30000" dirty="0">
                <a:ea typeface="Calibri"/>
                <a:cs typeface="Calibri"/>
              </a:rPr>
              <a:t>1</a:t>
            </a:r>
            <a:r>
              <a:rPr lang="en-US" sz="1400" dirty="0">
                <a:ea typeface="Calibri"/>
                <a:cs typeface="Calibri"/>
              </a:rPr>
              <a:t>, John C. Castle</a:t>
            </a:r>
            <a:r>
              <a:rPr lang="en-US" sz="1400" baseline="30000" dirty="0">
                <a:ea typeface="Calibri"/>
                <a:cs typeface="Calibri"/>
              </a:rPr>
              <a:t>1</a:t>
            </a:r>
            <a:r>
              <a:rPr lang="en-US" sz="1400" dirty="0">
                <a:ea typeface="Calibri"/>
                <a:cs typeface="Calibri"/>
              </a:rPr>
              <a:t>, Ugur Sahin</a:t>
            </a:r>
            <a:r>
              <a:rPr lang="en-US" sz="1400" baseline="30000" dirty="0">
                <a:ea typeface="Calibri"/>
                <a:cs typeface="Calibri"/>
              </a:rPr>
              <a:t>1,2</a:t>
            </a:r>
            <a:endParaRPr lang="de-DE" sz="1400" dirty="0">
              <a:ea typeface="Calibri"/>
              <a:cs typeface="Times New Roman"/>
            </a:endParaRPr>
          </a:p>
          <a:p>
            <a:pPr algn="just">
              <a:lnSpc>
                <a:spcPct val="115000"/>
              </a:lnSpc>
              <a:spcAft>
                <a:spcPts val="0"/>
              </a:spcAft>
            </a:pPr>
            <a:r>
              <a:rPr lang="en-US" sz="1400" i="1" dirty="0">
                <a:ea typeface="Calibri"/>
                <a:cs typeface="Calibri"/>
              </a:rPr>
              <a:t> </a:t>
            </a:r>
            <a:endParaRPr lang="de-DE" sz="1400" dirty="0">
              <a:ea typeface="Calibri"/>
              <a:cs typeface="Times New Roman"/>
            </a:endParaRPr>
          </a:p>
          <a:p>
            <a:pPr algn="just">
              <a:lnSpc>
                <a:spcPct val="115000"/>
              </a:lnSpc>
              <a:spcAft>
                <a:spcPts val="0"/>
              </a:spcAft>
            </a:pPr>
            <a:r>
              <a:rPr lang="en-US" sz="1400" i="1" dirty="0">
                <a:ea typeface="Calibri"/>
                <a:cs typeface="Calibri"/>
              </a:rPr>
              <a:t> </a:t>
            </a:r>
            <a:endParaRPr lang="de-DE" sz="1400" dirty="0">
              <a:ea typeface="Calibri"/>
              <a:cs typeface="Times New Roman"/>
            </a:endParaRPr>
          </a:p>
          <a:p>
            <a:pPr algn="just">
              <a:lnSpc>
                <a:spcPct val="115000"/>
              </a:lnSpc>
              <a:spcAft>
                <a:spcPts val="0"/>
              </a:spcAft>
            </a:pPr>
            <a:r>
              <a:rPr lang="en-US" sz="1400" i="1" baseline="30000" dirty="0">
                <a:ea typeface="Calibri"/>
                <a:cs typeface="Calibri"/>
              </a:rPr>
              <a:t>1</a:t>
            </a:r>
            <a:r>
              <a:rPr lang="en-US" sz="1400" i="1" dirty="0">
                <a:ea typeface="Calibri"/>
                <a:cs typeface="Calibri"/>
              </a:rPr>
              <a:t>TRON - Translational Oncology at the University Medical Center Mainz, 55131 Mainz, Germany</a:t>
            </a:r>
            <a:endParaRPr lang="de-DE" sz="1400" dirty="0">
              <a:ea typeface="Calibri"/>
              <a:cs typeface="Times New Roman"/>
            </a:endParaRPr>
          </a:p>
          <a:p>
            <a:pPr algn="just">
              <a:lnSpc>
                <a:spcPct val="115000"/>
              </a:lnSpc>
              <a:spcAft>
                <a:spcPts val="0"/>
              </a:spcAft>
            </a:pPr>
            <a:r>
              <a:rPr lang="en-US" sz="1400" i="1" baseline="30000" dirty="0">
                <a:ea typeface="Calibri"/>
                <a:cs typeface="Calibri"/>
              </a:rPr>
              <a:t>2</a:t>
            </a:r>
            <a:r>
              <a:rPr lang="en-US" sz="1400" i="1" dirty="0">
                <a:ea typeface="Calibri"/>
                <a:cs typeface="Calibri"/>
              </a:rPr>
              <a:t>University Medical Center of the Johannes Gutenberg-University Mainz, III. Medical Department, Mainz, Germany</a:t>
            </a:r>
            <a:endParaRPr lang="de-DE" sz="1400" dirty="0">
              <a:ea typeface="Calibri"/>
              <a:cs typeface="Times New Roman"/>
            </a:endParaRPr>
          </a:p>
          <a:p>
            <a:pPr algn="just">
              <a:lnSpc>
                <a:spcPct val="115000"/>
              </a:lnSpc>
              <a:spcAft>
                <a:spcPts val="0"/>
              </a:spcAft>
            </a:pPr>
            <a:r>
              <a:rPr lang="en-US" sz="1400" i="1" baseline="30000" dirty="0">
                <a:ea typeface="Calibri"/>
                <a:cs typeface="Calibri"/>
              </a:rPr>
              <a:t>3</a:t>
            </a:r>
            <a:r>
              <a:rPr lang="en-US" sz="1400" i="1" dirty="0">
                <a:ea typeface="Calibri"/>
                <a:cs typeface="Calibri"/>
              </a:rPr>
              <a:t>Ganymed Pharmaceuticals AG, Mainz, Germany</a:t>
            </a:r>
            <a:endParaRPr lang="de-DE" sz="1400" dirty="0">
              <a:ea typeface="Calibri"/>
              <a:cs typeface="Times New Roman"/>
            </a:endParaRPr>
          </a:p>
        </p:txBody>
      </p:sp>
      <p:sp>
        <p:nvSpPr>
          <p:cNvPr id="2" name="Foliennummernplatzhalter 1"/>
          <p:cNvSpPr>
            <a:spLocks noGrp="1"/>
          </p:cNvSpPr>
          <p:nvPr>
            <p:ph type="sldNum" sz="quarter" idx="12"/>
          </p:nvPr>
        </p:nvSpPr>
        <p:spPr/>
        <p:txBody>
          <a:bodyPr/>
          <a:lstStyle/>
          <a:p>
            <a:fld id="{360DCE8E-1681-478A-9D5E-0A8B9637EEF7}" type="slidenum">
              <a:rPr lang="en-US" smtClean="0"/>
              <a:pPr/>
              <a:t>1</a:t>
            </a:fld>
            <a:endParaRPr lang="en-US"/>
          </a:p>
        </p:txBody>
      </p:sp>
    </p:spTree>
    <p:extLst>
      <p:ext uri="{BB962C8B-B14F-4D97-AF65-F5344CB8AC3E}">
        <p14:creationId xmlns:p14="http://schemas.microsoft.com/office/powerpoint/2010/main" val="2116199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20216" y="116632"/>
            <a:ext cx="9016280" cy="4985980"/>
          </a:xfrm>
          <a:prstGeom prst="rect">
            <a:avLst/>
          </a:prstGeom>
        </p:spPr>
        <p:txBody>
          <a:bodyPr wrap="square">
            <a:spAutoFit/>
          </a:bodyPr>
          <a:lstStyle/>
          <a:p>
            <a:r>
              <a:rPr lang="en-US" sz="1200" b="1" dirty="0" smtClean="0"/>
              <a:t>Figure S1. </a:t>
            </a:r>
            <a:r>
              <a:rPr lang="en-US" sz="1200" dirty="0" smtClean="0"/>
              <a:t>To </a:t>
            </a:r>
            <a:r>
              <a:rPr lang="en-US" sz="1200" dirty="0"/>
              <a:t>quantify and visualize the polymorphisms of HLA class </a:t>
            </a:r>
            <a:r>
              <a:rPr lang="en-US" sz="1200"/>
              <a:t>I </a:t>
            </a:r>
            <a:r>
              <a:rPr lang="en-US" sz="1200" smtClean="0"/>
              <a:t>alleles the </a:t>
            </a:r>
            <a:r>
              <a:rPr lang="en-US" sz="1200" dirty="0"/>
              <a:t>mean edit distances of all reference sequences </a:t>
            </a:r>
            <a:r>
              <a:rPr lang="en-US" sz="1200" dirty="0" smtClean="0"/>
              <a:t>within </a:t>
            </a:r>
            <a:r>
              <a:rPr lang="en-US" sz="1200" dirty="0"/>
              <a:t>and between the groups of alleles are </a:t>
            </a:r>
            <a:r>
              <a:rPr lang="en-US" sz="1200" dirty="0" smtClean="0"/>
              <a:t>computed. A group is defined at the 2-digit level and contains many allelic sequences that are highly similar to each other. The mean edit distance between two groups (including the </a:t>
            </a:r>
            <a:r>
              <a:rPr lang="de-DE" sz="1200" dirty="0" smtClean="0"/>
              <a:t>reflexive </a:t>
            </a:r>
            <a:r>
              <a:rPr lang="de-DE" sz="1200" dirty="0" err="1" smtClean="0"/>
              <a:t>case</a:t>
            </a:r>
            <a:r>
              <a:rPr lang="de-DE" sz="1200" dirty="0" smtClean="0"/>
              <a:t>: </a:t>
            </a:r>
            <a:r>
              <a:rPr lang="de-DE" sz="1200" dirty="0" err="1" smtClean="0"/>
              <a:t>within</a:t>
            </a:r>
            <a:r>
              <a:rPr lang="de-DE" sz="1200" dirty="0" smtClean="0"/>
              <a:t> </a:t>
            </a:r>
            <a:r>
              <a:rPr lang="de-DE" sz="1200" dirty="0" err="1" smtClean="0"/>
              <a:t>the</a:t>
            </a:r>
            <a:r>
              <a:rPr lang="de-DE" sz="1200" dirty="0" smtClean="0"/>
              <a:t> same </a:t>
            </a:r>
            <a:r>
              <a:rPr lang="de-DE" sz="1200" dirty="0" err="1" smtClean="0"/>
              <a:t>group</a:t>
            </a:r>
            <a:r>
              <a:rPr lang="de-DE" sz="1200" dirty="0" smtClean="0"/>
              <a:t>) </a:t>
            </a:r>
            <a:r>
              <a:rPr lang="en-US" sz="1200" dirty="0" smtClean="0"/>
              <a:t>is computed by pairwise comparing sequences from both groups, calculating the Hamming distance and reporting the mean over all possible pairwise comparisons. Only the genomic sequences of exon 2 and exon 3 are used to calculate the mean edit distances, as they account for the majority of polymorphisms.</a:t>
            </a:r>
          </a:p>
          <a:p>
            <a:pPr marL="228600" indent="-228600">
              <a:buAutoNum type="alphaUcPeriod"/>
            </a:pPr>
            <a:r>
              <a:rPr lang="en-US" sz="1200" dirty="0" smtClean="0"/>
              <a:t>Self-similarity </a:t>
            </a:r>
            <a:r>
              <a:rPr lang="en-US" sz="1200" dirty="0" err="1"/>
              <a:t>heatmap</a:t>
            </a:r>
            <a:r>
              <a:rPr lang="en-US" sz="1200" dirty="0"/>
              <a:t> showing </a:t>
            </a:r>
            <a:r>
              <a:rPr lang="en-US" sz="1200" dirty="0" smtClean="0"/>
              <a:t>those </a:t>
            </a:r>
            <a:r>
              <a:rPr lang="en-US" sz="1200" dirty="0"/>
              <a:t>mean edit distances </a:t>
            </a:r>
            <a:r>
              <a:rPr lang="en-US" sz="1200" dirty="0" smtClean="0"/>
              <a:t>within and between </a:t>
            </a:r>
            <a:r>
              <a:rPr lang="en-US" sz="1200" dirty="0"/>
              <a:t>all groups (i.e. 2-digit-resolution) of alleles for all loci</a:t>
            </a:r>
            <a:r>
              <a:rPr lang="en-US" sz="1200" dirty="0" smtClean="0"/>
              <a:t>. These distances are color-coded with blue meaning, the alleles between the respective groups on the x- and y-axis are very similar to each other, whereas the red color stands for a higher number of mean nucleotide changes between those groups. The histogram depicts the color keys as well as the distribution of how often (count) the different numbers of mean edit distances (value) occur. </a:t>
            </a:r>
            <a:r>
              <a:rPr lang="en-US" sz="1200" dirty="0"/>
              <a:t>Remarkably, all sequences across the loci A,B,C differ by less than </a:t>
            </a:r>
            <a:r>
              <a:rPr lang="en-US" sz="1200" dirty="0" smtClean="0"/>
              <a:t>only 70 </a:t>
            </a:r>
            <a:r>
              <a:rPr lang="en-US" sz="1200" dirty="0"/>
              <a:t>nucleotides from each other, i.e. 12.8% of exon 2 and 3. This is remarkable, because out of the 8 exons, these two exons encode for the peptide binding groove of the HLA molecules and thus containing the majority of the polymorphisms</a:t>
            </a:r>
            <a:r>
              <a:rPr lang="en-US" sz="1200" dirty="0" smtClean="0"/>
              <a:t>.</a:t>
            </a:r>
          </a:p>
          <a:p>
            <a:pPr marL="228600" indent="-228600">
              <a:buFontTx/>
              <a:buAutoNum type="alphaUcPeriod"/>
            </a:pPr>
            <a:r>
              <a:rPr lang="en-US" sz="1200" dirty="0"/>
              <a:t>Self-similarity </a:t>
            </a:r>
            <a:r>
              <a:rPr lang="en-US" sz="1200" dirty="0" err="1"/>
              <a:t>heatmap</a:t>
            </a:r>
            <a:r>
              <a:rPr lang="en-US" sz="1200" dirty="0" smtClean="0"/>
              <a:t> </a:t>
            </a:r>
            <a:r>
              <a:rPr lang="en-US" sz="1200" dirty="0"/>
              <a:t>showing the mean edit distances </a:t>
            </a:r>
            <a:r>
              <a:rPr lang="en-US" sz="1200" dirty="0" smtClean="0"/>
              <a:t>within </a:t>
            </a:r>
            <a:r>
              <a:rPr lang="en-US" sz="1200" dirty="0"/>
              <a:t>and between all groups of </a:t>
            </a:r>
            <a:r>
              <a:rPr lang="en-US" sz="1200" dirty="0" smtClean="0"/>
              <a:t>alleles within </a:t>
            </a:r>
            <a:r>
              <a:rPr lang="en-US" sz="1200" dirty="0"/>
              <a:t>the A-Locus. The biggest average distance between the alleles of two groups is 36 </a:t>
            </a:r>
            <a:r>
              <a:rPr lang="en-US" sz="1200" dirty="0" err="1"/>
              <a:t>nt</a:t>
            </a:r>
            <a:r>
              <a:rPr lang="en-US" sz="1200" dirty="0"/>
              <a:t> (6.6% mean differences in exon 2 and 3), which can be observed e.g. between the alleles of A*25 and A*02. This means, that there is a sequence conservation of &gt;93.4% on average throughout the highly polymorphic sequences of exon 2 and 3 of HLA-A</a:t>
            </a:r>
            <a:r>
              <a:rPr lang="en-US" sz="1200" dirty="0" smtClean="0"/>
              <a:t>.</a:t>
            </a:r>
          </a:p>
          <a:p>
            <a:pPr marL="228600" indent="-228600">
              <a:buFontTx/>
              <a:buAutoNum type="alphaUcPeriod"/>
            </a:pPr>
            <a:r>
              <a:rPr lang="en-US" sz="1200" dirty="0"/>
              <a:t>Self-similarity </a:t>
            </a:r>
            <a:r>
              <a:rPr lang="en-US" sz="1200" dirty="0" err="1"/>
              <a:t>heatmap</a:t>
            </a:r>
            <a:r>
              <a:rPr lang="en-US" sz="1200" dirty="0" smtClean="0"/>
              <a:t> </a:t>
            </a:r>
            <a:r>
              <a:rPr lang="en-US" sz="1200" dirty="0"/>
              <a:t>showing the mean edit distances </a:t>
            </a:r>
            <a:r>
              <a:rPr lang="en-US" sz="1200" dirty="0" smtClean="0"/>
              <a:t>within </a:t>
            </a:r>
            <a:r>
              <a:rPr lang="en-US" sz="1200" dirty="0"/>
              <a:t>and between all groups of alleles </a:t>
            </a:r>
            <a:r>
              <a:rPr lang="en-US" sz="1200" dirty="0" smtClean="0"/>
              <a:t>within </a:t>
            </a:r>
            <a:r>
              <a:rPr lang="en-US" sz="1200" dirty="0"/>
              <a:t>the B-Locus. The biggest average distance between the alleles of two groups is 51 </a:t>
            </a:r>
            <a:r>
              <a:rPr lang="en-US" sz="1200" dirty="0" err="1"/>
              <a:t>nt</a:t>
            </a:r>
            <a:r>
              <a:rPr lang="en-US" sz="1200" dirty="0"/>
              <a:t> (9.3% mean differences in exon 2 and 3), which can be observed between the alleles of B*57 and B*73. This means, that there is a sequence conservation of &gt;90.7% on average throughout the highly polymorphic sequences of exon 2 and 3 of HLA-C</a:t>
            </a:r>
            <a:r>
              <a:rPr lang="en-US" sz="1200" dirty="0" smtClean="0"/>
              <a:t>.</a:t>
            </a:r>
            <a:endParaRPr lang="en-US" sz="1200" dirty="0"/>
          </a:p>
          <a:p>
            <a:pPr marL="228600" indent="-228600">
              <a:buAutoNum type="alphaUcPeriod"/>
            </a:pPr>
            <a:r>
              <a:rPr lang="en-US" sz="1200" dirty="0"/>
              <a:t>Self-similarity </a:t>
            </a:r>
            <a:r>
              <a:rPr lang="en-US" sz="1200" dirty="0" err="1"/>
              <a:t>heatmap</a:t>
            </a:r>
            <a:r>
              <a:rPr lang="en-US" sz="1200" dirty="0" smtClean="0"/>
              <a:t> </a:t>
            </a:r>
            <a:r>
              <a:rPr lang="en-US" sz="1200" dirty="0"/>
              <a:t>showing the mean edit distances </a:t>
            </a:r>
            <a:r>
              <a:rPr lang="en-US" sz="1200" dirty="0" smtClean="0"/>
              <a:t>within </a:t>
            </a:r>
            <a:r>
              <a:rPr lang="en-US" sz="1200" dirty="0"/>
              <a:t>and between all groups of alleles only within the C-Locus. The biggest average distance between the alleles of two groups is 26 </a:t>
            </a:r>
            <a:r>
              <a:rPr lang="en-US" sz="1200" dirty="0" err="1"/>
              <a:t>nt</a:t>
            </a:r>
            <a:r>
              <a:rPr lang="en-US" sz="1200" dirty="0"/>
              <a:t> (4.8% mean differences in exon 2 and 3) between the alleles of C*04 and C*03. This means, that there is a sequence conservation of &gt;93.4% on average throughout the highly polymorphic sequences of exon 2 and 3 of HLA-A.</a:t>
            </a:r>
          </a:p>
          <a:p>
            <a:endParaRPr lang="de-DE" sz="1200" dirty="0"/>
          </a:p>
        </p:txBody>
      </p:sp>
      <p:sp>
        <p:nvSpPr>
          <p:cNvPr id="2" name="Foliennummernplatzhalter 1"/>
          <p:cNvSpPr>
            <a:spLocks noGrp="1"/>
          </p:cNvSpPr>
          <p:nvPr>
            <p:ph type="sldNum" sz="quarter" idx="12"/>
          </p:nvPr>
        </p:nvSpPr>
        <p:spPr/>
        <p:txBody>
          <a:bodyPr/>
          <a:lstStyle/>
          <a:p>
            <a:fld id="{360DCE8E-1681-478A-9D5E-0A8B9637EEF7}" type="slidenum">
              <a:rPr lang="en-US" smtClean="0"/>
              <a:pPr/>
              <a:t>2</a:t>
            </a:fld>
            <a:endParaRPr lang="en-US"/>
          </a:p>
        </p:txBody>
      </p:sp>
    </p:spTree>
    <p:extLst>
      <p:ext uri="{BB962C8B-B14F-4D97-AF65-F5344CB8AC3E}">
        <p14:creationId xmlns:p14="http://schemas.microsoft.com/office/powerpoint/2010/main" val="3091805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476672"/>
            <a:ext cx="1347455" cy="1255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hteck 1"/>
          <p:cNvSpPr/>
          <p:nvPr/>
        </p:nvSpPr>
        <p:spPr>
          <a:xfrm>
            <a:off x="142001" y="25534"/>
            <a:ext cx="323528" cy="276999"/>
          </a:xfrm>
          <a:prstGeom prst="rect">
            <a:avLst/>
          </a:prstGeom>
        </p:spPr>
        <p:txBody>
          <a:bodyPr wrap="square">
            <a:spAutoFit/>
          </a:bodyPr>
          <a:lstStyle/>
          <a:p>
            <a:r>
              <a:rPr lang="en-US" sz="1200" b="1" dirty="0" smtClean="0"/>
              <a:t>A. </a:t>
            </a:r>
            <a:endParaRPr lang="en-US" sz="1200" b="1" dirty="0"/>
          </a:p>
        </p:txBody>
      </p:sp>
      <p:sp>
        <p:nvSpPr>
          <p:cNvPr id="3" name="Foliennummernplatzhalter 2"/>
          <p:cNvSpPr>
            <a:spLocks noGrp="1"/>
          </p:cNvSpPr>
          <p:nvPr>
            <p:ph type="sldNum" sz="quarter" idx="12"/>
          </p:nvPr>
        </p:nvSpPr>
        <p:spPr/>
        <p:txBody>
          <a:bodyPr/>
          <a:lstStyle/>
          <a:p>
            <a:fld id="{360DCE8E-1681-478A-9D5E-0A8B9637EEF7}" type="slidenum">
              <a:rPr lang="en-US" smtClean="0"/>
              <a:pPr/>
              <a:t>3</a:t>
            </a:fld>
            <a:endParaRPr lang="en-US"/>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87099"/>
            <a:ext cx="5492750" cy="594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38625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673956"/>
            <a:ext cx="1660735" cy="1491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feld 4"/>
          <p:cNvSpPr txBox="1"/>
          <p:nvPr/>
        </p:nvSpPr>
        <p:spPr>
          <a:xfrm>
            <a:off x="141023" y="396957"/>
            <a:ext cx="341372" cy="276999"/>
          </a:xfrm>
          <a:prstGeom prst="rect">
            <a:avLst/>
          </a:prstGeom>
          <a:noFill/>
        </p:spPr>
        <p:txBody>
          <a:bodyPr wrap="square" rtlCol="0">
            <a:spAutoFit/>
          </a:bodyPr>
          <a:lstStyle/>
          <a:p>
            <a:r>
              <a:rPr lang="en-US" sz="1200" b="1" dirty="0" smtClean="0"/>
              <a:t>B</a:t>
            </a:r>
            <a:r>
              <a:rPr lang="en-US" sz="1200" b="1" dirty="0"/>
              <a:t>. </a:t>
            </a:r>
          </a:p>
        </p:txBody>
      </p:sp>
      <p:sp>
        <p:nvSpPr>
          <p:cNvPr id="2" name="Foliennummernplatzhalter 1"/>
          <p:cNvSpPr>
            <a:spLocks noGrp="1"/>
          </p:cNvSpPr>
          <p:nvPr>
            <p:ph type="sldNum" sz="quarter" idx="12"/>
          </p:nvPr>
        </p:nvSpPr>
        <p:spPr/>
        <p:txBody>
          <a:bodyPr/>
          <a:lstStyle/>
          <a:p>
            <a:fld id="{360DCE8E-1681-478A-9D5E-0A8B9637EEF7}" type="slidenum">
              <a:rPr lang="en-US" smtClean="0"/>
              <a:pPr/>
              <a:t>4</a:t>
            </a:fld>
            <a:endParaRPr lang="en-US"/>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481" y="620688"/>
            <a:ext cx="5449887" cy="540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78351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64705" y="223168"/>
            <a:ext cx="341372" cy="276999"/>
          </a:xfrm>
          <a:prstGeom prst="rect">
            <a:avLst/>
          </a:prstGeom>
          <a:noFill/>
        </p:spPr>
        <p:txBody>
          <a:bodyPr wrap="square" rtlCol="0">
            <a:spAutoFit/>
          </a:bodyPr>
          <a:lstStyle/>
          <a:p>
            <a:r>
              <a:rPr lang="en-US" sz="1200" b="1" dirty="0" smtClean="0"/>
              <a:t>C. </a:t>
            </a:r>
            <a:endParaRPr lang="en-US" sz="1200" b="1" dirty="0"/>
          </a:p>
        </p:txBody>
      </p:sp>
      <p:sp>
        <p:nvSpPr>
          <p:cNvPr id="2" name="Foliennummernplatzhalter 1"/>
          <p:cNvSpPr>
            <a:spLocks noGrp="1"/>
          </p:cNvSpPr>
          <p:nvPr>
            <p:ph type="sldNum" sz="quarter" idx="12"/>
          </p:nvPr>
        </p:nvSpPr>
        <p:spPr/>
        <p:txBody>
          <a:bodyPr/>
          <a:lstStyle/>
          <a:p>
            <a:fld id="{360DCE8E-1681-478A-9D5E-0A8B9637EEF7}" type="slidenum">
              <a:rPr lang="en-US" smtClean="0"/>
              <a:pPr/>
              <a:t>5</a:t>
            </a:fld>
            <a:endParaRPr lang="en-US"/>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461" y="424409"/>
            <a:ext cx="5621337" cy="561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201" y="555816"/>
            <a:ext cx="1296144" cy="1345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78351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788365"/>
            <a:ext cx="3672408"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854398"/>
            <a:ext cx="1154682" cy="1116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feld 4"/>
          <p:cNvSpPr txBox="1"/>
          <p:nvPr/>
        </p:nvSpPr>
        <p:spPr>
          <a:xfrm>
            <a:off x="467544" y="555559"/>
            <a:ext cx="341372" cy="461665"/>
          </a:xfrm>
          <a:prstGeom prst="rect">
            <a:avLst/>
          </a:prstGeom>
          <a:noFill/>
        </p:spPr>
        <p:txBody>
          <a:bodyPr wrap="square" rtlCol="0">
            <a:spAutoFit/>
          </a:bodyPr>
          <a:lstStyle/>
          <a:p>
            <a:r>
              <a:rPr lang="en-US" sz="1200" b="1" dirty="0" smtClean="0"/>
              <a:t>D. </a:t>
            </a:r>
            <a:endParaRPr lang="en-US" sz="1200" b="1" dirty="0"/>
          </a:p>
          <a:p>
            <a:endParaRPr lang="en-US" sz="1200" b="1" dirty="0"/>
          </a:p>
        </p:txBody>
      </p:sp>
      <p:sp>
        <p:nvSpPr>
          <p:cNvPr id="2" name="Foliennummernplatzhalter 1"/>
          <p:cNvSpPr>
            <a:spLocks noGrp="1"/>
          </p:cNvSpPr>
          <p:nvPr>
            <p:ph type="sldNum" sz="quarter" idx="12"/>
          </p:nvPr>
        </p:nvSpPr>
        <p:spPr/>
        <p:txBody>
          <a:bodyPr/>
          <a:lstStyle/>
          <a:p>
            <a:fld id="{360DCE8E-1681-478A-9D5E-0A8B9637EEF7}" type="slidenum">
              <a:rPr lang="en-US" smtClean="0"/>
              <a:pPr/>
              <a:t>6</a:t>
            </a:fld>
            <a:endParaRPr lang="en-US"/>
          </a:p>
        </p:txBody>
      </p:sp>
      <p:sp>
        <p:nvSpPr>
          <p:cNvPr id="7" name="Textfeld 6"/>
          <p:cNvSpPr txBox="1"/>
          <p:nvPr/>
        </p:nvSpPr>
        <p:spPr>
          <a:xfrm>
            <a:off x="1295636" y="4468416"/>
            <a:ext cx="2160240" cy="261610"/>
          </a:xfrm>
          <a:prstGeom prst="rect">
            <a:avLst/>
          </a:prstGeom>
          <a:noFill/>
        </p:spPr>
        <p:txBody>
          <a:bodyPr wrap="square" rtlCol="0">
            <a:spAutoFit/>
          </a:bodyPr>
          <a:lstStyle/>
          <a:p>
            <a:r>
              <a:rPr lang="en-US" sz="1100" b="1" dirty="0" smtClean="0"/>
              <a:t>HLA-C groups (2-digit resolution)</a:t>
            </a:r>
            <a:endParaRPr lang="en-US" sz="1100" b="1" dirty="0"/>
          </a:p>
        </p:txBody>
      </p:sp>
      <p:sp>
        <p:nvSpPr>
          <p:cNvPr id="8" name="Textfeld 7"/>
          <p:cNvSpPr txBox="1"/>
          <p:nvPr/>
        </p:nvSpPr>
        <p:spPr>
          <a:xfrm rot="16200000">
            <a:off x="3370409" y="2362091"/>
            <a:ext cx="2160240" cy="261610"/>
          </a:xfrm>
          <a:prstGeom prst="rect">
            <a:avLst/>
          </a:prstGeom>
          <a:noFill/>
        </p:spPr>
        <p:txBody>
          <a:bodyPr wrap="square" rtlCol="0">
            <a:spAutoFit/>
          </a:bodyPr>
          <a:lstStyle/>
          <a:p>
            <a:r>
              <a:rPr lang="en-US" sz="1100" b="1" dirty="0" smtClean="0"/>
              <a:t>HLA-C groups (2-digit resolution)</a:t>
            </a:r>
            <a:endParaRPr lang="en-US" sz="1100" b="1" dirty="0"/>
          </a:p>
        </p:txBody>
      </p:sp>
    </p:spTree>
    <p:extLst>
      <p:ext uri="{BB962C8B-B14F-4D97-AF65-F5344CB8AC3E}">
        <p14:creationId xmlns:p14="http://schemas.microsoft.com/office/powerpoint/2010/main" val="2717835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Gerade Verbindung 4"/>
          <p:cNvCxnSpPr/>
          <p:nvPr/>
        </p:nvCxnSpPr>
        <p:spPr>
          <a:xfrm>
            <a:off x="3347864" y="1700808"/>
            <a:ext cx="0" cy="936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Gerade Verbindung 6"/>
          <p:cNvCxnSpPr/>
          <p:nvPr/>
        </p:nvCxnSpPr>
        <p:spPr>
          <a:xfrm>
            <a:off x="3347864" y="2636912"/>
            <a:ext cx="22322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Gerade Verbindung 9"/>
          <p:cNvCxnSpPr/>
          <p:nvPr/>
        </p:nvCxnSpPr>
        <p:spPr>
          <a:xfrm>
            <a:off x="5580112" y="1700808"/>
            <a:ext cx="0" cy="936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Gerade Verbindung 10"/>
          <p:cNvCxnSpPr/>
          <p:nvPr/>
        </p:nvCxnSpPr>
        <p:spPr>
          <a:xfrm>
            <a:off x="4427984" y="2636912"/>
            <a:ext cx="0" cy="936104"/>
          </a:xfrm>
          <a:prstGeom prst="line">
            <a:avLst/>
          </a:prstGeom>
        </p:spPr>
        <p:style>
          <a:lnRef idx="1">
            <a:schemeClr val="accent1"/>
          </a:lnRef>
          <a:fillRef idx="0">
            <a:schemeClr val="accent1"/>
          </a:fillRef>
          <a:effectRef idx="0">
            <a:schemeClr val="accent1"/>
          </a:effectRef>
          <a:fontRef idx="minor">
            <a:schemeClr val="tx1"/>
          </a:fontRef>
        </p:style>
      </p:cxnSp>
      <p:sp>
        <p:nvSpPr>
          <p:cNvPr id="12" name="Ellipse 11"/>
          <p:cNvSpPr/>
          <p:nvPr/>
        </p:nvSpPr>
        <p:spPr>
          <a:xfrm>
            <a:off x="3275856" y="1286516"/>
            <a:ext cx="144016" cy="144016"/>
          </a:xfrm>
          <a:prstGeom prst="ellipse">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Ellipse 12"/>
          <p:cNvSpPr/>
          <p:nvPr/>
        </p:nvSpPr>
        <p:spPr>
          <a:xfrm>
            <a:off x="5508104" y="1484784"/>
            <a:ext cx="144016" cy="144016"/>
          </a:xfrm>
          <a:prstGeom prst="ellipse">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5" name="Gerade Verbindung mit Pfeil 14"/>
          <p:cNvCxnSpPr/>
          <p:nvPr/>
        </p:nvCxnSpPr>
        <p:spPr>
          <a:xfrm flipV="1">
            <a:off x="5624502" y="1358524"/>
            <a:ext cx="72008" cy="14401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0" name="Gerade Verbindung 19"/>
          <p:cNvCxnSpPr/>
          <p:nvPr/>
        </p:nvCxnSpPr>
        <p:spPr>
          <a:xfrm flipV="1">
            <a:off x="3257854" y="1518974"/>
            <a:ext cx="180020" cy="17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p:nvCxnSpPr>
        <p:spPr>
          <a:xfrm>
            <a:off x="3347864" y="1430532"/>
            <a:ext cx="0" cy="19826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Ellipse 27"/>
          <p:cNvSpPr/>
          <p:nvPr/>
        </p:nvSpPr>
        <p:spPr>
          <a:xfrm>
            <a:off x="4365100" y="3806796"/>
            <a:ext cx="144016" cy="144016"/>
          </a:xfrm>
          <a:prstGeom prst="ellipse">
            <a:avLst/>
          </a:prstGeom>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9" name="Gerade Verbindung 28"/>
          <p:cNvCxnSpPr/>
          <p:nvPr/>
        </p:nvCxnSpPr>
        <p:spPr>
          <a:xfrm flipV="1">
            <a:off x="4355976" y="4041160"/>
            <a:ext cx="180020" cy="17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29"/>
          <p:cNvCxnSpPr/>
          <p:nvPr/>
        </p:nvCxnSpPr>
        <p:spPr>
          <a:xfrm>
            <a:off x="4437108" y="3950812"/>
            <a:ext cx="0" cy="19826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feld 30"/>
          <p:cNvSpPr txBox="1"/>
          <p:nvPr/>
        </p:nvSpPr>
        <p:spPr>
          <a:xfrm>
            <a:off x="2771800" y="991761"/>
            <a:ext cx="1152128" cy="276999"/>
          </a:xfrm>
          <a:prstGeom prst="rect">
            <a:avLst/>
          </a:prstGeom>
          <a:noFill/>
        </p:spPr>
        <p:txBody>
          <a:bodyPr wrap="square" rtlCol="0">
            <a:spAutoFit/>
          </a:bodyPr>
          <a:lstStyle/>
          <a:p>
            <a:pPr algn="ctr"/>
            <a:r>
              <a:rPr lang="en-US" sz="1200" dirty="0" smtClean="0"/>
              <a:t>NA12892</a:t>
            </a:r>
            <a:endParaRPr lang="en-US" sz="1200" dirty="0"/>
          </a:p>
        </p:txBody>
      </p:sp>
      <p:sp>
        <p:nvSpPr>
          <p:cNvPr id="32" name="Textfeld 31"/>
          <p:cNvSpPr txBox="1"/>
          <p:nvPr/>
        </p:nvSpPr>
        <p:spPr>
          <a:xfrm>
            <a:off x="4976430" y="991761"/>
            <a:ext cx="1152128" cy="276999"/>
          </a:xfrm>
          <a:prstGeom prst="rect">
            <a:avLst/>
          </a:prstGeom>
          <a:noFill/>
        </p:spPr>
        <p:txBody>
          <a:bodyPr wrap="square" rtlCol="0">
            <a:spAutoFit/>
          </a:bodyPr>
          <a:lstStyle/>
          <a:p>
            <a:pPr algn="ctr"/>
            <a:r>
              <a:rPr lang="en-US" sz="1200" dirty="0" smtClean="0"/>
              <a:t>NA12891</a:t>
            </a:r>
            <a:endParaRPr lang="en-US" sz="1200" dirty="0"/>
          </a:p>
        </p:txBody>
      </p:sp>
      <p:sp>
        <p:nvSpPr>
          <p:cNvPr id="33" name="Textfeld 32"/>
          <p:cNvSpPr txBox="1"/>
          <p:nvPr/>
        </p:nvSpPr>
        <p:spPr>
          <a:xfrm>
            <a:off x="4041310" y="3557415"/>
            <a:ext cx="1152128" cy="276999"/>
          </a:xfrm>
          <a:prstGeom prst="rect">
            <a:avLst/>
          </a:prstGeom>
          <a:noFill/>
        </p:spPr>
        <p:txBody>
          <a:bodyPr wrap="square" rtlCol="0">
            <a:spAutoFit/>
          </a:bodyPr>
          <a:lstStyle/>
          <a:p>
            <a:r>
              <a:rPr lang="en-US" sz="1200" dirty="0" smtClean="0"/>
              <a:t>NA12878</a:t>
            </a:r>
            <a:endParaRPr lang="en-US" sz="1200" dirty="0"/>
          </a:p>
        </p:txBody>
      </p:sp>
      <p:sp>
        <p:nvSpPr>
          <p:cNvPr id="34" name="Textfeld 33"/>
          <p:cNvSpPr txBox="1"/>
          <p:nvPr/>
        </p:nvSpPr>
        <p:spPr>
          <a:xfrm>
            <a:off x="395537" y="764704"/>
            <a:ext cx="1656184" cy="954107"/>
          </a:xfrm>
          <a:prstGeom prst="rect">
            <a:avLst/>
          </a:prstGeom>
          <a:noFill/>
        </p:spPr>
        <p:txBody>
          <a:bodyPr wrap="square" rtlCol="0">
            <a:spAutoFit/>
          </a:bodyPr>
          <a:lstStyle/>
          <a:p>
            <a:r>
              <a:rPr lang="en-US" sz="1200" u="sng" dirty="0" smtClean="0"/>
              <a:t>PCR-SSO</a:t>
            </a:r>
          </a:p>
          <a:p>
            <a:r>
              <a:rPr lang="en-US" sz="1100" dirty="0" smtClean="0"/>
              <a:t>A*02, </a:t>
            </a:r>
            <a:r>
              <a:rPr lang="en-US" sz="1100" b="1" dirty="0" smtClean="0">
                <a:solidFill>
                  <a:srgbClr val="00B050"/>
                </a:solidFill>
              </a:rPr>
              <a:t>A*11</a:t>
            </a:r>
          </a:p>
          <a:p>
            <a:r>
              <a:rPr lang="en-US" sz="1100" dirty="0" smtClean="0"/>
              <a:t>B*15, </a:t>
            </a:r>
            <a:r>
              <a:rPr lang="en-US" sz="1100" b="1" dirty="0" smtClean="0">
                <a:solidFill>
                  <a:srgbClr val="00B050"/>
                </a:solidFill>
              </a:rPr>
              <a:t>B*56</a:t>
            </a:r>
          </a:p>
          <a:p>
            <a:r>
              <a:rPr lang="en-US" sz="1100" b="1" dirty="0" smtClean="0">
                <a:solidFill>
                  <a:srgbClr val="00B050"/>
                </a:solidFill>
              </a:rPr>
              <a:t>C*01</a:t>
            </a:r>
            <a:r>
              <a:rPr lang="en-US" sz="1100" dirty="0" smtClean="0"/>
              <a:t>, C*04</a:t>
            </a:r>
          </a:p>
          <a:p>
            <a:endParaRPr lang="en-US" sz="1100" dirty="0"/>
          </a:p>
        </p:txBody>
      </p:sp>
      <p:sp>
        <p:nvSpPr>
          <p:cNvPr id="35" name="Textfeld 34"/>
          <p:cNvSpPr txBox="1"/>
          <p:nvPr/>
        </p:nvSpPr>
        <p:spPr>
          <a:xfrm>
            <a:off x="5076056" y="3356992"/>
            <a:ext cx="1224136" cy="954107"/>
          </a:xfrm>
          <a:prstGeom prst="rect">
            <a:avLst/>
          </a:prstGeom>
          <a:noFill/>
        </p:spPr>
        <p:txBody>
          <a:bodyPr wrap="square" rtlCol="0">
            <a:spAutoFit/>
          </a:bodyPr>
          <a:lstStyle/>
          <a:p>
            <a:r>
              <a:rPr lang="en-US" sz="1200" u="sng" dirty="0" smtClean="0"/>
              <a:t>PCR-SSO</a:t>
            </a:r>
          </a:p>
          <a:p>
            <a:r>
              <a:rPr lang="en-US" sz="1100" b="1" dirty="0" smtClean="0">
                <a:solidFill>
                  <a:srgbClr val="0070C0"/>
                </a:solidFill>
              </a:rPr>
              <a:t>A*01</a:t>
            </a:r>
            <a:r>
              <a:rPr lang="en-US" sz="1100" dirty="0" smtClean="0"/>
              <a:t>, </a:t>
            </a:r>
            <a:r>
              <a:rPr lang="en-US" sz="1100" b="1" dirty="0" smtClean="0">
                <a:solidFill>
                  <a:srgbClr val="00B050"/>
                </a:solidFill>
              </a:rPr>
              <a:t>A*11</a:t>
            </a:r>
          </a:p>
          <a:p>
            <a:r>
              <a:rPr lang="en-US" sz="1100" b="1" dirty="0" smtClean="0">
                <a:solidFill>
                  <a:srgbClr val="0070C0"/>
                </a:solidFill>
              </a:rPr>
              <a:t>B*08</a:t>
            </a:r>
            <a:r>
              <a:rPr lang="en-US" sz="1100" dirty="0" smtClean="0">
                <a:solidFill>
                  <a:srgbClr val="0070C0"/>
                </a:solidFill>
              </a:rPr>
              <a:t>, </a:t>
            </a:r>
            <a:r>
              <a:rPr lang="en-US" sz="1100" b="1" dirty="0" smtClean="0">
                <a:solidFill>
                  <a:srgbClr val="00B050"/>
                </a:solidFill>
              </a:rPr>
              <a:t>B*56</a:t>
            </a:r>
            <a:endParaRPr lang="en-US" sz="1100" b="1" dirty="0" smtClean="0">
              <a:solidFill>
                <a:srgbClr val="0070C0"/>
              </a:solidFill>
            </a:endParaRPr>
          </a:p>
          <a:p>
            <a:r>
              <a:rPr lang="en-US" sz="1100" b="1" dirty="0" smtClean="0">
                <a:solidFill>
                  <a:srgbClr val="00B050"/>
                </a:solidFill>
              </a:rPr>
              <a:t>C*01</a:t>
            </a:r>
            <a:r>
              <a:rPr lang="en-US" sz="1100" dirty="0" smtClean="0"/>
              <a:t>, </a:t>
            </a:r>
            <a:r>
              <a:rPr lang="en-US" sz="1100" b="1" dirty="0" smtClean="0">
                <a:solidFill>
                  <a:srgbClr val="0070C0"/>
                </a:solidFill>
              </a:rPr>
              <a:t>C*07</a:t>
            </a:r>
          </a:p>
          <a:p>
            <a:endParaRPr lang="en-US" sz="1100" dirty="0" smtClean="0">
              <a:solidFill>
                <a:srgbClr val="0070C0"/>
              </a:solidFill>
            </a:endParaRPr>
          </a:p>
        </p:txBody>
      </p:sp>
      <p:sp>
        <p:nvSpPr>
          <p:cNvPr id="36" name="Textfeld 35"/>
          <p:cNvSpPr txBox="1"/>
          <p:nvPr/>
        </p:nvSpPr>
        <p:spPr>
          <a:xfrm>
            <a:off x="6516215" y="764704"/>
            <a:ext cx="2282023" cy="784830"/>
          </a:xfrm>
          <a:prstGeom prst="rect">
            <a:avLst/>
          </a:prstGeom>
          <a:noFill/>
        </p:spPr>
        <p:txBody>
          <a:bodyPr wrap="square" rtlCol="0">
            <a:spAutoFit/>
          </a:bodyPr>
          <a:lstStyle/>
          <a:p>
            <a:r>
              <a:rPr lang="en-US" sz="1200" u="sng" dirty="0" smtClean="0"/>
              <a:t>PCR-SSO</a:t>
            </a:r>
          </a:p>
          <a:p>
            <a:r>
              <a:rPr lang="en-US" sz="1100" b="1" dirty="0" smtClean="0">
                <a:solidFill>
                  <a:srgbClr val="0070C0"/>
                </a:solidFill>
              </a:rPr>
              <a:t>A*01</a:t>
            </a:r>
            <a:r>
              <a:rPr lang="en-US" sz="1100" dirty="0" smtClean="0"/>
              <a:t>, A*24</a:t>
            </a:r>
          </a:p>
          <a:p>
            <a:r>
              <a:rPr lang="en-US" sz="1100" dirty="0" smtClean="0"/>
              <a:t>B*07, </a:t>
            </a:r>
            <a:r>
              <a:rPr lang="en-US" sz="1100" b="1" dirty="0" smtClean="0">
                <a:solidFill>
                  <a:srgbClr val="0070C0"/>
                </a:solidFill>
              </a:rPr>
              <a:t>B*08</a:t>
            </a:r>
            <a:endParaRPr lang="en-US" sz="1100" dirty="0"/>
          </a:p>
          <a:p>
            <a:r>
              <a:rPr lang="en-US" sz="1100" b="1" dirty="0" smtClean="0">
                <a:solidFill>
                  <a:srgbClr val="0070C0"/>
                </a:solidFill>
              </a:rPr>
              <a:t>C*07</a:t>
            </a:r>
            <a:r>
              <a:rPr lang="en-US" sz="1100" dirty="0" smtClean="0"/>
              <a:t>,</a:t>
            </a:r>
            <a:r>
              <a:rPr lang="en-US" sz="1100" dirty="0" smtClean="0">
                <a:solidFill>
                  <a:srgbClr val="0070C0"/>
                </a:solidFill>
              </a:rPr>
              <a:t> </a:t>
            </a:r>
            <a:r>
              <a:rPr lang="en-US" sz="1100" dirty="0" err="1" smtClean="0"/>
              <a:t>Homoz</a:t>
            </a:r>
            <a:endParaRPr lang="en-US" sz="1100" dirty="0" smtClean="0"/>
          </a:p>
        </p:txBody>
      </p:sp>
      <p:sp>
        <p:nvSpPr>
          <p:cNvPr id="39" name="Textfeld 33"/>
          <p:cNvSpPr txBox="1"/>
          <p:nvPr/>
        </p:nvSpPr>
        <p:spPr>
          <a:xfrm>
            <a:off x="395536" y="1564050"/>
            <a:ext cx="2862318" cy="784830"/>
          </a:xfrm>
          <a:prstGeom prst="rect">
            <a:avLst/>
          </a:prstGeom>
          <a:noFill/>
        </p:spPr>
        <p:txBody>
          <a:bodyPr wrap="square" rtlCol="0">
            <a:spAutoFit/>
          </a:bodyPr>
          <a:lstStyle/>
          <a:p>
            <a:r>
              <a:rPr lang="en-US" sz="1200" u="sng" dirty="0" smtClean="0"/>
              <a:t>seq2HLA (1382_1, </a:t>
            </a:r>
            <a:r>
              <a:rPr lang="en-US" sz="1200" u="sng" dirty="0"/>
              <a:t>Montgomery </a:t>
            </a:r>
            <a:r>
              <a:rPr lang="en-US" sz="1200" u="sng" dirty="0" smtClean="0"/>
              <a:t> et al.)</a:t>
            </a:r>
          </a:p>
          <a:p>
            <a:r>
              <a:rPr lang="en-US" sz="1100" b="1" dirty="0" smtClean="0">
                <a:solidFill>
                  <a:srgbClr val="FF0000"/>
                </a:solidFill>
              </a:rPr>
              <a:t>A*01, A*24</a:t>
            </a:r>
          </a:p>
          <a:p>
            <a:r>
              <a:rPr lang="en-US" sz="1100" b="1" dirty="0" smtClean="0">
                <a:solidFill>
                  <a:srgbClr val="FF0000"/>
                </a:solidFill>
              </a:rPr>
              <a:t>B*07, B*08</a:t>
            </a:r>
          </a:p>
          <a:p>
            <a:r>
              <a:rPr lang="en-US" sz="1100" b="1" dirty="0" smtClean="0">
                <a:solidFill>
                  <a:srgbClr val="FF0000"/>
                </a:solidFill>
              </a:rPr>
              <a:t>C*07, </a:t>
            </a:r>
            <a:r>
              <a:rPr lang="en-US" sz="1100" b="1" dirty="0" err="1" smtClean="0">
                <a:solidFill>
                  <a:srgbClr val="FF0000"/>
                </a:solidFill>
              </a:rPr>
              <a:t>Homoz</a:t>
            </a:r>
            <a:endParaRPr lang="en-US" sz="1100" b="1" dirty="0" smtClean="0">
              <a:solidFill>
                <a:srgbClr val="FF0000"/>
              </a:solidFill>
            </a:endParaRPr>
          </a:p>
        </p:txBody>
      </p:sp>
      <p:sp>
        <p:nvSpPr>
          <p:cNvPr id="48" name="Textfeld 33"/>
          <p:cNvSpPr txBox="1"/>
          <p:nvPr/>
        </p:nvSpPr>
        <p:spPr>
          <a:xfrm>
            <a:off x="6516216" y="1564050"/>
            <a:ext cx="2627784" cy="784830"/>
          </a:xfrm>
          <a:prstGeom prst="rect">
            <a:avLst/>
          </a:prstGeom>
          <a:noFill/>
        </p:spPr>
        <p:txBody>
          <a:bodyPr wrap="square" rtlCol="0">
            <a:spAutoFit/>
          </a:bodyPr>
          <a:lstStyle/>
          <a:p>
            <a:r>
              <a:rPr lang="en-US" sz="1200" u="sng" dirty="0" smtClean="0"/>
              <a:t>seq2HLA (1672_1, </a:t>
            </a:r>
            <a:r>
              <a:rPr lang="en-US" sz="1200" u="sng" dirty="0"/>
              <a:t>Montgomery  et al</a:t>
            </a:r>
            <a:r>
              <a:rPr lang="en-US" sz="1200" u="sng" dirty="0" smtClean="0"/>
              <a:t>.)</a:t>
            </a:r>
          </a:p>
          <a:p>
            <a:r>
              <a:rPr lang="en-US" sz="1100" b="1" dirty="0" smtClean="0">
                <a:solidFill>
                  <a:srgbClr val="0070C0"/>
                </a:solidFill>
              </a:rPr>
              <a:t>A*01</a:t>
            </a:r>
            <a:r>
              <a:rPr lang="en-US" sz="1100" dirty="0" smtClean="0"/>
              <a:t>, A*24</a:t>
            </a:r>
          </a:p>
          <a:p>
            <a:r>
              <a:rPr lang="en-US" sz="1100" dirty="0" smtClean="0"/>
              <a:t>B*07, </a:t>
            </a:r>
            <a:r>
              <a:rPr lang="en-US" sz="1100" b="1" dirty="0" smtClean="0">
                <a:solidFill>
                  <a:srgbClr val="0070C0"/>
                </a:solidFill>
              </a:rPr>
              <a:t>B*08</a:t>
            </a:r>
          </a:p>
          <a:p>
            <a:r>
              <a:rPr lang="en-US" sz="1100" b="1" dirty="0" smtClean="0">
                <a:solidFill>
                  <a:srgbClr val="0070C0"/>
                </a:solidFill>
              </a:rPr>
              <a:t>C*07</a:t>
            </a:r>
            <a:r>
              <a:rPr lang="en-US" sz="1100" dirty="0" smtClean="0"/>
              <a:t>,Homoz</a:t>
            </a:r>
          </a:p>
        </p:txBody>
      </p:sp>
      <p:sp>
        <p:nvSpPr>
          <p:cNvPr id="49" name="Textfeld 33"/>
          <p:cNvSpPr txBox="1"/>
          <p:nvPr/>
        </p:nvSpPr>
        <p:spPr>
          <a:xfrm>
            <a:off x="6084168" y="3364250"/>
            <a:ext cx="2736304" cy="784830"/>
          </a:xfrm>
          <a:prstGeom prst="rect">
            <a:avLst/>
          </a:prstGeom>
          <a:noFill/>
        </p:spPr>
        <p:txBody>
          <a:bodyPr wrap="square" rtlCol="0">
            <a:spAutoFit/>
          </a:bodyPr>
          <a:lstStyle/>
          <a:p>
            <a:r>
              <a:rPr lang="en-US" sz="1200" u="sng" dirty="0" smtClean="0"/>
              <a:t>seq2HLA (</a:t>
            </a:r>
            <a:r>
              <a:rPr lang="en-US" sz="1200" u="sng" dirty="0" err="1" smtClean="0"/>
              <a:t>Wold</a:t>
            </a:r>
            <a:r>
              <a:rPr lang="en-US" sz="1200" u="sng" dirty="0" smtClean="0"/>
              <a:t> et al)</a:t>
            </a:r>
          </a:p>
          <a:p>
            <a:r>
              <a:rPr lang="en-US" sz="1100" b="1" dirty="0">
                <a:solidFill>
                  <a:srgbClr val="0070C0"/>
                </a:solidFill>
              </a:rPr>
              <a:t>A*01</a:t>
            </a:r>
            <a:r>
              <a:rPr lang="en-US" sz="1100" dirty="0"/>
              <a:t>, </a:t>
            </a:r>
            <a:r>
              <a:rPr lang="en-US" sz="1100" b="1" dirty="0">
                <a:solidFill>
                  <a:srgbClr val="00B050"/>
                </a:solidFill>
              </a:rPr>
              <a:t>A*11</a:t>
            </a:r>
          </a:p>
          <a:p>
            <a:r>
              <a:rPr lang="en-US" sz="1100" b="1" dirty="0">
                <a:solidFill>
                  <a:srgbClr val="0070C0"/>
                </a:solidFill>
              </a:rPr>
              <a:t>B*08</a:t>
            </a:r>
            <a:r>
              <a:rPr lang="en-US" sz="1100" dirty="0">
                <a:solidFill>
                  <a:srgbClr val="0070C0"/>
                </a:solidFill>
              </a:rPr>
              <a:t>, </a:t>
            </a:r>
            <a:r>
              <a:rPr lang="en-US" sz="1100" b="1" dirty="0">
                <a:solidFill>
                  <a:srgbClr val="00B050"/>
                </a:solidFill>
              </a:rPr>
              <a:t>B*56</a:t>
            </a:r>
            <a:endParaRPr lang="en-US" sz="1100" b="1" dirty="0">
              <a:solidFill>
                <a:srgbClr val="0070C0"/>
              </a:solidFill>
            </a:endParaRPr>
          </a:p>
          <a:p>
            <a:r>
              <a:rPr lang="en-US" sz="1100" b="1" dirty="0">
                <a:solidFill>
                  <a:srgbClr val="00B050"/>
                </a:solidFill>
              </a:rPr>
              <a:t>C*01</a:t>
            </a:r>
            <a:r>
              <a:rPr lang="en-US" sz="1100" dirty="0"/>
              <a:t>, </a:t>
            </a:r>
            <a:r>
              <a:rPr lang="en-US" sz="1100" b="1" dirty="0">
                <a:solidFill>
                  <a:srgbClr val="0070C0"/>
                </a:solidFill>
              </a:rPr>
              <a:t>C*07</a:t>
            </a:r>
          </a:p>
        </p:txBody>
      </p:sp>
      <p:sp>
        <p:nvSpPr>
          <p:cNvPr id="50" name="Textfeld 33"/>
          <p:cNvSpPr txBox="1"/>
          <p:nvPr/>
        </p:nvSpPr>
        <p:spPr>
          <a:xfrm>
            <a:off x="395537" y="2348880"/>
            <a:ext cx="2276019" cy="784830"/>
          </a:xfrm>
          <a:prstGeom prst="rect">
            <a:avLst/>
          </a:prstGeom>
          <a:noFill/>
        </p:spPr>
        <p:txBody>
          <a:bodyPr wrap="square" rtlCol="0">
            <a:spAutoFit/>
          </a:bodyPr>
          <a:lstStyle/>
          <a:p>
            <a:r>
              <a:rPr lang="en-US" sz="1200" u="sng" dirty="0" smtClean="0"/>
              <a:t>seq2HLA (</a:t>
            </a:r>
            <a:r>
              <a:rPr lang="en-US" sz="1200" u="sng" dirty="0" err="1" smtClean="0"/>
              <a:t>Wold</a:t>
            </a:r>
            <a:r>
              <a:rPr lang="en-US" sz="1200" u="sng" dirty="0" smtClean="0"/>
              <a:t> et al)</a:t>
            </a:r>
          </a:p>
          <a:p>
            <a:r>
              <a:rPr lang="en-US" sz="1100" dirty="0"/>
              <a:t>A*02, </a:t>
            </a:r>
            <a:r>
              <a:rPr lang="en-US" sz="1100" b="1" dirty="0">
                <a:solidFill>
                  <a:srgbClr val="00B050"/>
                </a:solidFill>
              </a:rPr>
              <a:t>A*11</a:t>
            </a:r>
          </a:p>
          <a:p>
            <a:r>
              <a:rPr lang="en-US" sz="1100" dirty="0"/>
              <a:t>B*15, </a:t>
            </a:r>
            <a:r>
              <a:rPr lang="en-US" sz="1100" b="1" dirty="0">
                <a:solidFill>
                  <a:srgbClr val="00B050"/>
                </a:solidFill>
              </a:rPr>
              <a:t>B*56</a:t>
            </a:r>
          </a:p>
          <a:p>
            <a:r>
              <a:rPr lang="en-US" sz="1100" b="1" dirty="0">
                <a:solidFill>
                  <a:srgbClr val="00B050"/>
                </a:solidFill>
              </a:rPr>
              <a:t>C*01</a:t>
            </a:r>
            <a:r>
              <a:rPr lang="en-US" sz="1100" dirty="0"/>
              <a:t>, C*04</a:t>
            </a:r>
          </a:p>
        </p:txBody>
      </p:sp>
      <p:sp>
        <p:nvSpPr>
          <p:cNvPr id="3" name="TextBox 2"/>
          <p:cNvSpPr txBox="1"/>
          <p:nvPr/>
        </p:nvSpPr>
        <p:spPr>
          <a:xfrm>
            <a:off x="251520" y="5445224"/>
            <a:ext cx="8352928" cy="1169551"/>
          </a:xfrm>
          <a:prstGeom prst="rect">
            <a:avLst/>
          </a:prstGeom>
          <a:noFill/>
        </p:spPr>
        <p:txBody>
          <a:bodyPr wrap="square" rtlCol="0">
            <a:spAutoFit/>
          </a:bodyPr>
          <a:lstStyle/>
          <a:p>
            <a:r>
              <a:rPr lang="en-US" sz="1400" b="1" dirty="0" smtClean="0"/>
              <a:t>Figure S2.</a:t>
            </a:r>
            <a:r>
              <a:rPr lang="en-US" sz="1400" dirty="0" smtClean="0"/>
              <a:t> Montgomery et al. [1] label their sample 1382_1 as CEU </a:t>
            </a:r>
            <a:r>
              <a:rPr lang="en-US" sz="1400" dirty="0" err="1" smtClean="0"/>
              <a:t>HapMap</a:t>
            </a:r>
            <a:r>
              <a:rPr lang="en-US" sz="1400" dirty="0" smtClean="0"/>
              <a:t> individual NA12892.  However, the HLA type, as determined by our seq2HLA analysis of their RNA-Seq data, disagrees with that determined by de Bakker et al. [2], using PCR-SSO and by our seq2HLA analysis of the </a:t>
            </a:r>
            <a:r>
              <a:rPr lang="en-US" sz="1400" dirty="0" err="1" smtClean="0"/>
              <a:t>Wold</a:t>
            </a:r>
            <a:r>
              <a:rPr lang="en-US" sz="1400" dirty="0" smtClean="0"/>
              <a:t> et al. data [3].  Furthermore, analysis of the HLA in the offspring, using both the seq2HLA and PCR-SSO data, suggest that the annotation of sample 1382_1 as NA12892 by Montgomery et al is incorrect.</a:t>
            </a:r>
            <a:endParaRPr lang="en-US" sz="1400" dirty="0"/>
          </a:p>
        </p:txBody>
      </p:sp>
      <p:sp>
        <p:nvSpPr>
          <p:cNvPr id="2" name="Foliennummernplatzhalter 1"/>
          <p:cNvSpPr>
            <a:spLocks noGrp="1"/>
          </p:cNvSpPr>
          <p:nvPr>
            <p:ph type="sldNum" sz="quarter" idx="12"/>
          </p:nvPr>
        </p:nvSpPr>
        <p:spPr/>
        <p:txBody>
          <a:bodyPr/>
          <a:lstStyle/>
          <a:p>
            <a:fld id="{360DCE8E-1681-478A-9D5E-0A8B9637EEF7}" type="slidenum">
              <a:rPr lang="en-US" smtClean="0"/>
              <a:pPr/>
              <a:t>7</a:t>
            </a:fld>
            <a:endParaRPr lang="en-US"/>
          </a:p>
        </p:txBody>
      </p:sp>
    </p:spTree>
    <p:extLst>
      <p:ext uri="{BB962C8B-B14F-4D97-AF65-F5344CB8AC3E}">
        <p14:creationId xmlns:p14="http://schemas.microsoft.com/office/powerpoint/2010/main" val="1914344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20216" y="-27384"/>
            <a:ext cx="9016280" cy="2308324"/>
          </a:xfrm>
          <a:prstGeom prst="rect">
            <a:avLst/>
          </a:prstGeom>
        </p:spPr>
        <p:txBody>
          <a:bodyPr wrap="square">
            <a:spAutoFit/>
          </a:bodyPr>
          <a:lstStyle/>
          <a:p>
            <a:r>
              <a:rPr lang="en-US" sz="1200" b="1" dirty="0" smtClean="0"/>
              <a:t>Figure S3</a:t>
            </a:r>
            <a:r>
              <a:rPr lang="en-US" sz="1200" dirty="0" smtClean="0"/>
              <a:t>. Seq2HLA does not rely on a priori knowledge of population-specific allele frequencies</a:t>
            </a:r>
            <a:r>
              <a:rPr lang="en-US" sz="1200" dirty="0"/>
              <a:t>. To demonstrate the generality of the method, we applied seq2HLA to 77 normal lung RNA-</a:t>
            </a:r>
            <a:r>
              <a:rPr lang="en-US" sz="1200" dirty="0" err="1"/>
              <a:t>Seq</a:t>
            </a:r>
            <a:r>
              <a:rPr lang="en-US" sz="1200" dirty="0"/>
              <a:t> samples originating from previously </a:t>
            </a:r>
            <a:r>
              <a:rPr lang="en-US" sz="1200" dirty="0" err="1"/>
              <a:t>untyped</a:t>
            </a:r>
            <a:r>
              <a:rPr lang="en-US" sz="1200" dirty="0"/>
              <a:t> Korean </a:t>
            </a:r>
            <a:r>
              <a:rPr lang="en-US" sz="1200" dirty="0" smtClean="0"/>
              <a:t>individuals [4] and plotted the determined allele frequencies for the HLA class I locus A (a), B (b) and C (c) in red bars. There is a </a:t>
            </a:r>
            <a:r>
              <a:rPr lang="en-US" sz="1200" dirty="0"/>
              <a:t>high correlation between the </a:t>
            </a:r>
            <a:r>
              <a:rPr lang="en-US" sz="1200" dirty="0" smtClean="0"/>
              <a:t>predicted HLA </a:t>
            </a:r>
            <a:r>
              <a:rPr lang="en-US" sz="1200" dirty="0"/>
              <a:t>class I distribution </a:t>
            </a:r>
            <a:r>
              <a:rPr lang="en-US" sz="1200" dirty="0" smtClean="0"/>
              <a:t>and </a:t>
            </a:r>
            <a:r>
              <a:rPr lang="en-US" sz="1200" dirty="0"/>
              <a:t>studies assessing HLA class I distribution in </a:t>
            </a:r>
            <a:r>
              <a:rPr lang="en-US" sz="1200" dirty="0" smtClean="0"/>
              <a:t>7096 (</a:t>
            </a:r>
            <a:r>
              <a:rPr lang="en-US" sz="1200" dirty="0" err="1" smtClean="0"/>
              <a:t>a,b</a:t>
            </a:r>
            <a:r>
              <a:rPr lang="en-US" sz="1200" dirty="0" smtClean="0"/>
              <a:t>) and 485 (c) South </a:t>
            </a:r>
            <a:r>
              <a:rPr lang="en-US" sz="1200" dirty="0"/>
              <a:t>Korean </a:t>
            </a:r>
            <a:r>
              <a:rPr lang="en-US" sz="1200" dirty="0" smtClean="0"/>
              <a:t>individuals (light red bars) [5,6,7]. In addition we compared the determined allele frequencies</a:t>
            </a:r>
            <a:r>
              <a:rPr lang="en-US" sz="1200" dirty="0"/>
              <a:t> </a:t>
            </a:r>
            <a:r>
              <a:rPr lang="en-US" sz="1200" dirty="0" smtClean="0"/>
              <a:t>of 15 </a:t>
            </a:r>
            <a:r>
              <a:rPr lang="en-US" sz="1200" dirty="0" err="1" smtClean="0"/>
              <a:t>Illumina</a:t>
            </a:r>
            <a:r>
              <a:rPr lang="en-US" sz="1200" dirty="0" smtClean="0"/>
              <a:t> Body </a:t>
            </a:r>
            <a:r>
              <a:rPr lang="en-US" sz="1200" dirty="0"/>
              <a:t>M</a:t>
            </a:r>
            <a:r>
              <a:rPr lang="en-US" sz="1200" dirty="0" smtClean="0"/>
              <a:t>ap samples as well as </a:t>
            </a:r>
            <a:r>
              <a:rPr lang="en-US" sz="1200" dirty="0"/>
              <a:t>59 CEU </a:t>
            </a:r>
            <a:r>
              <a:rPr lang="en-US" sz="1200" dirty="0" err="1"/>
              <a:t>HapMap</a:t>
            </a:r>
            <a:r>
              <a:rPr lang="en-US" sz="1200" dirty="0"/>
              <a:t> individuals (50 Montgomery </a:t>
            </a:r>
            <a:r>
              <a:rPr lang="en-US" sz="1200" dirty="0" err="1"/>
              <a:t>testsamples</a:t>
            </a:r>
            <a:r>
              <a:rPr lang="en-US" sz="1200" dirty="0"/>
              <a:t> and the 9 previously </a:t>
            </a:r>
            <a:r>
              <a:rPr lang="en-US" sz="1200" dirty="0" err="1"/>
              <a:t>untyped</a:t>
            </a:r>
            <a:r>
              <a:rPr lang="en-US" sz="1200" dirty="0"/>
              <a:t> CEU </a:t>
            </a:r>
            <a:r>
              <a:rPr lang="en-US" sz="1200" dirty="0" err="1"/>
              <a:t>HapMap</a:t>
            </a:r>
            <a:r>
              <a:rPr lang="en-US" sz="1200" dirty="0"/>
              <a:t> samples) </a:t>
            </a:r>
            <a:r>
              <a:rPr lang="en-US" sz="1200" dirty="0" smtClean="0"/>
              <a:t> (blue bars) with a study </a:t>
            </a:r>
            <a:r>
              <a:rPr lang="en-US" sz="1200" dirty="0"/>
              <a:t>assessing </a:t>
            </a:r>
            <a:r>
              <a:rPr lang="en-US" sz="1200" dirty="0" smtClean="0"/>
              <a:t>the HLA </a:t>
            </a:r>
            <a:r>
              <a:rPr lang="en-US" sz="1200" dirty="0"/>
              <a:t>class I distribution in </a:t>
            </a:r>
            <a:r>
              <a:rPr lang="en-US" sz="1200" dirty="0" smtClean="0"/>
              <a:t>8862 </a:t>
            </a:r>
            <a:r>
              <a:rPr lang="en-US" sz="1200" dirty="0" err="1" smtClean="0"/>
              <a:t>german</a:t>
            </a:r>
            <a:r>
              <a:rPr lang="en-US" sz="1200" dirty="0" smtClean="0"/>
              <a:t> </a:t>
            </a:r>
            <a:r>
              <a:rPr lang="en-US" sz="1200" dirty="0"/>
              <a:t>individuals </a:t>
            </a:r>
            <a:r>
              <a:rPr lang="en-US" sz="1200" dirty="0" smtClean="0"/>
              <a:t>(light blue bars) [5,8]. Again, there is a high correlation between those distributions, which </a:t>
            </a:r>
            <a:r>
              <a:rPr lang="en-US" sz="1200" dirty="0"/>
              <a:t>is in agreement with </a:t>
            </a:r>
            <a:r>
              <a:rPr lang="en-US" sz="1200" dirty="0" smtClean="0"/>
              <a:t>the reported </a:t>
            </a:r>
            <a:r>
              <a:rPr lang="en-US" sz="1200" dirty="0"/>
              <a:t>Caucasian-European ethnicities of the </a:t>
            </a:r>
            <a:r>
              <a:rPr lang="en-US" sz="1200" dirty="0" smtClean="0"/>
              <a:t>74 seq2HLA </a:t>
            </a:r>
            <a:r>
              <a:rPr lang="en-US" sz="1200" dirty="0"/>
              <a:t>sample </a:t>
            </a:r>
            <a:r>
              <a:rPr lang="en-US" sz="1200" dirty="0" smtClean="0"/>
              <a:t>source. </a:t>
            </a:r>
          </a:p>
          <a:p>
            <a:r>
              <a:rPr lang="en-US" sz="1200" dirty="0" smtClean="0"/>
              <a:t>Examining the </a:t>
            </a:r>
            <a:r>
              <a:rPr lang="en-US" sz="1200" dirty="0" err="1" smtClean="0"/>
              <a:t>Illumina</a:t>
            </a:r>
            <a:r>
              <a:rPr lang="en-US" sz="1200" dirty="0" smtClean="0"/>
              <a:t> and the Montgomery samples, </a:t>
            </a:r>
            <a:r>
              <a:rPr lang="en-US" sz="1200" dirty="0"/>
              <a:t>we find that the determined HLA types are those HLA types more frequently found in European populations </a:t>
            </a:r>
            <a:r>
              <a:rPr lang="en-US" sz="1200" dirty="0" smtClean="0"/>
              <a:t>and </a:t>
            </a:r>
            <a:r>
              <a:rPr lang="en-US" sz="1200" dirty="0"/>
              <a:t>not frequently found in South Korean </a:t>
            </a:r>
            <a:r>
              <a:rPr lang="en-US" sz="1200" dirty="0" smtClean="0"/>
              <a:t>individuals, </a:t>
            </a:r>
            <a:r>
              <a:rPr lang="en-US" sz="1200" dirty="0"/>
              <a:t>such as A*01, </a:t>
            </a:r>
            <a:r>
              <a:rPr lang="en-US" sz="1200" dirty="0" smtClean="0"/>
              <a:t>A*03 (A), </a:t>
            </a:r>
            <a:r>
              <a:rPr lang="en-US" sz="1200" dirty="0"/>
              <a:t>B*08 </a:t>
            </a:r>
            <a:r>
              <a:rPr lang="en-US" sz="1200" dirty="0" smtClean="0"/>
              <a:t>(B) or C*07 (C). In contrast, examining the Korean lung samples, we find those HLA types more frequent in South Korean individuals not frequently in European individuals. This is reflected by the low correlations between the South Korean and Caucasian-European samples.</a:t>
            </a:r>
            <a:endParaRPr lang="de-DE" sz="1200" dirty="0"/>
          </a:p>
        </p:txBody>
      </p:sp>
      <mc:AlternateContent xmlns:mc="http://schemas.openxmlformats.org/markup-compatibility/2006" xmlns:a14="http://schemas.microsoft.com/office/drawing/2010/main">
        <mc:Choice Requires="a14">
          <p:sp>
            <p:nvSpPr>
              <p:cNvPr id="2" name="Foliennummernplatzhalter 1"/>
              <p:cNvSpPr>
                <a:spLocks noGrp="1"/>
              </p:cNvSpPr>
              <p:nvPr>
                <p:ph type="sldNum" sz="quarter" idx="12"/>
              </p:nvPr>
            </p:nvSpPr>
            <p:spPr/>
            <p:txBody>
              <a:bodyPr/>
              <a:lstStyle/>
              <a:p>
                <a:fld id="{360DCE8E-1681-478A-9D5E-0A8B9637EEF7}" type="slidenum">
                  <a:rPr lang="en-US" smtClean="0"/>
                  <a:pPr/>
                  <a:t>8</a:t>
                </a:fld>
                <a:endParaRPr lang="en-US"/>
              </a:p>
            </p:txBody>
          </p:sp>
        </mc:Choice>
        <mc:Fallback xmlns="">
          <p:sp>
            <p:nvSpPr>
              <p:cNvPr id="2" name="Foliennummernplatzhalter 1"/>
              <p:cNvSpPr>
                <a:spLocks noGrp="1" noRot="1" noChangeAspect="1" noMove="1" noResize="1" noEditPoints="1" noAdjustHandles="1" noChangeArrowheads="1" noChangeShapeType="1" noTextEdit="1"/>
              </p:cNvSpPr>
              <p:nvPr>
                <p:ph type="sldNum" sz="quarter" idx="12"/>
              </p:nvPr>
            </p:nvSpPr>
            <p:spPr>
              <a:blipFill rotWithShape="1">
                <a:blip r:embed="rId2" cstate="print"/>
                <a:stretch>
                  <a:fillRect b="-2778"/>
                </a:stretch>
              </a:blipFill>
            </p:spPr>
            <p:txBody>
              <a:bodyPr/>
              <a:lstStyle/>
              <a:p>
                <a:r>
                  <a:rPr lang="en-US">
                    <a:noFill/>
                  </a:rPr>
                  <a:t> </a:t>
                </a:r>
              </a:p>
            </p:txBody>
          </p:sp>
        </mc:Fallback>
      </mc:AlternateContent>
      <p:sp>
        <p:nvSpPr>
          <p:cNvPr id="35" name="Textfeld 34"/>
          <p:cNvSpPr txBox="1"/>
          <p:nvPr/>
        </p:nvSpPr>
        <p:spPr>
          <a:xfrm>
            <a:off x="179512" y="2564904"/>
            <a:ext cx="576064" cy="307777"/>
          </a:xfrm>
          <a:prstGeom prst="rect">
            <a:avLst/>
          </a:prstGeom>
          <a:noFill/>
        </p:spPr>
        <p:txBody>
          <a:bodyPr wrap="square" rtlCol="0">
            <a:spAutoFit/>
          </a:bodyPr>
          <a:lstStyle/>
          <a:p>
            <a:r>
              <a:rPr lang="en-US" sz="1400" b="1" dirty="0" smtClean="0"/>
              <a:t>A.</a:t>
            </a:r>
            <a:endParaRPr lang="en-US" sz="1400" b="1" dirty="0"/>
          </a:p>
        </p:txBody>
      </p:sp>
      <p:graphicFrame>
        <p:nvGraphicFramePr>
          <p:cNvPr id="6" name="Diagramm 5"/>
          <p:cNvGraphicFramePr>
            <a:graphicFrameLocks/>
          </p:cNvGraphicFramePr>
          <p:nvPr>
            <p:extLst>
              <p:ext uri="{D42A27DB-BD31-4B8C-83A1-F6EECF244321}">
                <p14:modId xmlns:p14="http://schemas.microsoft.com/office/powerpoint/2010/main" val="1602114018"/>
              </p:ext>
            </p:extLst>
          </p:nvPr>
        </p:nvGraphicFramePr>
        <p:xfrm>
          <a:off x="199108" y="2996952"/>
          <a:ext cx="8601076" cy="31813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80835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Foliennummernplatzhalter 1"/>
              <p:cNvSpPr>
                <a:spLocks noGrp="1"/>
              </p:cNvSpPr>
              <p:nvPr>
                <p:ph type="sldNum" sz="quarter" idx="12"/>
              </p:nvPr>
            </p:nvSpPr>
            <p:spPr/>
            <p:txBody>
              <a:bodyPr/>
              <a:lstStyle/>
              <a:p>
                <a:fld id="{360DCE8E-1681-478A-9D5E-0A8B9637EEF7}" type="slidenum">
                  <a:rPr lang="en-US" smtClean="0"/>
                  <a:pPr/>
                  <a:t>9</a:t>
                </a:fld>
                <a:endParaRPr lang="en-US"/>
              </a:p>
            </p:txBody>
          </p:sp>
        </mc:Choice>
        <mc:Fallback xmlns="">
          <p:sp>
            <p:nvSpPr>
              <p:cNvPr id="2" name="Foliennummernplatzhalter 1"/>
              <p:cNvSpPr>
                <a:spLocks noGrp="1" noRot="1" noChangeAspect="1" noMove="1" noResize="1" noEditPoints="1" noAdjustHandles="1" noChangeArrowheads="1" noChangeShapeType="1" noTextEdit="1"/>
              </p:cNvSpPr>
              <p:nvPr>
                <p:ph type="sldNum" sz="quarter" idx="12"/>
              </p:nvPr>
            </p:nvSpPr>
            <p:spPr>
              <a:blipFill rotWithShape="1">
                <a:blip r:embed="rId2" cstate="print"/>
                <a:stretch>
                  <a:fillRect b="-3704"/>
                </a:stretch>
              </a:blipFill>
            </p:spPr>
            <p:txBody>
              <a:bodyPr/>
              <a:lstStyle/>
              <a:p>
                <a:r>
                  <a:rPr lang="en-US">
                    <a:noFill/>
                  </a:rPr>
                  <a:t> </a:t>
                </a:r>
              </a:p>
            </p:txBody>
          </p:sp>
        </mc:Fallback>
      </mc:AlternateContent>
      <p:sp>
        <p:nvSpPr>
          <p:cNvPr id="7" name="Textfeld 6"/>
          <p:cNvSpPr txBox="1"/>
          <p:nvPr/>
        </p:nvSpPr>
        <p:spPr>
          <a:xfrm>
            <a:off x="107504" y="1124744"/>
            <a:ext cx="576064" cy="307777"/>
          </a:xfrm>
          <a:prstGeom prst="rect">
            <a:avLst/>
          </a:prstGeom>
          <a:noFill/>
        </p:spPr>
        <p:txBody>
          <a:bodyPr wrap="square" rtlCol="0">
            <a:spAutoFit/>
          </a:bodyPr>
          <a:lstStyle/>
          <a:p>
            <a:r>
              <a:rPr lang="en-US" sz="1400" b="1" dirty="0"/>
              <a:t>B</a:t>
            </a:r>
            <a:r>
              <a:rPr lang="en-US" sz="1400" b="1" dirty="0" smtClean="0"/>
              <a:t>.</a:t>
            </a:r>
            <a:endParaRPr lang="en-US" sz="1400" b="1" dirty="0"/>
          </a:p>
        </p:txBody>
      </p:sp>
      <p:graphicFrame>
        <p:nvGraphicFramePr>
          <p:cNvPr id="5" name="Diagramm 4"/>
          <p:cNvGraphicFramePr>
            <a:graphicFrameLocks/>
          </p:cNvGraphicFramePr>
          <p:nvPr>
            <p:extLst>
              <p:ext uri="{D42A27DB-BD31-4B8C-83A1-F6EECF244321}">
                <p14:modId xmlns:p14="http://schemas.microsoft.com/office/powerpoint/2010/main" val="3822973941"/>
              </p:ext>
            </p:extLst>
          </p:nvPr>
        </p:nvGraphicFramePr>
        <p:xfrm>
          <a:off x="0" y="1313656"/>
          <a:ext cx="9252520" cy="38576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44958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Foliennummernplatzhalter 1"/>
              <p:cNvSpPr>
                <a:spLocks noGrp="1"/>
              </p:cNvSpPr>
              <p:nvPr>
                <p:ph type="sldNum" sz="quarter" idx="12"/>
              </p:nvPr>
            </p:nvSpPr>
            <p:spPr/>
            <p:txBody>
              <a:bodyPr/>
              <a:lstStyle/>
              <a:p>
                <a:fld id="{360DCE8E-1681-478A-9D5E-0A8B9637EEF7}" type="slidenum">
                  <a:rPr lang="en-US" smtClean="0"/>
                  <a:pPr/>
                  <a:t>10</a:t>
                </a:fld>
                <a:endParaRPr lang="en-US"/>
              </a:p>
            </p:txBody>
          </p:sp>
        </mc:Choice>
        <mc:Fallback xmlns="">
          <p:sp>
            <p:nvSpPr>
              <p:cNvPr id="2" name="Foliennummernplatzhalter 1"/>
              <p:cNvSpPr>
                <a:spLocks noGrp="1" noRot="1" noChangeAspect="1" noMove="1" noResize="1" noEditPoints="1" noAdjustHandles="1" noChangeArrowheads="1" noChangeShapeType="1" noTextEdit="1"/>
              </p:cNvSpPr>
              <p:nvPr>
                <p:ph type="sldNum" sz="quarter" idx="12"/>
              </p:nvPr>
            </p:nvSpPr>
            <p:spPr>
              <a:blipFill rotWithShape="1">
                <a:blip r:embed="rId2" cstate="print"/>
                <a:stretch>
                  <a:fillRect/>
                </a:stretch>
              </a:blipFill>
            </p:spPr>
            <p:txBody>
              <a:bodyPr/>
              <a:lstStyle/>
              <a:p>
                <a:r>
                  <a:rPr lang="en-US">
                    <a:noFill/>
                  </a:rPr>
                  <a:t> </a:t>
                </a:r>
              </a:p>
            </p:txBody>
          </p:sp>
        </mc:Fallback>
      </mc:AlternateContent>
      <p:sp>
        <p:nvSpPr>
          <p:cNvPr id="7" name="Textfeld 6"/>
          <p:cNvSpPr txBox="1"/>
          <p:nvPr/>
        </p:nvSpPr>
        <p:spPr>
          <a:xfrm>
            <a:off x="539552" y="1340768"/>
            <a:ext cx="576064" cy="307777"/>
          </a:xfrm>
          <a:prstGeom prst="rect">
            <a:avLst/>
          </a:prstGeom>
          <a:noFill/>
        </p:spPr>
        <p:txBody>
          <a:bodyPr wrap="square" rtlCol="0">
            <a:spAutoFit/>
          </a:bodyPr>
          <a:lstStyle/>
          <a:p>
            <a:r>
              <a:rPr lang="en-US" sz="1400" b="1" dirty="0" smtClean="0"/>
              <a:t>C.</a:t>
            </a:r>
            <a:endParaRPr lang="en-US" sz="1400" b="1" dirty="0"/>
          </a:p>
        </p:txBody>
      </p:sp>
      <p:graphicFrame>
        <p:nvGraphicFramePr>
          <p:cNvPr id="8" name="Diagramm 7"/>
          <p:cNvGraphicFramePr>
            <a:graphicFrameLocks/>
          </p:cNvGraphicFramePr>
          <p:nvPr/>
        </p:nvGraphicFramePr>
        <p:xfrm>
          <a:off x="752475" y="1783555"/>
          <a:ext cx="7639050" cy="32908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44958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p:cNvSpPr txBox="1"/>
          <p:nvPr/>
        </p:nvSpPr>
        <p:spPr>
          <a:xfrm>
            <a:off x="733" y="188640"/>
            <a:ext cx="8352928" cy="738664"/>
          </a:xfrm>
          <a:prstGeom prst="rect">
            <a:avLst/>
          </a:prstGeom>
          <a:noFill/>
        </p:spPr>
        <p:txBody>
          <a:bodyPr wrap="square" rtlCol="0">
            <a:spAutoFit/>
          </a:bodyPr>
          <a:lstStyle/>
          <a:p>
            <a:r>
              <a:rPr lang="en-US" sz="1400" b="1" dirty="0" smtClean="0"/>
              <a:t>Figure S4.</a:t>
            </a:r>
            <a:r>
              <a:rPr lang="en-US" sz="1400" dirty="0" smtClean="0"/>
              <a:t> Average locus-specific expression of HLA Class I and II in the 50 </a:t>
            </a:r>
            <a:r>
              <a:rPr lang="en-US" sz="1400" smtClean="0"/>
              <a:t>Montgomery test samples </a:t>
            </a:r>
            <a:r>
              <a:rPr lang="en-US" sz="1400" dirty="0" smtClean="0"/>
              <a:t>using seq2HLA. For each locus of Class I (left) and Class II (right) the mean expression and the standard deviation across all 50 samples is plotted.</a:t>
            </a:r>
            <a:endParaRPr lang="en-US" sz="1400" dirty="0"/>
          </a:p>
        </p:txBody>
      </p:sp>
      <p:sp>
        <p:nvSpPr>
          <p:cNvPr id="2" name="Foliennummernplatzhalter 1"/>
          <p:cNvSpPr>
            <a:spLocks noGrp="1"/>
          </p:cNvSpPr>
          <p:nvPr>
            <p:ph type="sldNum" sz="quarter" idx="12"/>
          </p:nvPr>
        </p:nvSpPr>
        <p:spPr/>
        <p:txBody>
          <a:bodyPr/>
          <a:lstStyle/>
          <a:p>
            <a:fld id="{360DCE8E-1681-478A-9D5E-0A8B9637EEF7}" type="slidenum">
              <a:rPr lang="en-US" smtClean="0"/>
              <a:pPr/>
              <a:t>11</a:t>
            </a:fld>
            <a:endParaRPr lang="en-US"/>
          </a:p>
        </p:txBody>
      </p:sp>
      <p:graphicFrame>
        <p:nvGraphicFramePr>
          <p:cNvPr id="6" name="Diagramm 5"/>
          <p:cNvGraphicFramePr>
            <a:graphicFrameLocks/>
          </p:cNvGraphicFramePr>
          <p:nvPr>
            <p:extLst>
              <p:ext uri="{D42A27DB-BD31-4B8C-83A1-F6EECF244321}">
                <p14:modId xmlns:p14="http://schemas.microsoft.com/office/powerpoint/2010/main" val="3928869995"/>
              </p:ext>
            </p:extLst>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57692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2"/>
          <p:cNvSpPr txBox="1"/>
          <p:nvPr/>
        </p:nvSpPr>
        <p:spPr>
          <a:xfrm>
            <a:off x="733" y="188640"/>
            <a:ext cx="8352928" cy="307777"/>
          </a:xfrm>
          <a:prstGeom prst="rect">
            <a:avLst/>
          </a:prstGeom>
          <a:noFill/>
        </p:spPr>
        <p:txBody>
          <a:bodyPr wrap="square" rtlCol="0">
            <a:spAutoFit/>
          </a:bodyPr>
          <a:lstStyle/>
          <a:p>
            <a:r>
              <a:rPr lang="en-US" sz="1400" b="1" dirty="0" smtClean="0"/>
              <a:t>Figure S5.</a:t>
            </a:r>
            <a:r>
              <a:rPr lang="en-US" sz="1400" dirty="0" smtClean="0"/>
              <a:t> Locus-specific expression of HLA Class I and II in the 16 </a:t>
            </a:r>
            <a:r>
              <a:rPr lang="en-US" sz="1400" dirty="0" err="1" smtClean="0"/>
              <a:t>Illumina</a:t>
            </a:r>
            <a:r>
              <a:rPr lang="en-US" sz="1400" dirty="0" smtClean="0"/>
              <a:t> Human Body Map samples.</a:t>
            </a:r>
            <a:endParaRPr lang="en-US" sz="1400" dirty="0"/>
          </a:p>
        </p:txBody>
      </p:sp>
      <p:graphicFrame>
        <p:nvGraphicFramePr>
          <p:cNvPr id="7" name="Diagramm 6"/>
          <p:cNvGraphicFramePr>
            <a:graphicFrameLocks/>
          </p:cNvGraphicFramePr>
          <p:nvPr>
            <p:extLst>
              <p:ext uri="{D42A27DB-BD31-4B8C-83A1-F6EECF244321}">
                <p14:modId xmlns:p14="http://schemas.microsoft.com/office/powerpoint/2010/main" val="3499969729"/>
              </p:ext>
            </p:extLst>
          </p:nvPr>
        </p:nvGraphicFramePr>
        <p:xfrm>
          <a:off x="-15408" y="2276872"/>
          <a:ext cx="4572000" cy="43479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Diagramm 8"/>
          <p:cNvGraphicFramePr>
            <a:graphicFrameLocks/>
          </p:cNvGraphicFramePr>
          <p:nvPr>
            <p:extLst>
              <p:ext uri="{D42A27DB-BD31-4B8C-83A1-F6EECF244321}">
                <p14:modId xmlns:p14="http://schemas.microsoft.com/office/powerpoint/2010/main" val="3018825015"/>
              </p:ext>
            </p:extLst>
          </p:nvPr>
        </p:nvGraphicFramePr>
        <p:xfrm>
          <a:off x="4427984" y="2276872"/>
          <a:ext cx="4572000" cy="4347336"/>
        </p:xfrm>
        <a:graphic>
          <a:graphicData uri="http://schemas.openxmlformats.org/drawingml/2006/chart">
            <c:chart xmlns:c="http://schemas.openxmlformats.org/drawingml/2006/chart" xmlns:r="http://schemas.openxmlformats.org/officeDocument/2006/relationships" r:id="rId3"/>
          </a:graphicData>
        </a:graphic>
      </p:graphicFrame>
      <p:sp>
        <p:nvSpPr>
          <p:cNvPr id="2" name="Foliennummernplatzhalter 1"/>
          <p:cNvSpPr>
            <a:spLocks noGrp="1"/>
          </p:cNvSpPr>
          <p:nvPr>
            <p:ph type="sldNum" sz="quarter" idx="12"/>
          </p:nvPr>
        </p:nvSpPr>
        <p:spPr/>
        <p:txBody>
          <a:bodyPr/>
          <a:lstStyle/>
          <a:p>
            <a:fld id="{360DCE8E-1681-478A-9D5E-0A8B9637EEF7}" type="slidenum">
              <a:rPr lang="en-US" smtClean="0"/>
              <a:pPr/>
              <a:t>12</a:t>
            </a:fld>
            <a:endParaRPr lang="en-US"/>
          </a:p>
        </p:txBody>
      </p:sp>
    </p:spTree>
    <p:extLst>
      <p:ext uri="{BB962C8B-B14F-4D97-AF65-F5344CB8AC3E}">
        <p14:creationId xmlns:p14="http://schemas.microsoft.com/office/powerpoint/2010/main" val="83635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360DCE8E-1681-478A-9D5E-0A8B9637EEF7}" type="slidenum">
              <a:rPr lang="en-US" smtClean="0"/>
              <a:pPr/>
              <a:t>13</a:t>
            </a:fld>
            <a:endParaRPr lang="en-US"/>
          </a:p>
        </p:txBody>
      </p:sp>
      <p:sp>
        <p:nvSpPr>
          <p:cNvPr id="5" name="Rechteck 4"/>
          <p:cNvSpPr/>
          <p:nvPr/>
        </p:nvSpPr>
        <p:spPr>
          <a:xfrm>
            <a:off x="179512" y="2690336"/>
            <a:ext cx="8784976" cy="3754874"/>
          </a:xfrm>
          <a:prstGeom prst="rect">
            <a:avLst/>
          </a:prstGeom>
        </p:spPr>
        <p:txBody>
          <a:bodyPr wrap="square">
            <a:spAutoFit/>
          </a:bodyPr>
          <a:lstStyle/>
          <a:p>
            <a:r>
              <a:rPr lang="en-US" sz="1400" dirty="0" smtClean="0"/>
              <a:t>[1] Montgomery </a:t>
            </a:r>
            <a:r>
              <a:rPr lang="en-US" sz="1400" dirty="0"/>
              <a:t>SB, </a:t>
            </a:r>
            <a:r>
              <a:rPr lang="en-US" sz="1400" dirty="0" err="1"/>
              <a:t>Sammeth</a:t>
            </a:r>
            <a:r>
              <a:rPr lang="en-US" sz="1400" dirty="0"/>
              <a:t> M, Gutierrez-</a:t>
            </a:r>
            <a:r>
              <a:rPr lang="en-US" sz="1400" dirty="0" err="1"/>
              <a:t>Arcelus</a:t>
            </a:r>
            <a:r>
              <a:rPr lang="en-US" sz="1400" dirty="0"/>
              <a:t> M, </a:t>
            </a:r>
            <a:r>
              <a:rPr lang="en-US" sz="1400" dirty="0" err="1"/>
              <a:t>Lach</a:t>
            </a:r>
            <a:r>
              <a:rPr lang="en-US" sz="1400" dirty="0"/>
              <a:t> RP, Ingle C, </a:t>
            </a:r>
            <a:r>
              <a:rPr lang="en-US" sz="1400" dirty="0" err="1"/>
              <a:t>Nisbett</a:t>
            </a:r>
            <a:r>
              <a:rPr lang="en-US" sz="1400" dirty="0"/>
              <a:t> J, </a:t>
            </a:r>
            <a:r>
              <a:rPr lang="en-US" sz="1400" dirty="0" err="1"/>
              <a:t>Guigo</a:t>
            </a:r>
            <a:r>
              <a:rPr lang="en-US" sz="1400" dirty="0"/>
              <a:t> R, </a:t>
            </a:r>
            <a:r>
              <a:rPr lang="en-US" sz="1400" dirty="0" err="1"/>
              <a:t>Dermitzakis</a:t>
            </a:r>
            <a:r>
              <a:rPr lang="en-US" sz="1400" dirty="0"/>
              <a:t> ET: </a:t>
            </a:r>
            <a:r>
              <a:rPr lang="en-US" sz="1400" b="1" dirty="0" err="1"/>
              <a:t>Transcriptome</a:t>
            </a:r>
            <a:r>
              <a:rPr lang="en-US" sz="1400" b="1" dirty="0"/>
              <a:t> genetics using second generation sequencing in a Caucasian population.  </a:t>
            </a:r>
            <a:r>
              <a:rPr lang="en-US" sz="1400" i="1" dirty="0"/>
              <a:t>Nature</a:t>
            </a:r>
            <a:r>
              <a:rPr lang="en-US" sz="1400" dirty="0"/>
              <a:t> 2010, </a:t>
            </a:r>
            <a:r>
              <a:rPr lang="en-US" sz="1400" b="1" dirty="0"/>
              <a:t>464:</a:t>
            </a:r>
            <a:r>
              <a:rPr lang="en-US" sz="1400" dirty="0"/>
              <a:t>773-777</a:t>
            </a:r>
            <a:r>
              <a:rPr lang="en-US" sz="1400" dirty="0" smtClean="0"/>
              <a:t>.</a:t>
            </a:r>
          </a:p>
          <a:p>
            <a:r>
              <a:rPr lang="en-US" sz="1400" dirty="0" smtClean="0"/>
              <a:t>[2] </a:t>
            </a:r>
            <a:r>
              <a:rPr lang="en-US" sz="1400" dirty="0"/>
              <a:t>de Bakker PI, </a:t>
            </a:r>
            <a:r>
              <a:rPr lang="en-US" sz="1400" dirty="0" err="1"/>
              <a:t>McVean</a:t>
            </a:r>
            <a:r>
              <a:rPr lang="en-US" sz="1400" dirty="0"/>
              <a:t> G, </a:t>
            </a:r>
            <a:r>
              <a:rPr lang="en-US" sz="1400" dirty="0" err="1"/>
              <a:t>Sabeti</a:t>
            </a:r>
            <a:r>
              <a:rPr lang="en-US" sz="1400" dirty="0"/>
              <a:t> PC, </a:t>
            </a:r>
            <a:r>
              <a:rPr lang="en-US" sz="1400" dirty="0" err="1"/>
              <a:t>Miretti</a:t>
            </a:r>
            <a:r>
              <a:rPr lang="en-US" sz="1400" dirty="0"/>
              <a:t> MM, Green T, </a:t>
            </a:r>
            <a:r>
              <a:rPr lang="en-US" sz="1400" dirty="0" err="1"/>
              <a:t>Marchini</a:t>
            </a:r>
            <a:r>
              <a:rPr lang="en-US" sz="1400" dirty="0"/>
              <a:t> J, </a:t>
            </a:r>
            <a:r>
              <a:rPr lang="en-US" sz="1400" dirty="0" err="1"/>
              <a:t>Ke</a:t>
            </a:r>
            <a:r>
              <a:rPr lang="en-US" sz="1400" dirty="0"/>
              <a:t> X, </a:t>
            </a:r>
            <a:r>
              <a:rPr lang="en-US" sz="1400" dirty="0" err="1"/>
              <a:t>Monsuur</a:t>
            </a:r>
            <a:r>
              <a:rPr lang="en-US" sz="1400" dirty="0"/>
              <a:t> AJ, Whittaker P, Delgado M et</a:t>
            </a:r>
            <a:r>
              <a:rPr lang="en-US" sz="1400" i="1" dirty="0"/>
              <a:t> </a:t>
            </a:r>
            <a:r>
              <a:rPr lang="en-US" sz="1400" dirty="0"/>
              <a:t>al.: </a:t>
            </a:r>
            <a:r>
              <a:rPr lang="en-US" sz="1400" b="1" dirty="0"/>
              <a:t>A high-resolution HLA and SNP haplotype map for disease association studies in the extended human MHC.  </a:t>
            </a:r>
            <a:r>
              <a:rPr lang="en-US" sz="1400" i="1" dirty="0"/>
              <a:t>Nat Genet</a:t>
            </a:r>
            <a:r>
              <a:rPr lang="en-US" sz="1400" dirty="0"/>
              <a:t> 2006, </a:t>
            </a:r>
            <a:r>
              <a:rPr lang="en-US" sz="1400" b="1" dirty="0"/>
              <a:t>38:</a:t>
            </a:r>
            <a:r>
              <a:rPr lang="en-US" sz="1400" dirty="0"/>
              <a:t>1166-1172</a:t>
            </a:r>
            <a:r>
              <a:rPr lang="en-US" sz="1400" dirty="0" smtClean="0"/>
              <a:t>.</a:t>
            </a:r>
          </a:p>
          <a:p>
            <a:r>
              <a:rPr lang="en-US" sz="1400" dirty="0" smtClean="0"/>
              <a:t>[3] </a:t>
            </a:r>
            <a:r>
              <a:rPr lang="en-US" sz="1400" b="1" dirty="0" smtClean="0"/>
              <a:t>A </a:t>
            </a:r>
            <a:r>
              <a:rPr lang="en-US" sz="1400" b="1" dirty="0"/>
              <a:t>user's guide to the encyclopedia of DNA elements (ENCODE).  </a:t>
            </a:r>
            <a:r>
              <a:rPr lang="en-US" sz="1400" i="1" dirty="0" err="1"/>
              <a:t>PLoS</a:t>
            </a:r>
            <a:r>
              <a:rPr lang="en-US" sz="1400" i="1" dirty="0"/>
              <a:t> </a:t>
            </a:r>
            <a:r>
              <a:rPr lang="en-US" sz="1400" i="1" dirty="0" err="1"/>
              <a:t>Biol</a:t>
            </a:r>
            <a:r>
              <a:rPr lang="en-US" sz="1400" dirty="0"/>
              <a:t> 2011, </a:t>
            </a:r>
            <a:r>
              <a:rPr lang="en-US" sz="1400" b="1" dirty="0"/>
              <a:t>9:</a:t>
            </a:r>
            <a:r>
              <a:rPr lang="en-US" sz="1400" dirty="0"/>
              <a:t>e1001046</a:t>
            </a:r>
            <a:r>
              <a:rPr lang="en-US" sz="1400" dirty="0" smtClean="0"/>
              <a:t>.</a:t>
            </a:r>
          </a:p>
          <a:p>
            <a:r>
              <a:rPr lang="en-US" sz="1400" dirty="0" smtClean="0"/>
              <a:t>[4] </a:t>
            </a:r>
            <a:r>
              <a:rPr lang="en-US" sz="1400" dirty="0" err="1" smtClean="0"/>
              <a:t>Seo</a:t>
            </a:r>
            <a:r>
              <a:rPr lang="en-US" sz="1400" dirty="0" smtClean="0"/>
              <a:t> JS, </a:t>
            </a:r>
            <a:r>
              <a:rPr lang="en-US" sz="1400" dirty="0" err="1" smtClean="0"/>
              <a:t>Ju</a:t>
            </a:r>
            <a:r>
              <a:rPr lang="en-US" sz="1400" dirty="0" smtClean="0"/>
              <a:t> YS, Lee WC, Shin JY, Lee JK, </a:t>
            </a:r>
            <a:r>
              <a:rPr lang="en-US" sz="1400" dirty="0" err="1" smtClean="0"/>
              <a:t>Bleazard</a:t>
            </a:r>
            <a:r>
              <a:rPr lang="en-US" sz="1400" dirty="0" smtClean="0"/>
              <a:t> T, Lee J, Jung YJ, Kim JO, Shin JY et</a:t>
            </a:r>
            <a:r>
              <a:rPr lang="en-US" sz="1400" i="1" dirty="0" smtClean="0"/>
              <a:t> </a:t>
            </a:r>
            <a:r>
              <a:rPr lang="en-US" sz="1400" dirty="0" smtClean="0"/>
              <a:t>al.: </a:t>
            </a:r>
            <a:r>
              <a:rPr lang="en-US" sz="1400" b="1" dirty="0" smtClean="0"/>
              <a:t>The transcriptional landscape and mutational profile of lung </a:t>
            </a:r>
            <a:r>
              <a:rPr lang="en-US" sz="1400" b="1" dirty="0" err="1" smtClean="0"/>
              <a:t>adenocarcinoma</a:t>
            </a:r>
            <a:r>
              <a:rPr lang="en-US" sz="1400" b="1" dirty="0" smtClean="0"/>
              <a:t>.</a:t>
            </a:r>
            <a:r>
              <a:rPr lang="en-US" sz="1400" dirty="0" smtClean="0"/>
              <a:t> </a:t>
            </a:r>
            <a:r>
              <a:rPr lang="en-US" sz="1400" i="1" dirty="0" smtClean="0"/>
              <a:t>Genome Res</a:t>
            </a:r>
            <a:r>
              <a:rPr lang="en-US" sz="1400" dirty="0" smtClean="0"/>
              <a:t> 2012.</a:t>
            </a:r>
          </a:p>
          <a:p>
            <a:r>
              <a:rPr lang="en-US" sz="1400" dirty="0" smtClean="0"/>
              <a:t>[5] Gonzalez-Galarza </a:t>
            </a:r>
            <a:r>
              <a:rPr lang="en-US" sz="1400" dirty="0"/>
              <a:t>FF, Christmas S, Middleton D, Jones AR: </a:t>
            </a:r>
            <a:r>
              <a:rPr lang="en-US" sz="1400" b="1" dirty="0"/>
              <a:t>Allele frequency net: a database and online repository for immune gene frequencies in worldwide populations.  </a:t>
            </a:r>
            <a:r>
              <a:rPr lang="en-US" sz="1400" i="1" dirty="0"/>
              <a:t>Nucleic Acids Res</a:t>
            </a:r>
            <a:r>
              <a:rPr lang="en-US" sz="1400" dirty="0"/>
              <a:t> 2011, </a:t>
            </a:r>
            <a:r>
              <a:rPr lang="en-US" sz="1400" b="1" dirty="0"/>
              <a:t>39:</a:t>
            </a:r>
            <a:r>
              <a:rPr lang="en-US" sz="1400" dirty="0"/>
              <a:t>D913-D919</a:t>
            </a:r>
            <a:r>
              <a:rPr lang="en-US" sz="1400" dirty="0" smtClean="0"/>
              <a:t>.</a:t>
            </a:r>
          </a:p>
          <a:p>
            <a:r>
              <a:rPr lang="en-US" sz="1400" dirty="0" smtClean="0"/>
              <a:t>[6] Lee KW, Oh DH, Lee C, Yang SY: </a:t>
            </a:r>
            <a:r>
              <a:rPr lang="en-US" sz="1400" b="1" dirty="0" smtClean="0"/>
              <a:t>Allelic and </a:t>
            </a:r>
            <a:r>
              <a:rPr lang="en-US" sz="1400" b="1" dirty="0" err="1" smtClean="0"/>
              <a:t>haplotypic</a:t>
            </a:r>
            <a:r>
              <a:rPr lang="en-US" sz="1400" b="1" dirty="0" smtClean="0"/>
              <a:t> diversity of HLA-A, -B, -C, -DRB1, and -DQB1 genes in the Korean population.</a:t>
            </a:r>
            <a:r>
              <a:rPr lang="en-US" sz="1400" dirty="0" smtClean="0"/>
              <a:t> </a:t>
            </a:r>
            <a:r>
              <a:rPr lang="en-US" sz="1400" i="1" dirty="0" smtClean="0"/>
              <a:t>Tissue Antigens</a:t>
            </a:r>
            <a:r>
              <a:rPr lang="en-US" sz="1400" dirty="0" smtClean="0"/>
              <a:t> 2005, </a:t>
            </a:r>
            <a:r>
              <a:rPr lang="en-US" sz="1400" b="1" dirty="0" smtClean="0"/>
              <a:t>65:</a:t>
            </a:r>
            <a:r>
              <a:rPr lang="en-US" sz="1400" dirty="0" smtClean="0"/>
              <a:t>437-447.</a:t>
            </a:r>
            <a:endParaRPr lang="de-DE" sz="1400" dirty="0" smtClean="0"/>
          </a:p>
          <a:p>
            <a:r>
              <a:rPr lang="en-US" sz="1400" dirty="0" smtClean="0"/>
              <a:t>[7] Yoon JH, Shin S, Park MH, Song EY, </a:t>
            </a:r>
            <a:r>
              <a:rPr lang="en-US" sz="1400" dirty="0" err="1" smtClean="0"/>
              <a:t>Roh</a:t>
            </a:r>
            <a:r>
              <a:rPr lang="en-US" sz="1400" dirty="0" smtClean="0"/>
              <a:t> EY: </a:t>
            </a:r>
            <a:r>
              <a:rPr lang="en-US" sz="1400" b="1" dirty="0" smtClean="0"/>
              <a:t>HLA-A, -B, -DRB1 allele frequencies and </a:t>
            </a:r>
            <a:r>
              <a:rPr lang="en-US" sz="1400" b="1" dirty="0" err="1" smtClean="0"/>
              <a:t>haplotypic</a:t>
            </a:r>
            <a:r>
              <a:rPr lang="en-US" sz="1400" b="1" dirty="0" smtClean="0"/>
              <a:t> association from DNA typing data of 7096 Korean cord blood units.</a:t>
            </a:r>
            <a:r>
              <a:rPr lang="en-US" sz="1400" dirty="0" smtClean="0"/>
              <a:t> </a:t>
            </a:r>
            <a:r>
              <a:rPr lang="en-US" sz="1400" i="1" dirty="0" smtClean="0"/>
              <a:t>Tissue Antigens</a:t>
            </a:r>
            <a:r>
              <a:rPr lang="en-US" sz="1400" dirty="0" smtClean="0"/>
              <a:t> 2010, </a:t>
            </a:r>
            <a:r>
              <a:rPr lang="en-US" sz="1400" b="1" dirty="0" smtClean="0"/>
              <a:t>75:</a:t>
            </a:r>
            <a:r>
              <a:rPr lang="en-US" sz="1400" dirty="0" smtClean="0"/>
              <a:t>170-173.</a:t>
            </a:r>
          </a:p>
          <a:p>
            <a:r>
              <a:rPr lang="en-US" sz="1400" dirty="0" smtClean="0"/>
              <a:t>[8] Schmidt AH, </a:t>
            </a:r>
            <a:r>
              <a:rPr lang="en-US" sz="1400" dirty="0" err="1" smtClean="0"/>
              <a:t>Baier</a:t>
            </a:r>
            <a:r>
              <a:rPr lang="en-US" sz="1400" dirty="0" smtClean="0"/>
              <a:t> D, </a:t>
            </a:r>
            <a:r>
              <a:rPr lang="en-US" sz="1400" dirty="0" err="1" smtClean="0"/>
              <a:t>Solloch</a:t>
            </a:r>
            <a:r>
              <a:rPr lang="en-US" sz="1400" dirty="0" smtClean="0"/>
              <a:t> UV, </a:t>
            </a:r>
            <a:r>
              <a:rPr lang="en-US" sz="1400" dirty="0" err="1" smtClean="0"/>
              <a:t>Stahr</a:t>
            </a:r>
            <a:r>
              <a:rPr lang="en-US" sz="1400" dirty="0" smtClean="0"/>
              <a:t> A, </a:t>
            </a:r>
            <a:r>
              <a:rPr lang="en-US" sz="1400" dirty="0" err="1" smtClean="0"/>
              <a:t>Cereb</a:t>
            </a:r>
            <a:r>
              <a:rPr lang="en-US" sz="1400" dirty="0" smtClean="0"/>
              <a:t> N, </a:t>
            </a:r>
            <a:r>
              <a:rPr lang="en-US" sz="1400" dirty="0" err="1" smtClean="0"/>
              <a:t>Wassmuth</a:t>
            </a:r>
            <a:r>
              <a:rPr lang="en-US" sz="1400" dirty="0" smtClean="0"/>
              <a:t> R, </a:t>
            </a:r>
            <a:r>
              <a:rPr lang="en-US" sz="1400" dirty="0" err="1" smtClean="0"/>
              <a:t>Ehninger</a:t>
            </a:r>
            <a:r>
              <a:rPr lang="en-US" sz="1400" dirty="0" smtClean="0"/>
              <a:t> G, </a:t>
            </a:r>
            <a:r>
              <a:rPr lang="en-US" sz="1400" dirty="0" err="1" smtClean="0"/>
              <a:t>Rutt</a:t>
            </a:r>
            <a:r>
              <a:rPr lang="en-US" sz="1400" dirty="0" smtClean="0"/>
              <a:t> C: </a:t>
            </a:r>
            <a:r>
              <a:rPr lang="en-US" sz="1400" b="1" dirty="0" smtClean="0"/>
              <a:t>Estimation of high-resolution HLA-A, -B, -C, -DRB1 allele and </a:t>
            </a:r>
            <a:r>
              <a:rPr lang="en-US" sz="1400" b="1" dirty="0" err="1" smtClean="0"/>
              <a:t>haplotype</a:t>
            </a:r>
            <a:r>
              <a:rPr lang="en-US" sz="1400" b="1" dirty="0" smtClean="0"/>
              <a:t> frequencies based on 8862 German stem cell donors and implications for strategic donor registry planning.</a:t>
            </a:r>
            <a:r>
              <a:rPr lang="en-US" sz="1400" dirty="0" smtClean="0"/>
              <a:t> </a:t>
            </a:r>
            <a:r>
              <a:rPr lang="en-US" sz="1400" i="1" dirty="0" smtClean="0"/>
              <a:t>Hum </a:t>
            </a:r>
            <a:r>
              <a:rPr lang="en-US" sz="1400" i="1" dirty="0" err="1" smtClean="0"/>
              <a:t>Immunol</a:t>
            </a:r>
            <a:r>
              <a:rPr lang="en-US" sz="1400" dirty="0" smtClean="0"/>
              <a:t> 2009, </a:t>
            </a:r>
            <a:r>
              <a:rPr lang="en-US" sz="1400" b="1" dirty="0" smtClean="0"/>
              <a:t>70:</a:t>
            </a:r>
            <a:r>
              <a:rPr lang="en-US" sz="1400" dirty="0" smtClean="0"/>
              <a:t>895-902.</a:t>
            </a:r>
          </a:p>
        </p:txBody>
      </p:sp>
      <p:sp>
        <p:nvSpPr>
          <p:cNvPr id="6" name="Textfeld 5"/>
          <p:cNvSpPr txBox="1"/>
          <p:nvPr/>
        </p:nvSpPr>
        <p:spPr>
          <a:xfrm>
            <a:off x="251520" y="404664"/>
            <a:ext cx="4752528" cy="369332"/>
          </a:xfrm>
          <a:prstGeom prst="rect">
            <a:avLst/>
          </a:prstGeom>
          <a:noFill/>
        </p:spPr>
        <p:txBody>
          <a:bodyPr wrap="square" rtlCol="0">
            <a:spAutoFit/>
          </a:bodyPr>
          <a:lstStyle/>
          <a:p>
            <a:r>
              <a:rPr lang="en-US" dirty="0" smtClean="0"/>
              <a:t>References for Supplement Figures</a:t>
            </a:r>
            <a:endParaRPr lang="en-US" dirty="0"/>
          </a:p>
        </p:txBody>
      </p:sp>
    </p:spTree>
    <p:extLst>
      <p:ext uri="{BB962C8B-B14F-4D97-AF65-F5344CB8AC3E}">
        <p14:creationId xmlns:p14="http://schemas.microsoft.com/office/powerpoint/2010/main" val="1517940999"/>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50F4CA273D94D40A9FE1F424F640272" ma:contentTypeVersion="0" ma:contentTypeDescription="Ein neues Dokument erstellen." ma:contentTypeScope="" ma:versionID="e3aed239e64482527a18c999305d060f">
  <xsd:schema xmlns:xsd="http://www.w3.org/2001/XMLSchema" xmlns:xs="http://www.w3.org/2001/XMLSchema" xmlns:p="http://schemas.microsoft.com/office/2006/metadata/properties" targetNamespace="http://schemas.microsoft.com/office/2006/metadata/properties" ma:root="true" ma:fieldsID="66c4a6dd5ef775a5269b08f7de37f93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20B623-8E5D-4831-80AF-5580C93F06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52908EF6-C30E-4B49-BC7E-A174892D9C49}">
  <ds:schemaRefs>
    <ds:schemaRef ds:uri="http://schemas.microsoft.com/office/infopath/2007/PartnerControl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F576CBA4-53D9-4FB8-9676-BD08A0C01B6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1705</Words>
  <Application>Microsoft Office PowerPoint</Application>
  <PresentationFormat>Bildschirmpräsentation (4:3)</PresentationFormat>
  <Paragraphs>99</Paragraphs>
  <Slides>13</Slides>
  <Notes>0</Notes>
  <HiddenSlides>0</HiddenSlides>
  <MMClips>0</MMClips>
  <ScaleCrop>false</ScaleCrop>
  <HeadingPairs>
    <vt:vector size="4" baseType="variant">
      <vt:variant>
        <vt:lpstr>Design</vt:lpstr>
      </vt:variant>
      <vt:variant>
        <vt:i4>1</vt:i4>
      </vt:variant>
      <vt:variant>
        <vt:lpstr>Folientitel</vt:lpstr>
      </vt:variant>
      <vt:variant>
        <vt:i4>13</vt:i4>
      </vt:variant>
    </vt:vector>
  </HeadingPairs>
  <TitlesOfParts>
    <vt:vector size="14" baseType="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Sebastian Boegel</dc:creator>
  <cp:lastModifiedBy>Sebastian Boegel</cp:lastModifiedBy>
  <cp:revision>215</cp:revision>
  <cp:lastPrinted>2012-07-16T11:19:56Z</cp:lastPrinted>
  <dcterms:created xsi:type="dcterms:W3CDTF">2012-02-21T12:53:13Z</dcterms:created>
  <dcterms:modified xsi:type="dcterms:W3CDTF">2012-12-19T08:37:25Z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0x010100250F4CA273D94D40A9FE1F424F640272</vt:lpwstr>
  </property>
</Properties>
</file>