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4" r:id="rId5"/>
    <p:sldId id="272" r:id="rId6"/>
    <p:sldId id="266" r:id="rId7"/>
    <p:sldId id="262" r:id="rId8"/>
    <p:sldId id="269" r:id="rId9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4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Fernandez" initials="MF" lastIdx="12" clrIdx="0">
    <p:extLst>
      <p:ext uri="{19B8F6BF-5375-455C-9EA6-DF929625EA0E}">
        <p15:presenceInfo xmlns:p15="http://schemas.microsoft.com/office/powerpoint/2012/main" userId="Marta Fernande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6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18" y="84"/>
      </p:cViewPr>
      <p:guideLst>
        <p:guide orient="horz" pos="434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36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23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19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90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23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76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26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5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43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082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40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C461A-91A9-4CC7-8955-C659EACB3D97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0A830-CE5C-49B4-AFE7-189F52B08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57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1.emf"/><Relationship Id="rId7" Type="http://schemas.openxmlformats.org/officeDocument/2006/relationships/oleObject" Target="../embeddings/oleObject3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90B26724-3D0A-59B6-C16C-EA08BFC44FA8}"/>
              </a:ext>
            </a:extLst>
          </p:cNvPr>
          <p:cNvSpPr txBox="1"/>
          <p:nvPr/>
        </p:nvSpPr>
        <p:spPr>
          <a:xfrm>
            <a:off x="122727" y="0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Supplemental</a:t>
            </a:r>
            <a:r>
              <a:rPr lang="es-ES" sz="2000" b="1" dirty="0"/>
              <a:t> Figure 1</a:t>
            </a:r>
            <a:endParaRPr lang="en-GB" sz="20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776931-1F7E-2673-8490-5ACA196EEFDA}"/>
              </a:ext>
            </a:extLst>
          </p:cNvPr>
          <p:cNvSpPr txBox="1"/>
          <p:nvPr/>
        </p:nvSpPr>
        <p:spPr>
          <a:xfrm>
            <a:off x="994054" y="477010"/>
            <a:ext cx="16321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 alone NA + PBS</a:t>
            </a:r>
            <a:endParaRPr lang="en-GB" sz="14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06FBC7-0BD6-DFEB-EF55-A60B03B124DB}"/>
              </a:ext>
            </a:extLst>
          </p:cNvPr>
          <p:cNvSpPr txBox="1"/>
          <p:nvPr/>
        </p:nvSpPr>
        <p:spPr>
          <a:xfrm>
            <a:off x="2861816" y="477010"/>
            <a:ext cx="1656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err="1"/>
              <a:t>Activated</a:t>
            </a:r>
            <a:r>
              <a:rPr lang="es-ES" sz="1400" b="1" dirty="0"/>
              <a:t> PBL + PBS</a:t>
            </a:r>
            <a:endParaRPr lang="en-GB" sz="14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3945FF-8119-2EC3-FCD6-830CC64B031D}"/>
              </a:ext>
            </a:extLst>
          </p:cNvPr>
          <p:cNvSpPr txBox="1"/>
          <p:nvPr/>
        </p:nvSpPr>
        <p:spPr>
          <a:xfrm>
            <a:off x="920765" y="2658084"/>
            <a:ext cx="1778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PBL/</a:t>
            </a:r>
            <a:r>
              <a:rPr lang="es-ES" sz="1400" b="1" dirty="0" err="1"/>
              <a:t>ThyTreg</a:t>
            </a:r>
            <a:r>
              <a:rPr lang="es-ES" sz="1400" b="1" dirty="0"/>
              <a:t> ratio 1:1</a:t>
            </a:r>
            <a:endParaRPr lang="en-GB" sz="14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F9CFDE0-7411-2106-720E-F4881E6715F3}"/>
              </a:ext>
            </a:extLst>
          </p:cNvPr>
          <p:cNvSpPr txBox="1"/>
          <p:nvPr/>
        </p:nvSpPr>
        <p:spPr>
          <a:xfrm>
            <a:off x="2800517" y="2658084"/>
            <a:ext cx="1778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PBL/</a:t>
            </a:r>
            <a:r>
              <a:rPr lang="es-ES" sz="1400" b="1" dirty="0" err="1"/>
              <a:t>ThyTreg</a:t>
            </a:r>
            <a:r>
              <a:rPr lang="es-ES" sz="1400" b="1" dirty="0"/>
              <a:t> ratio 2:1</a:t>
            </a:r>
            <a:endParaRPr lang="en-GB" sz="14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77EFE2-F734-8A3A-47AE-46A719696926}"/>
              </a:ext>
            </a:extLst>
          </p:cNvPr>
          <p:cNvSpPr txBox="1"/>
          <p:nvPr/>
        </p:nvSpPr>
        <p:spPr>
          <a:xfrm>
            <a:off x="4619062" y="2658084"/>
            <a:ext cx="1778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PBL/</a:t>
            </a:r>
            <a:r>
              <a:rPr lang="es-ES" sz="1400" b="1" dirty="0" err="1"/>
              <a:t>ThyTreg</a:t>
            </a:r>
            <a:r>
              <a:rPr lang="es-ES" sz="1400" b="1" dirty="0"/>
              <a:t> ratio 4:1</a:t>
            </a:r>
            <a:endParaRPr lang="en-GB" sz="1400" b="1" dirty="0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F532191A-6757-66AD-A76D-7469A1C4AEA5}"/>
              </a:ext>
            </a:extLst>
          </p:cNvPr>
          <p:cNvSpPr/>
          <p:nvPr/>
        </p:nvSpPr>
        <p:spPr>
          <a:xfrm>
            <a:off x="525378" y="603696"/>
            <a:ext cx="243801" cy="4093059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A0D937-AB37-EA93-D7B8-BA38BC1EA7C2}"/>
              </a:ext>
            </a:extLst>
          </p:cNvPr>
          <p:cNvSpPr txBox="1"/>
          <p:nvPr/>
        </p:nvSpPr>
        <p:spPr>
          <a:xfrm rot="16200000">
            <a:off x="-1551891" y="2448551"/>
            <a:ext cx="4023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CD4 </a:t>
            </a:r>
            <a:r>
              <a:rPr lang="es-ES" sz="1600" dirty="0" err="1"/>
              <a:t>proliferation</a:t>
            </a:r>
            <a:r>
              <a:rPr lang="es-ES" sz="1600" dirty="0"/>
              <a:t> (</a:t>
            </a:r>
            <a:r>
              <a:rPr lang="es-ES" sz="1600" dirty="0" err="1"/>
              <a:t>gated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viable Ctvio-CD4+)</a:t>
            </a:r>
            <a:endParaRPr lang="en-GB" sz="1600" dirty="0"/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92DAFDC9-634D-72AE-D1E1-A5905E6F8677}"/>
              </a:ext>
            </a:extLst>
          </p:cNvPr>
          <p:cNvSpPr/>
          <p:nvPr/>
        </p:nvSpPr>
        <p:spPr>
          <a:xfrm>
            <a:off x="516777" y="5099292"/>
            <a:ext cx="258871" cy="4221389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426F70-E50F-0D02-419B-C3EFD3516D7D}"/>
              </a:ext>
            </a:extLst>
          </p:cNvPr>
          <p:cNvSpPr txBox="1"/>
          <p:nvPr/>
        </p:nvSpPr>
        <p:spPr>
          <a:xfrm rot="16200000">
            <a:off x="-1556705" y="7005168"/>
            <a:ext cx="4032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CD8 </a:t>
            </a:r>
            <a:r>
              <a:rPr lang="es-ES" sz="1600" dirty="0" err="1"/>
              <a:t>proliferation</a:t>
            </a:r>
            <a:r>
              <a:rPr lang="es-ES" sz="1600" dirty="0"/>
              <a:t> (</a:t>
            </a:r>
            <a:r>
              <a:rPr lang="es-ES" sz="1600" dirty="0" err="1"/>
              <a:t>gated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viqble</a:t>
            </a:r>
            <a:r>
              <a:rPr lang="es-ES" sz="1600" dirty="0"/>
              <a:t> Ctvio-CD8+)</a:t>
            </a:r>
            <a:endParaRPr lang="en-GB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C9F2BE-0FCD-5885-93C0-9739FDD9BA3E}"/>
              </a:ext>
            </a:extLst>
          </p:cNvPr>
          <p:cNvSpPr txBox="1"/>
          <p:nvPr/>
        </p:nvSpPr>
        <p:spPr>
          <a:xfrm>
            <a:off x="920765" y="7301458"/>
            <a:ext cx="1778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PBL/</a:t>
            </a:r>
            <a:r>
              <a:rPr lang="es-ES" sz="1400" b="1" dirty="0" err="1"/>
              <a:t>ThyTreg</a:t>
            </a:r>
            <a:r>
              <a:rPr lang="es-ES" sz="1400" b="1" dirty="0"/>
              <a:t> ratio 1:1</a:t>
            </a:r>
            <a:endParaRPr lang="en-GB" sz="1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72FC60-16BE-709B-0656-20690F2FF874}"/>
              </a:ext>
            </a:extLst>
          </p:cNvPr>
          <p:cNvSpPr txBox="1"/>
          <p:nvPr/>
        </p:nvSpPr>
        <p:spPr>
          <a:xfrm>
            <a:off x="2800517" y="7301458"/>
            <a:ext cx="1778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PBL/</a:t>
            </a:r>
            <a:r>
              <a:rPr lang="es-ES" sz="1400" b="1" dirty="0" err="1"/>
              <a:t>ThyTreg</a:t>
            </a:r>
            <a:r>
              <a:rPr lang="es-ES" sz="1400" b="1" dirty="0"/>
              <a:t> ratio 2:1</a:t>
            </a:r>
            <a:endParaRPr lang="en-GB" sz="14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8617E9-FDEE-0DD2-3CC5-77FD6F4E7F7C}"/>
              </a:ext>
            </a:extLst>
          </p:cNvPr>
          <p:cNvSpPr txBox="1"/>
          <p:nvPr/>
        </p:nvSpPr>
        <p:spPr>
          <a:xfrm>
            <a:off x="4619062" y="7301458"/>
            <a:ext cx="1778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PBL/</a:t>
            </a:r>
            <a:r>
              <a:rPr lang="es-ES" sz="1400" b="1" dirty="0" err="1"/>
              <a:t>ThyTreg</a:t>
            </a:r>
            <a:r>
              <a:rPr lang="es-ES" sz="1400" b="1" dirty="0"/>
              <a:t> ratio 4:1</a:t>
            </a:r>
            <a:endParaRPr lang="en-GB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88FF3E-597D-0893-651F-023E0BE6F2DC}"/>
              </a:ext>
            </a:extLst>
          </p:cNvPr>
          <p:cNvSpPr txBox="1"/>
          <p:nvPr/>
        </p:nvSpPr>
        <p:spPr>
          <a:xfrm>
            <a:off x="994054" y="4994930"/>
            <a:ext cx="16321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PBL alone NA + PBS</a:t>
            </a:r>
            <a:endParaRPr lang="en-GB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0667F5-1AEE-A95A-46C3-363BDE309F29}"/>
              </a:ext>
            </a:extLst>
          </p:cNvPr>
          <p:cNvSpPr txBox="1"/>
          <p:nvPr/>
        </p:nvSpPr>
        <p:spPr>
          <a:xfrm>
            <a:off x="2833763" y="4994930"/>
            <a:ext cx="1712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err="1"/>
              <a:t>Activated</a:t>
            </a:r>
            <a:r>
              <a:rPr lang="es-ES" sz="1400" b="1" dirty="0"/>
              <a:t> PBL + PBS</a:t>
            </a:r>
            <a:endParaRPr lang="en-GB" sz="1400" b="1" dirty="0"/>
          </a:p>
        </p:txBody>
      </p:sp>
      <p:pic>
        <p:nvPicPr>
          <p:cNvPr id="9" name="Picture 8" descr="A graph of a blue line&#10;&#10;Description automatically generated">
            <a:extLst>
              <a:ext uri="{FF2B5EF4-FFF2-40B4-BE49-F238E27FC236}">
                <a16:creationId xmlns:a16="http://schemas.microsoft.com/office/drawing/2014/main" id="{3F36DF50-2705-A7DC-0B49-2A71B38BF1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77" y="819458"/>
            <a:ext cx="1688690" cy="1672345"/>
          </a:xfrm>
          <a:prstGeom prst="rect">
            <a:avLst/>
          </a:prstGeom>
        </p:spPr>
      </p:pic>
      <p:pic>
        <p:nvPicPr>
          <p:cNvPr id="13" name="Picture 12" descr="A graph of a number of cells&#10;&#10;Description automatically generated">
            <a:extLst>
              <a:ext uri="{FF2B5EF4-FFF2-40B4-BE49-F238E27FC236}">
                <a16:creationId xmlns:a16="http://schemas.microsoft.com/office/drawing/2014/main" id="{893A290D-F0A9-B5B5-88CF-18FB33FA3A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00" y="5398788"/>
            <a:ext cx="1688690" cy="1672345"/>
          </a:xfrm>
          <a:prstGeom prst="rect">
            <a:avLst/>
          </a:prstGeom>
        </p:spPr>
      </p:pic>
      <p:pic>
        <p:nvPicPr>
          <p:cNvPr id="22" name="Picture 21" descr="A graph of a blue line&#10;&#10;Description automatically generated">
            <a:extLst>
              <a:ext uri="{FF2B5EF4-FFF2-40B4-BE49-F238E27FC236}">
                <a16:creationId xmlns:a16="http://schemas.microsoft.com/office/drawing/2014/main" id="{95E13B42-024E-0617-69B0-3B5AF8F3E5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289" y="813968"/>
            <a:ext cx="1688690" cy="1672345"/>
          </a:xfrm>
          <a:prstGeom prst="rect">
            <a:avLst/>
          </a:prstGeom>
        </p:spPr>
      </p:pic>
      <p:pic>
        <p:nvPicPr>
          <p:cNvPr id="24" name="Picture 23" descr="A graph of a cell&#10;&#10;Description automatically generated with medium confidence">
            <a:extLst>
              <a:ext uri="{FF2B5EF4-FFF2-40B4-BE49-F238E27FC236}">
                <a16:creationId xmlns:a16="http://schemas.microsoft.com/office/drawing/2014/main" id="{9D73B6D4-8C80-B739-9AE5-307B193AB2C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82" y="5401943"/>
            <a:ext cx="1688690" cy="1672345"/>
          </a:xfrm>
          <a:prstGeom prst="rect">
            <a:avLst/>
          </a:prstGeom>
        </p:spPr>
      </p:pic>
      <p:pic>
        <p:nvPicPr>
          <p:cNvPr id="26" name="Picture 25" descr="A graph of a blue line&#10;&#10;Description automatically generated">
            <a:extLst>
              <a:ext uri="{FF2B5EF4-FFF2-40B4-BE49-F238E27FC236}">
                <a16:creationId xmlns:a16="http://schemas.microsoft.com/office/drawing/2014/main" id="{B9586564-6403-257E-B986-85A34B597FC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2" y="3025414"/>
            <a:ext cx="1688690" cy="1672345"/>
          </a:xfrm>
          <a:prstGeom prst="rect">
            <a:avLst/>
          </a:prstGeom>
        </p:spPr>
      </p:pic>
      <p:pic>
        <p:nvPicPr>
          <p:cNvPr id="28" name="Picture 27" descr="A graph of a number of cells&#10;&#10;Description automatically generated">
            <a:extLst>
              <a:ext uri="{FF2B5EF4-FFF2-40B4-BE49-F238E27FC236}">
                <a16:creationId xmlns:a16="http://schemas.microsoft.com/office/drawing/2014/main" id="{F12CF95D-0051-239B-35FF-01C6CBB21B1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20" y="7700590"/>
            <a:ext cx="1688690" cy="1672345"/>
          </a:xfrm>
          <a:prstGeom prst="rect">
            <a:avLst/>
          </a:prstGeom>
        </p:spPr>
      </p:pic>
      <p:pic>
        <p:nvPicPr>
          <p:cNvPr id="30" name="Picture 29" descr="A graph of a blue line&#10;&#10;Description automatically generated">
            <a:extLst>
              <a:ext uri="{FF2B5EF4-FFF2-40B4-BE49-F238E27FC236}">
                <a16:creationId xmlns:a16="http://schemas.microsoft.com/office/drawing/2014/main" id="{ACC9C7E2-4EBA-C913-834E-9E9F03DEFAF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90" y="3018256"/>
            <a:ext cx="1688690" cy="1672345"/>
          </a:xfrm>
          <a:prstGeom prst="rect">
            <a:avLst/>
          </a:prstGeom>
        </p:spPr>
      </p:pic>
      <p:pic>
        <p:nvPicPr>
          <p:cNvPr id="32" name="Picture 31" descr="A graph of a number of cells&#10;&#10;Description automatically generated">
            <a:extLst>
              <a:ext uri="{FF2B5EF4-FFF2-40B4-BE49-F238E27FC236}">
                <a16:creationId xmlns:a16="http://schemas.microsoft.com/office/drawing/2014/main" id="{0C125B41-9FB1-7A18-EDAA-BD5E315A327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49" y="7700589"/>
            <a:ext cx="1688690" cy="1672345"/>
          </a:xfrm>
          <a:prstGeom prst="rect">
            <a:avLst/>
          </a:prstGeom>
        </p:spPr>
      </p:pic>
      <p:pic>
        <p:nvPicPr>
          <p:cNvPr id="37" name="Picture 36" descr="A graph of a blue line&#10;&#10;Description automatically generated">
            <a:extLst>
              <a:ext uri="{FF2B5EF4-FFF2-40B4-BE49-F238E27FC236}">
                <a16:creationId xmlns:a16="http://schemas.microsoft.com/office/drawing/2014/main" id="{310E948F-9790-3E8E-DAE3-939257677B4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57" y="3018254"/>
            <a:ext cx="1688690" cy="1672345"/>
          </a:xfrm>
          <a:prstGeom prst="rect">
            <a:avLst/>
          </a:prstGeom>
        </p:spPr>
      </p:pic>
      <p:pic>
        <p:nvPicPr>
          <p:cNvPr id="45" name="Picture 44" descr="A graph of a number of cells&#10;&#10;Description automatically generated">
            <a:extLst>
              <a:ext uri="{FF2B5EF4-FFF2-40B4-BE49-F238E27FC236}">
                <a16:creationId xmlns:a16="http://schemas.microsoft.com/office/drawing/2014/main" id="{30C206A0-4E4C-21D4-A4A5-B442BBC1516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57" y="7700589"/>
            <a:ext cx="1688690" cy="167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1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1C8B1-3A1A-E48F-E42A-36AFD7F4B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EA86B72-327B-F416-ED4E-2B89575C27ED}"/>
              </a:ext>
            </a:extLst>
          </p:cNvPr>
          <p:cNvSpPr txBox="1"/>
          <p:nvPr/>
        </p:nvSpPr>
        <p:spPr>
          <a:xfrm>
            <a:off x="122727" y="0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Supplemental</a:t>
            </a:r>
            <a:r>
              <a:rPr lang="es-ES" sz="2000" b="1" dirty="0"/>
              <a:t> Figure 2</a:t>
            </a:r>
            <a:endParaRPr lang="en-GB" sz="2000" b="1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B115748-F622-DAEA-DBBE-62CADD878C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199341"/>
              </p:ext>
            </p:extLst>
          </p:nvPr>
        </p:nvGraphicFramePr>
        <p:xfrm>
          <a:off x="424219" y="3538478"/>
          <a:ext cx="3590458" cy="2405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3814557" imgH="2646772" progId="Prism8.Document">
                  <p:embed/>
                </p:oleObj>
              </mc:Choice>
              <mc:Fallback>
                <p:oleObj name="Prism 8" r:id="rId2" imgW="3814557" imgH="2646772" progId="Prism8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B115748-F622-DAEA-DBBE-62CADD878C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4219" y="3538478"/>
                        <a:ext cx="3590458" cy="2405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EEBF299-952D-95A8-BF76-78FC54ABA94F}"/>
              </a:ext>
            </a:extLst>
          </p:cNvPr>
          <p:cNvSpPr txBox="1"/>
          <p:nvPr/>
        </p:nvSpPr>
        <p:spPr>
          <a:xfrm>
            <a:off x="101888" y="712264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A</a:t>
            </a:r>
            <a:endParaRPr lang="en-GB" sz="1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535BE9-70E1-B7B5-0F20-D5983E650348}"/>
              </a:ext>
            </a:extLst>
          </p:cNvPr>
          <p:cNvSpPr txBox="1"/>
          <p:nvPr/>
        </p:nvSpPr>
        <p:spPr>
          <a:xfrm>
            <a:off x="2233876" y="712264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B</a:t>
            </a:r>
            <a:endParaRPr lang="en-GB" sz="1600" b="1" dirty="0"/>
          </a:p>
        </p:txBody>
      </p:sp>
      <p:pic>
        <p:nvPicPr>
          <p:cNvPr id="7" name="Picture 6" descr="A diagram of a cell&#10;&#10;Description automatically generated">
            <a:extLst>
              <a:ext uri="{FF2B5EF4-FFF2-40B4-BE49-F238E27FC236}">
                <a16:creationId xmlns:a16="http://schemas.microsoft.com/office/drawing/2014/main" id="{626BCD6D-1301-1181-4685-167E87904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55" y="1012372"/>
            <a:ext cx="2063093" cy="2043315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4381BB9-D522-E2D7-A23C-E6D1425A97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733156"/>
              </p:ext>
            </p:extLst>
          </p:nvPr>
        </p:nvGraphicFramePr>
        <p:xfrm>
          <a:off x="2354098" y="838200"/>
          <a:ext cx="1384300" cy="226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5" imgW="1384362" imgH="2262488" progId="Prism8.Document">
                  <p:embed/>
                </p:oleObj>
              </mc:Choice>
              <mc:Fallback>
                <p:oleObj name="Prism 8" r:id="rId5" imgW="1384362" imgH="2262488" progId="Prism8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4381BB9-D522-E2D7-A23C-E6D1425A97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54098" y="838200"/>
                        <a:ext cx="1384300" cy="226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87307BBF-CF03-35C5-1E94-9BC443CC52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86228"/>
              </p:ext>
            </p:extLst>
          </p:nvPr>
        </p:nvGraphicFramePr>
        <p:xfrm>
          <a:off x="3510631" y="841626"/>
          <a:ext cx="1457325" cy="226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7" imgW="1457469" imgH="2262488" progId="Prism8.Document">
                  <p:embed/>
                </p:oleObj>
              </mc:Choice>
              <mc:Fallback>
                <p:oleObj name="Prism 8" r:id="rId7" imgW="1457469" imgH="2262488" progId="Prism8.Documen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87307BBF-CF03-35C5-1E94-9BC443CC52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10631" y="841626"/>
                        <a:ext cx="1457325" cy="2262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2BF00A9-B4A9-266C-4D1F-61A3626F775E}"/>
              </a:ext>
            </a:extLst>
          </p:cNvPr>
          <p:cNvSpPr txBox="1"/>
          <p:nvPr/>
        </p:nvSpPr>
        <p:spPr>
          <a:xfrm>
            <a:off x="3531676" y="720286"/>
            <a:ext cx="293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C</a:t>
            </a:r>
            <a:endParaRPr lang="en-GB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A093DE-21CD-A4D7-6234-046785020029}"/>
              </a:ext>
            </a:extLst>
          </p:cNvPr>
          <p:cNvSpPr txBox="1"/>
          <p:nvPr/>
        </p:nvSpPr>
        <p:spPr>
          <a:xfrm>
            <a:off x="101888" y="3273440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D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530040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A4B7B8-80E4-BB35-E39E-528C2D92B04B}"/>
              </a:ext>
            </a:extLst>
          </p:cNvPr>
          <p:cNvGrpSpPr/>
          <p:nvPr/>
        </p:nvGrpSpPr>
        <p:grpSpPr>
          <a:xfrm>
            <a:off x="1038245" y="830733"/>
            <a:ext cx="2126739" cy="2283486"/>
            <a:chOff x="812463" y="924390"/>
            <a:chExt cx="2126739" cy="2283486"/>
          </a:xfrm>
        </p:grpSpPr>
        <p:pic>
          <p:nvPicPr>
            <p:cNvPr id="5" name="Picture 4" descr="A graph of a graph of a cell&#10;&#10;Description automatically generated with medium confidence">
              <a:extLst>
                <a:ext uri="{FF2B5EF4-FFF2-40B4-BE49-F238E27FC236}">
                  <a16:creationId xmlns:a16="http://schemas.microsoft.com/office/drawing/2014/main" id="{93823A52-71B7-3AED-A764-A17C42524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022"/>
            <a:stretch/>
          </p:blipFill>
          <p:spPr>
            <a:xfrm>
              <a:off x="812463" y="924390"/>
              <a:ext cx="2126739" cy="228348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2DBB1C-1BEB-0EF3-807C-00C3753D3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8879" y="1194323"/>
              <a:ext cx="604111" cy="49880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FBEB7B-CE89-F95B-BB79-0A2382EC9E20}"/>
              </a:ext>
            </a:extLst>
          </p:cNvPr>
          <p:cNvGrpSpPr/>
          <p:nvPr/>
        </p:nvGrpSpPr>
        <p:grpSpPr>
          <a:xfrm>
            <a:off x="1038245" y="3384152"/>
            <a:ext cx="2126739" cy="2283486"/>
            <a:chOff x="869283" y="3604932"/>
            <a:chExt cx="2126739" cy="2283486"/>
          </a:xfrm>
        </p:grpSpPr>
        <p:pic>
          <p:nvPicPr>
            <p:cNvPr id="16" name="Picture 15" descr="A graph of a graph of a cell&#10;&#10;Description automatically generated with medium confidence">
              <a:extLst>
                <a:ext uri="{FF2B5EF4-FFF2-40B4-BE49-F238E27FC236}">
                  <a16:creationId xmlns:a16="http://schemas.microsoft.com/office/drawing/2014/main" id="{6F88BF8B-1126-64DE-4224-D4C79F51BF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022"/>
            <a:stretch/>
          </p:blipFill>
          <p:spPr>
            <a:xfrm>
              <a:off x="869283" y="3604932"/>
              <a:ext cx="2126739" cy="228348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FA9DDE8-9C68-66DE-785B-E918FA1FA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69982" y="3874901"/>
              <a:ext cx="604111" cy="498807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A79F6F-20DE-51DA-C4BA-C45A5119749E}"/>
              </a:ext>
            </a:extLst>
          </p:cNvPr>
          <p:cNvGrpSpPr/>
          <p:nvPr/>
        </p:nvGrpSpPr>
        <p:grpSpPr>
          <a:xfrm>
            <a:off x="3251060" y="3384152"/>
            <a:ext cx="2122834" cy="2283486"/>
            <a:chOff x="836547" y="6677821"/>
            <a:chExt cx="2122834" cy="2283486"/>
          </a:xfrm>
        </p:grpSpPr>
        <p:pic>
          <p:nvPicPr>
            <p:cNvPr id="19" name="Picture 18" descr="A graph of a cell&#10;&#10;Description automatically generated">
              <a:extLst>
                <a:ext uri="{FF2B5EF4-FFF2-40B4-BE49-F238E27FC236}">
                  <a16:creationId xmlns:a16="http://schemas.microsoft.com/office/drawing/2014/main" id="{A8C6DFE8-D3B2-C3C4-3ADF-E8E259C6F1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167"/>
            <a:stretch/>
          </p:blipFill>
          <p:spPr>
            <a:xfrm>
              <a:off x="836547" y="6677821"/>
              <a:ext cx="2122834" cy="228348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171FAE6-4BE6-9F94-F5AB-07BEDAFAC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8720" y="6920403"/>
              <a:ext cx="604111" cy="498807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0B26724-3D0A-59B6-C16C-EA08BFC44FA8}"/>
              </a:ext>
            </a:extLst>
          </p:cNvPr>
          <p:cNvSpPr txBox="1"/>
          <p:nvPr/>
        </p:nvSpPr>
        <p:spPr>
          <a:xfrm>
            <a:off x="113986" y="76900"/>
            <a:ext cx="1848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Supplemental</a:t>
            </a:r>
            <a:r>
              <a:rPr lang="es-ES" sz="2000" b="1" dirty="0"/>
              <a:t> 3</a:t>
            </a:r>
            <a:endParaRPr lang="en-GB" sz="2000" b="1" dirty="0"/>
          </a:p>
        </p:txBody>
      </p:sp>
      <p:pic>
        <p:nvPicPr>
          <p:cNvPr id="11" name="Picture 10" descr="A graph of a graph&#10;&#10;Description automatically generated">
            <a:extLst>
              <a:ext uri="{FF2B5EF4-FFF2-40B4-BE49-F238E27FC236}">
                <a16:creationId xmlns:a16="http://schemas.microsoft.com/office/drawing/2014/main" id="{A91B56E7-E129-F9BF-BF0D-E08610614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67"/>
          <a:stretch/>
        </p:blipFill>
        <p:spPr>
          <a:xfrm>
            <a:off x="3251061" y="830733"/>
            <a:ext cx="2122834" cy="2283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54EC44-EDDD-6A83-3FAD-32DD4D57C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232" y="1100666"/>
            <a:ext cx="604111" cy="49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75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7DB1D02B-128F-39F9-D06A-18E4E353CF5D}"/>
              </a:ext>
            </a:extLst>
          </p:cNvPr>
          <p:cNvSpPr txBox="1"/>
          <p:nvPr/>
        </p:nvSpPr>
        <p:spPr>
          <a:xfrm>
            <a:off x="113986" y="76900"/>
            <a:ext cx="1848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Supplemental</a:t>
            </a:r>
            <a:r>
              <a:rPr lang="es-ES" sz="2000" b="1" dirty="0"/>
              <a:t> 4</a:t>
            </a:r>
            <a:endParaRPr lang="en-GB" sz="2000" b="1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D3235835-9246-9650-D785-5FF62FA293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000517"/>
              </p:ext>
            </p:extLst>
          </p:nvPr>
        </p:nvGraphicFramePr>
        <p:xfrm>
          <a:off x="703263" y="693738"/>
          <a:ext cx="4529137" cy="230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9088025" imgH="4612133" progId="Prism8.Document">
                  <p:embed/>
                </p:oleObj>
              </mc:Choice>
              <mc:Fallback>
                <p:oleObj name="Prism 8" r:id="rId2" imgW="9088025" imgH="4612133" progId="Prism8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D3235835-9246-9650-D785-5FF62FA293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3263" y="693738"/>
                        <a:ext cx="4529137" cy="230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305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9D780-3656-4E3B-39D4-FBCE46DA0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4C0FFE61-4549-F72E-CC0D-140AB00E0C37}"/>
              </a:ext>
            </a:extLst>
          </p:cNvPr>
          <p:cNvSpPr txBox="1"/>
          <p:nvPr/>
        </p:nvSpPr>
        <p:spPr>
          <a:xfrm>
            <a:off x="113986" y="76900"/>
            <a:ext cx="1848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Supplemental</a:t>
            </a:r>
            <a:r>
              <a:rPr lang="es-ES" sz="2000" b="1" dirty="0"/>
              <a:t> 5</a:t>
            </a:r>
            <a:endParaRPr lang="en-GB" sz="2000" b="1" dirty="0"/>
          </a:p>
        </p:txBody>
      </p:sp>
      <p:pic>
        <p:nvPicPr>
          <p:cNvPr id="4" name="Picture 3" descr="A close-up of a graph&#10;&#10;Description automatically generated">
            <a:extLst>
              <a:ext uri="{FF2B5EF4-FFF2-40B4-BE49-F238E27FC236}">
                <a16:creationId xmlns:a16="http://schemas.microsoft.com/office/drawing/2014/main" id="{0D8EE95C-A590-0219-B527-F39782810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88"/>
          <a:stretch/>
        </p:blipFill>
        <p:spPr>
          <a:xfrm rot="16200000">
            <a:off x="-313794" y="3500896"/>
            <a:ext cx="9854675" cy="2955534"/>
          </a:xfrm>
          <a:prstGeom prst="rect">
            <a:avLst/>
          </a:prstGeom>
        </p:spPr>
      </p:pic>
      <p:pic>
        <p:nvPicPr>
          <p:cNvPr id="2" name="Picture 1" descr="A close-up of a graph&#10;&#10;Description automatically generated">
            <a:extLst>
              <a:ext uri="{FF2B5EF4-FFF2-40B4-BE49-F238E27FC236}">
                <a16:creationId xmlns:a16="http://schemas.microsoft.com/office/drawing/2014/main" id="{8B7382A7-D3D4-4B23-2D5D-5D1547A14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68" b="6894"/>
          <a:stretch/>
        </p:blipFill>
        <p:spPr>
          <a:xfrm rot="16200000">
            <a:off x="371316" y="1229444"/>
            <a:ext cx="2620991" cy="31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01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A48BA2E2C47E4A84F102B6D94F99C4" ma:contentTypeVersion="16" ma:contentTypeDescription="Create a new document." ma:contentTypeScope="" ma:versionID="bf6e65750c9b7f711a0948413ce61d70">
  <xsd:schema xmlns:xsd="http://www.w3.org/2001/XMLSchema" xmlns:xs="http://www.w3.org/2001/XMLSchema" xmlns:p="http://schemas.microsoft.com/office/2006/metadata/properties" xmlns:ns3="ef26afca-e097-442a-875c-a488e4b22196" xmlns:ns4="2232d85c-19ac-49a7-b58e-a4140b0b0710" targetNamespace="http://schemas.microsoft.com/office/2006/metadata/properties" ma:root="true" ma:fieldsID="c884262e1c89cee7181256ece7264c3a" ns3:_="" ns4:_="">
    <xsd:import namespace="ef26afca-e097-442a-875c-a488e4b22196"/>
    <xsd:import namespace="2232d85c-19ac-49a7-b58e-a4140b0b07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26afca-e097-442a-875c-a488e4b221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2d85c-19ac-49a7-b58e-a4140b0b071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f26afca-e097-442a-875c-a488e4b22196" xsi:nil="true"/>
  </documentManagement>
</p:properties>
</file>

<file path=customXml/itemProps1.xml><?xml version="1.0" encoding="utf-8"?>
<ds:datastoreItem xmlns:ds="http://schemas.openxmlformats.org/officeDocument/2006/customXml" ds:itemID="{837A1985-153D-4456-B3FE-C0FE72B106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26afca-e097-442a-875c-a488e4b22196"/>
    <ds:schemaRef ds:uri="2232d85c-19ac-49a7-b58e-a4140b0b0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A7D48A-4078-4861-900F-737A4ACE95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D837C2-5F49-45E2-9EE0-372EEAAECA2A}">
  <ds:schemaRefs>
    <ds:schemaRef ds:uri="http://schemas.microsoft.com/office/2006/documentManagement/types"/>
    <ds:schemaRef ds:uri="http://purl.org/dc/elements/1.1/"/>
    <ds:schemaRef ds:uri="ef26afca-e097-442a-875c-a488e4b22196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232d85c-19ac-49a7-b58e-a4140b0b071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8325</TotalTime>
  <Words>80</Words>
  <Application>Microsoft Office PowerPoint</Application>
  <PresentationFormat>A4 Paper (210x297 mm)</PresentationFormat>
  <Paragraphs>21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Marjorie Pion</dc:creator>
  <cp:lastModifiedBy>Marjorie Pion</cp:lastModifiedBy>
  <cp:revision>218</cp:revision>
  <cp:lastPrinted>2025-06-04T08:47:26Z</cp:lastPrinted>
  <dcterms:created xsi:type="dcterms:W3CDTF">2024-02-22T14:12:15Z</dcterms:created>
  <dcterms:modified xsi:type="dcterms:W3CDTF">2026-04-23T12:03:00Z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0x0101001DA48BA2E2C47E4A84F102B6D94F99C4</vt:lpwstr>
  </property>
</Properties>
</file>