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DF352-B049-466E-8A8B-3C991FC5B15A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683BC-D7EC-499F-944D-825878C570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24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CH" dirty="0" smtClean="0"/>
              <a:t>Additional</a:t>
            </a:r>
            <a:r>
              <a:rPr lang="de-CH" baseline="0" dirty="0" smtClean="0"/>
              <a:t> </a:t>
            </a:r>
            <a:r>
              <a:rPr lang="de-CH" baseline="0" dirty="0" err="1" smtClean="0"/>
              <a:t>file</a:t>
            </a:r>
            <a:r>
              <a:rPr lang="de-CH" baseline="0" dirty="0" smtClean="0"/>
              <a:t> 4</a:t>
            </a:r>
            <a:r>
              <a:rPr lang="de-CH" dirty="0" smtClean="0"/>
              <a:t>.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Forest plot of the effects of WBV in the populations classified as “No Go”. Values on x-axis denote standardised mean differences. The diamond illustrates the 95% confidence interval of the pooled effects (95% CI are indicating that of an infinitive number of similar studies 95% of these confidence intervals contain the true effect (given no bias present); the dashed horizontal lines at the diamond illustrates the 95% prediction intervals indicating that 95% of the future studies will lie within this interval. </a:t>
            </a:r>
            <a:endParaRPr lang="fr-CH" dirty="0" smtClean="0"/>
          </a:p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F649A0-062A-4AF5-874F-63C44CFA01E4}" type="slidenum">
              <a:rPr lang="fr-CH" smtClean="0"/>
              <a:t>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40100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43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86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51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1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5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53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04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44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0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59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54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4714E-F1E8-4816-8D07-1836E67A2642}" type="datetimeFigureOut">
              <a:rPr lang="en-US" smtClean="0"/>
              <a:t>11/10/2015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DA7BC-2D30-4519-B8D7-A3DF681FB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66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374652" y="2360735"/>
            <a:ext cx="8462433" cy="0"/>
          </a:xfrm>
          <a:prstGeom prst="line">
            <a:avLst/>
          </a:prstGeom>
          <a:noFill/>
          <a:ln w="11113" cap="flat">
            <a:solidFill>
              <a:srgbClr val="C0C0C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65667" y="4490671"/>
            <a:ext cx="167353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NOTE: Weights are from random effects analysis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V="1">
            <a:off x="3776133" y="2360735"/>
            <a:ext cx="0" cy="2359636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560485" y="3152043"/>
            <a:ext cx="58669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     (-2.43, 3.42)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5560485" y="4280755"/>
            <a:ext cx="58669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       (-0.47, 1.36)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65667" y="3152043"/>
            <a:ext cx="111729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estimated predictive interval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465667" y="4280755"/>
            <a:ext cx="111729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with estimated predictive interval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465666" y="3152043"/>
            <a:ext cx="208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465666" y="4280755"/>
            <a:ext cx="208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3321051" y="2606919"/>
            <a:ext cx="1367367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3215217" y="2748696"/>
            <a:ext cx="1574800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3862918" y="2888273"/>
            <a:ext cx="1134533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3822700" y="3592757"/>
            <a:ext cx="1439333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3045885" y="3733434"/>
            <a:ext cx="1562100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3052234" y="3875210"/>
            <a:ext cx="1856317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>
            <a:off x="3591984" y="4014788"/>
            <a:ext cx="1109133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 flipV="1">
            <a:off x="3814233" y="2973999"/>
            <a:ext cx="381000" cy="56051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 flipV="1">
            <a:off x="3797300" y="4100513"/>
            <a:ext cx="355600" cy="56051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4195234" y="2973999"/>
            <a:ext cx="383117" cy="56051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4152901" y="4100513"/>
            <a:ext cx="353484" cy="56051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 flipH="1">
            <a:off x="4195234" y="3030050"/>
            <a:ext cx="383117" cy="56051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H="1">
            <a:off x="4152901" y="4156564"/>
            <a:ext cx="353484" cy="56051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 flipH="1" flipV="1">
            <a:off x="3814233" y="3030050"/>
            <a:ext cx="381000" cy="56051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 flipH="1" flipV="1">
            <a:off x="3797300" y="4156564"/>
            <a:ext cx="355600" cy="56051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2082801" y="3030049"/>
            <a:ext cx="1731433" cy="0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 flipH="1">
            <a:off x="3376085" y="4156563"/>
            <a:ext cx="421217" cy="0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>
            <a:off x="4578351" y="3030049"/>
            <a:ext cx="891117" cy="0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4506385" y="4156563"/>
            <a:ext cx="421217" cy="0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>
            <a:off x="2082800" y="3030050"/>
            <a:ext cx="69851" cy="34071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 flipV="1">
            <a:off x="2082800" y="2993781"/>
            <a:ext cx="69851" cy="36269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 flipH="1">
            <a:off x="5399617" y="3030050"/>
            <a:ext cx="69851" cy="34071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 flipH="1" flipV="1">
            <a:off x="5399617" y="2993781"/>
            <a:ext cx="69851" cy="36269"/>
          </a:xfrm>
          <a:prstGeom prst="line">
            <a:avLst/>
          </a:prstGeom>
          <a:noFill/>
          <a:ln w="15875" cap="flat">
            <a:solidFill>
              <a:srgbClr val="00006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44" name="Rectangle 42"/>
          <p:cNvSpPr>
            <a:spLocks noChangeArrowheads="1"/>
          </p:cNvSpPr>
          <p:nvPr/>
        </p:nvSpPr>
        <p:spPr bwMode="auto">
          <a:xfrm>
            <a:off x="465667" y="2448658"/>
            <a:ext cx="19236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IMVC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43"/>
          <p:cNvSpPr>
            <a:spLocks noChangeArrowheads="1"/>
          </p:cNvSpPr>
          <p:nvPr/>
        </p:nvSpPr>
        <p:spPr bwMode="auto">
          <a:xfrm>
            <a:off x="465667" y="2590434"/>
            <a:ext cx="25808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Kessler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465667" y="2730012"/>
            <a:ext cx="22923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Rogan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465667" y="2871788"/>
            <a:ext cx="21961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Zhang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46"/>
          <p:cNvSpPr>
            <a:spLocks noChangeArrowheads="1"/>
          </p:cNvSpPr>
          <p:nvPr/>
        </p:nvSpPr>
        <p:spPr bwMode="auto">
          <a:xfrm>
            <a:off x="459072" y="3054668"/>
            <a:ext cx="133209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Subtotal  (I-</a:t>
            </a:r>
            <a:r>
              <a:rPr kumimoji="0" lang="fr-FR" altLang="fr-FR" sz="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squared</a:t>
            </a:r>
            <a:r>
              <a:rPr kumimoji="0" lang="fr-FR" altLang="fr-FR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= 0.0%, p = 0.554)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47"/>
          <p:cNvSpPr>
            <a:spLocks noChangeArrowheads="1"/>
          </p:cNvSpPr>
          <p:nvPr/>
        </p:nvSpPr>
        <p:spPr bwMode="auto">
          <a:xfrm>
            <a:off x="465667" y="3435595"/>
            <a:ext cx="670055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fr-FR" altLang="fr-FR" sz="600" dirty="0" err="1">
                <a:solidFill>
                  <a:srgbClr val="000000"/>
                </a:solidFill>
              </a:rPr>
              <a:t>Functional</a:t>
            </a:r>
            <a:r>
              <a:rPr lang="fr-FR" altLang="fr-FR" sz="600" dirty="0">
                <a:solidFill>
                  <a:srgbClr val="000000"/>
                </a:solidFill>
              </a:rPr>
              <a:t> </a:t>
            </a:r>
            <a:r>
              <a:rPr lang="fr-FR" altLang="fr-FR" sz="600" dirty="0" err="1">
                <a:solidFill>
                  <a:srgbClr val="000000"/>
                </a:solidFill>
              </a:rPr>
              <a:t>Strength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0" name="Rectangle 48"/>
          <p:cNvSpPr>
            <a:spLocks noChangeArrowheads="1"/>
          </p:cNvSpPr>
          <p:nvPr/>
        </p:nvSpPr>
        <p:spPr bwMode="auto">
          <a:xfrm>
            <a:off x="465667" y="3575173"/>
            <a:ext cx="25808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Kessler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49"/>
          <p:cNvSpPr>
            <a:spLocks noChangeArrowheads="1"/>
          </p:cNvSpPr>
          <p:nvPr/>
        </p:nvSpPr>
        <p:spPr bwMode="auto">
          <a:xfrm>
            <a:off x="465667" y="3716948"/>
            <a:ext cx="22923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Rogan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50"/>
          <p:cNvSpPr>
            <a:spLocks noChangeArrowheads="1"/>
          </p:cNvSpPr>
          <p:nvPr/>
        </p:nvSpPr>
        <p:spPr bwMode="auto">
          <a:xfrm>
            <a:off x="465667" y="3857625"/>
            <a:ext cx="36708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Sievannen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Rectangle 51"/>
          <p:cNvSpPr>
            <a:spLocks noChangeArrowheads="1"/>
          </p:cNvSpPr>
          <p:nvPr/>
        </p:nvSpPr>
        <p:spPr bwMode="auto">
          <a:xfrm>
            <a:off x="465667" y="3997204"/>
            <a:ext cx="21961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Zhang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Rectangle 52"/>
          <p:cNvSpPr>
            <a:spLocks noChangeArrowheads="1"/>
          </p:cNvSpPr>
          <p:nvPr/>
        </p:nvSpPr>
        <p:spPr bwMode="auto">
          <a:xfrm>
            <a:off x="465667" y="4138979"/>
            <a:ext cx="133209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Subtotal  (I-squared = 0.0%, p = 0.588)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54"/>
          <p:cNvSpPr>
            <a:spLocks noChangeArrowheads="1"/>
          </p:cNvSpPr>
          <p:nvPr/>
        </p:nvSpPr>
        <p:spPr bwMode="auto">
          <a:xfrm>
            <a:off x="465667" y="2163829"/>
            <a:ext cx="22762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Author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55"/>
          <p:cNvSpPr>
            <a:spLocks noChangeArrowheads="1"/>
          </p:cNvSpPr>
          <p:nvPr/>
        </p:nvSpPr>
        <p:spPr bwMode="auto">
          <a:xfrm>
            <a:off x="1094317" y="2590434"/>
            <a:ext cx="17312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2014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Rectangle 56"/>
          <p:cNvSpPr>
            <a:spLocks noChangeArrowheads="1"/>
          </p:cNvSpPr>
          <p:nvPr/>
        </p:nvSpPr>
        <p:spPr bwMode="auto">
          <a:xfrm>
            <a:off x="1094317" y="2730012"/>
            <a:ext cx="17312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2014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57"/>
          <p:cNvSpPr>
            <a:spLocks noChangeArrowheads="1"/>
          </p:cNvSpPr>
          <p:nvPr/>
        </p:nvSpPr>
        <p:spPr bwMode="auto">
          <a:xfrm>
            <a:off x="1094317" y="2871788"/>
            <a:ext cx="17312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2014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58"/>
          <p:cNvSpPr>
            <a:spLocks noChangeArrowheads="1"/>
          </p:cNvSpPr>
          <p:nvPr/>
        </p:nvSpPr>
        <p:spPr bwMode="auto">
          <a:xfrm>
            <a:off x="1094317" y="3575173"/>
            <a:ext cx="17312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2014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59"/>
          <p:cNvSpPr>
            <a:spLocks noChangeArrowheads="1"/>
          </p:cNvSpPr>
          <p:nvPr/>
        </p:nvSpPr>
        <p:spPr bwMode="auto">
          <a:xfrm>
            <a:off x="1094317" y="3716948"/>
            <a:ext cx="17312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2014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60"/>
          <p:cNvSpPr>
            <a:spLocks noChangeArrowheads="1"/>
          </p:cNvSpPr>
          <p:nvPr/>
        </p:nvSpPr>
        <p:spPr bwMode="auto">
          <a:xfrm>
            <a:off x="1094317" y="3857625"/>
            <a:ext cx="17312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2014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tangle 61"/>
          <p:cNvSpPr>
            <a:spLocks noChangeArrowheads="1"/>
          </p:cNvSpPr>
          <p:nvPr/>
        </p:nvSpPr>
        <p:spPr bwMode="auto">
          <a:xfrm>
            <a:off x="1094317" y="3997204"/>
            <a:ext cx="17312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2014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62"/>
          <p:cNvSpPr>
            <a:spLocks noChangeArrowheads="1"/>
          </p:cNvSpPr>
          <p:nvPr/>
        </p:nvSpPr>
        <p:spPr bwMode="auto">
          <a:xfrm>
            <a:off x="1094317" y="2167304"/>
            <a:ext cx="163506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Year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63"/>
          <p:cNvSpPr>
            <a:spLocks noChangeArrowheads="1"/>
          </p:cNvSpPr>
          <p:nvPr/>
        </p:nvSpPr>
        <p:spPr bwMode="auto">
          <a:xfrm>
            <a:off x="1454151" y="2590434"/>
            <a:ext cx="20197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Sham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tangle 64"/>
          <p:cNvSpPr>
            <a:spLocks noChangeArrowheads="1"/>
          </p:cNvSpPr>
          <p:nvPr/>
        </p:nvSpPr>
        <p:spPr bwMode="auto">
          <a:xfrm>
            <a:off x="1454151" y="2730012"/>
            <a:ext cx="20197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Sham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7" name="Rectangle 65"/>
          <p:cNvSpPr>
            <a:spLocks noChangeArrowheads="1"/>
          </p:cNvSpPr>
          <p:nvPr/>
        </p:nvSpPr>
        <p:spPr bwMode="auto">
          <a:xfrm>
            <a:off x="1454151" y="2871788"/>
            <a:ext cx="21800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8" name="Rectangle 66"/>
          <p:cNvSpPr>
            <a:spLocks noChangeArrowheads="1"/>
          </p:cNvSpPr>
          <p:nvPr/>
        </p:nvSpPr>
        <p:spPr bwMode="auto">
          <a:xfrm>
            <a:off x="1454151" y="3575173"/>
            <a:ext cx="20197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Sham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Rectangle 67"/>
          <p:cNvSpPr>
            <a:spLocks noChangeArrowheads="1"/>
          </p:cNvSpPr>
          <p:nvPr/>
        </p:nvSpPr>
        <p:spPr bwMode="auto">
          <a:xfrm>
            <a:off x="1454151" y="3716948"/>
            <a:ext cx="20197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Sham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0" name="Rectangle 68"/>
          <p:cNvSpPr>
            <a:spLocks noChangeArrowheads="1"/>
          </p:cNvSpPr>
          <p:nvPr/>
        </p:nvSpPr>
        <p:spPr bwMode="auto">
          <a:xfrm>
            <a:off x="1454151" y="3857625"/>
            <a:ext cx="20197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Sham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1" name="Rectangle 69"/>
          <p:cNvSpPr>
            <a:spLocks noChangeArrowheads="1"/>
          </p:cNvSpPr>
          <p:nvPr/>
        </p:nvSpPr>
        <p:spPr bwMode="auto">
          <a:xfrm>
            <a:off x="1454151" y="3997204"/>
            <a:ext cx="21800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Exerc.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2" name="Rectangle 70"/>
          <p:cNvSpPr>
            <a:spLocks noChangeArrowheads="1"/>
          </p:cNvSpPr>
          <p:nvPr/>
        </p:nvSpPr>
        <p:spPr bwMode="auto">
          <a:xfrm>
            <a:off x="1454151" y="2167304"/>
            <a:ext cx="41838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Comparison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>
            <a:off x="5560485" y="2590434"/>
            <a:ext cx="59150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0.27 (-0.54, 1.08)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72"/>
          <p:cNvSpPr>
            <a:spLocks noChangeArrowheads="1"/>
          </p:cNvSpPr>
          <p:nvPr/>
        </p:nvSpPr>
        <p:spPr bwMode="auto">
          <a:xfrm>
            <a:off x="5560485" y="2730012"/>
            <a:ext cx="59150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0.27 (-0.66, 1.20)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73"/>
          <p:cNvSpPr>
            <a:spLocks noChangeArrowheads="1"/>
          </p:cNvSpPr>
          <p:nvPr/>
        </p:nvSpPr>
        <p:spPr bwMode="auto">
          <a:xfrm>
            <a:off x="5560485" y="2871788"/>
            <a:ext cx="56586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0.77 (0.10, 1.44)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74"/>
          <p:cNvSpPr>
            <a:spLocks noChangeArrowheads="1"/>
          </p:cNvSpPr>
          <p:nvPr/>
        </p:nvSpPr>
        <p:spPr bwMode="auto">
          <a:xfrm>
            <a:off x="5560485" y="3012465"/>
            <a:ext cx="56586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0.50 (0.05, 0.95)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7" name="Rectangle 75"/>
          <p:cNvSpPr>
            <a:spLocks noChangeArrowheads="1"/>
          </p:cNvSpPr>
          <p:nvPr/>
        </p:nvSpPr>
        <p:spPr bwMode="auto">
          <a:xfrm>
            <a:off x="5560485" y="3575173"/>
            <a:ext cx="56586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0.91 (0.06, 1.76)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Rectangle 76"/>
          <p:cNvSpPr>
            <a:spLocks noChangeArrowheads="1"/>
          </p:cNvSpPr>
          <p:nvPr/>
        </p:nvSpPr>
        <p:spPr bwMode="auto">
          <a:xfrm>
            <a:off x="5560485" y="3716948"/>
            <a:ext cx="59150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0.06 (-0.86, 0.98)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9" name="Rectangle 77"/>
          <p:cNvSpPr>
            <a:spLocks noChangeArrowheads="1"/>
          </p:cNvSpPr>
          <p:nvPr/>
        </p:nvSpPr>
        <p:spPr bwMode="auto">
          <a:xfrm>
            <a:off x="5560485" y="3857625"/>
            <a:ext cx="59150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0.24 (-0.85, 1.34)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Rectangle 78"/>
          <p:cNvSpPr>
            <a:spLocks noChangeArrowheads="1"/>
          </p:cNvSpPr>
          <p:nvPr/>
        </p:nvSpPr>
        <p:spPr bwMode="auto">
          <a:xfrm>
            <a:off x="5560485" y="3997204"/>
            <a:ext cx="59150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0.44 (-0.21, 1.09)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79"/>
          <p:cNvSpPr>
            <a:spLocks noChangeArrowheads="1"/>
          </p:cNvSpPr>
          <p:nvPr/>
        </p:nvSpPr>
        <p:spPr bwMode="auto">
          <a:xfrm>
            <a:off x="5560485" y="4138979"/>
            <a:ext cx="56586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0.45 (0.03, 0.86)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2" name="Rectangle 80"/>
          <p:cNvSpPr>
            <a:spLocks noChangeArrowheads="1"/>
          </p:cNvSpPr>
          <p:nvPr/>
        </p:nvSpPr>
        <p:spPr bwMode="auto">
          <a:xfrm>
            <a:off x="5560485" y="2167304"/>
            <a:ext cx="49693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SMD (95% CI)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81"/>
          <p:cNvSpPr>
            <a:spLocks noChangeArrowheads="1"/>
          </p:cNvSpPr>
          <p:nvPr/>
        </p:nvSpPr>
        <p:spPr bwMode="auto">
          <a:xfrm>
            <a:off x="6538384" y="2590434"/>
            <a:ext cx="46006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889 (991)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4" name="Rectangle 82"/>
          <p:cNvSpPr>
            <a:spLocks noChangeArrowheads="1"/>
          </p:cNvSpPr>
          <p:nvPr/>
        </p:nvSpPr>
        <p:spPr bwMode="auto">
          <a:xfrm>
            <a:off x="6538385" y="2730012"/>
            <a:ext cx="41678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675 (952)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5" name="Rectangle 83"/>
          <p:cNvSpPr>
            <a:spLocks noChangeArrowheads="1"/>
          </p:cNvSpPr>
          <p:nvPr/>
        </p:nvSpPr>
        <p:spPr bwMode="auto">
          <a:xfrm>
            <a:off x="6538384" y="2871788"/>
            <a:ext cx="5017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19, 11.2 (2.03)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Rectangle 84"/>
          <p:cNvSpPr>
            <a:spLocks noChangeArrowheads="1"/>
          </p:cNvSpPr>
          <p:nvPr/>
        </p:nvSpPr>
        <p:spPr bwMode="auto">
          <a:xfrm>
            <a:off x="6538384" y="3012465"/>
            <a:ext cx="8656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41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7" name="Rectangle 85"/>
          <p:cNvSpPr>
            <a:spLocks noChangeArrowheads="1"/>
          </p:cNvSpPr>
          <p:nvPr/>
        </p:nvSpPr>
        <p:spPr bwMode="auto">
          <a:xfrm>
            <a:off x="6538384" y="3575173"/>
            <a:ext cx="41517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5.9 (3.1)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86"/>
          <p:cNvSpPr>
            <a:spLocks noChangeArrowheads="1"/>
          </p:cNvSpPr>
          <p:nvPr/>
        </p:nvSpPr>
        <p:spPr bwMode="auto">
          <a:xfrm>
            <a:off x="6538385" y="3716948"/>
            <a:ext cx="37189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7.4 (1.3)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Rectangle 87"/>
          <p:cNvSpPr>
            <a:spLocks noChangeArrowheads="1"/>
          </p:cNvSpPr>
          <p:nvPr/>
        </p:nvSpPr>
        <p:spPr bwMode="auto">
          <a:xfrm>
            <a:off x="6538385" y="3857625"/>
            <a:ext cx="37189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7, 4.1 (4.1)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0" name="Rectangle 88"/>
          <p:cNvSpPr>
            <a:spLocks noChangeArrowheads="1"/>
          </p:cNvSpPr>
          <p:nvPr/>
        </p:nvSpPr>
        <p:spPr bwMode="auto">
          <a:xfrm>
            <a:off x="6538384" y="3997204"/>
            <a:ext cx="5017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19, 5.26 (4.09)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1" name="Rectangle 89"/>
          <p:cNvSpPr>
            <a:spLocks noChangeArrowheads="1"/>
          </p:cNvSpPr>
          <p:nvPr/>
        </p:nvSpPr>
        <p:spPr bwMode="auto">
          <a:xfrm>
            <a:off x="6538384" y="4138979"/>
            <a:ext cx="8656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48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91"/>
          <p:cNvSpPr>
            <a:spLocks noChangeArrowheads="1"/>
          </p:cNvSpPr>
          <p:nvPr/>
        </p:nvSpPr>
        <p:spPr bwMode="auto">
          <a:xfrm>
            <a:off x="6538385" y="2026627"/>
            <a:ext cx="29174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N, mean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4" name="Rectangle 92"/>
          <p:cNvSpPr>
            <a:spLocks noChangeArrowheads="1"/>
          </p:cNvSpPr>
          <p:nvPr/>
        </p:nvSpPr>
        <p:spPr bwMode="auto">
          <a:xfrm>
            <a:off x="7488767" y="2590434"/>
            <a:ext cx="46006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11, 622 (909)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5" name="Rectangle 93"/>
          <p:cNvSpPr>
            <a:spLocks noChangeArrowheads="1"/>
          </p:cNvSpPr>
          <p:nvPr/>
        </p:nvSpPr>
        <p:spPr bwMode="auto">
          <a:xfrm>
            <a:off x="7488767" y="2730012"/>
            <a:ext cx="41678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474 (348)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Rectangle 94"/>
          <p:cNvSpPr>
            <a:spLocks noChangeArrowheads="1"/>
          </p:cNvSpPr>
          <p:nvPr/>
        </p:nvSpPr>
        <p:spPr bwMode="auto">
          <a:xfrm>
            <a:off x="7488767" y="2871788"/>
            <a:ext cx="5017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18, 9.76 (1.52)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7" name="Rectangle 95"/>
          <p:cNvSpPr>
            <a:spLocks noChangeArrowheads="1"/>
          </p:cNvSpPr>
          <p:nvPr/>
        </p:nvSpPr>
        <p:spPr bwMode="auto">
          <a:xfrm>
            <a:off x="7488767" y="3012465"/>
            <a:ext cx="8656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38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8" name="Rectangle 96"/>
          <p:cNvSpPr>
            <a:spLocks noChangeArrowheads="1"/>
          </p:cNvSpPr>
          <p:nvPr/>
        </p:nvSpPr>
        <p:spPr bwMode="auto">
          <a:xfrm>
            <a:off x="7488767" y="3575173"/>
            <a:ext cx="41517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11, 3.6 (1.3)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9" name="Rectangle 97"/>
          <p:cNvSpPr>
            <a:spLocks noChangeArrowheads="1"/>
          </p:cNvSpPr>
          <p:nvPr/>
        </p:nvSpPr>
        <p:spPr bwMode="auto">
          <a:xfrm>
            <a:off x="7488767" y="3716948"/>
            <a:ext cx="37189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7.3 (1.8)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0" name="Rectangle 98"/>
          <p:cNvSpPr>
            <a:spLocks noChangeArrowheads="1"/>
          </p:cNvSpPr>
          <p:nvPr/>
        </p:nvSpPr>
        <p:spPr bwMode="auto">
          <a:xfrm>
            <a:off x="7488767" y="3857625"/>
            <a:ext cx="37189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6, 3.2 (2.5)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1" name="Rectangle 99"/>
          <p:cNvSpPr>
            <a:spLocks noChangeArrowheads="1"/>
          </p:cNvSpPr>
          <p:nvPr/>
        </p:nvSpPr>
        <p:spPr bwMode="auto">
          <a:xfrm>
            <a:off x="7488767" y="3997204"/>
            <a:ext cx="5017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18, 3.56 (3.45)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2" name="Rectangle 100"/>
          <p:cNvSpPr>
            <a:spLocks noChangeArrowheads="1"/>
          </p:cNvSpPr>
          <p:nvPr/>
        </p:nvSpPr>
        <p:spPr bwMode="auto">
          <a:xfrm>
            <a:off x="7488767" y="4138979"/>
            <a:ext cx="8656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44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3" name="Rectangle 101"/>
          <p:cNvSpPr>
            <a:spLocks noChangeArrowheads="1"/>
          </p:cNvSpPr>
          <p:nvPr/>
        </p:nvSpPr>
        <p:spPr bwMode="auto">
          <a:xfrm>
            <a:off x="7488767" y="2167304"/>
            <a:ext cx="45044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(SD); Control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" name="Rectangle 102"/>
          <p:cNvSpPr>
            <a:spLocks noChangeArrowheads="1"/>
          </p:cNvSpPr>
          <p:nvPr/>
        </p:nvSpPr>
        <p:spPr bwMode="auto">
          <a:xfrm>
            <a:off x="7488767" y="2026627"/>
            <a:ext cx="29174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N, mean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" name="Rectangle 103"/>
          <p:cNvSpPr>
            <a:spLocks noChangeArrowheads="1"/>
          </p:cNvSpPr>
          <p:nvPr/>
        </p:nvSpPr>
        <p:spPr bwMode="auto">
          <a:xfrm>
            <a:off x="8331200" y="2590434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31.23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6" name="Rectangle 104"/>
          <p:cNvSpPr>
            <a:spLocks noChangeArrowheads="1"/>
          </p:cNvSpPr>
          <p:nvPr/>
        </p:nvSpPr>
        <p:spPr bwMode="auto">
          <a:xfrm>
            <a:off x="8331200" y="2730012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23.57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7" name="Rectangle 105"/>
          <p:cNvSpPr>
            <a:spLocks noChangeArrowheads="1"/>
          </p:cNvSpPr>
          <p:nvPr/>
        </p:nvSpPr>
        <p:spPr bwMode="auto">
          <a:xfrm>
            <a:off x="8331200" y="2871788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45.20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8" name="Rectangle 106"/>
          <p:cNvSpPr>
            <a:spLocks noChangeArrowheads="1"/>
          </p:cNvSpPr>
          <p:nvPr/>
        </p:nvSpPr>
        <p:spPr bwMode="auto">
          <a:xfrm>
            <a:off x="8331200" y="3012465"/>
            <a:ext cx="23724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100.00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9" name="Rectangle 107"/>
          <p:cNvSpPr>
            <a:spLocks noChangeArrowheads="1"/>
          </p:cNvSpPr>
          <p:nvPr/>
        </p:nvSpPr>
        <p:spPr bwMode="auto">
          <a:xfrm>
            <a:off x="8331200" y="3575173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24.13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0" name="Rectangle 108"/>
          <p:cNvSpPr>
            <a:spLocks noChangeArrowheads="1"/>
          </p:cNvSpPr>
          <p:nvPr/>
        </p:nvSpPr>
        <p:spPr bwMode="auto">
          <a:xfrm>
            <a:off x="8331200" y="3716948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20.44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1" name="Rectangle 109"/>
          <p:cNvSpPr>
            <a:spLocks noChangeArrowheads="1"/>
          </p:cNvSpPr>
          <p:nvPr/>
        </p:nvSpPr>
        <p:spPr bwMode="auto">
          <a:xfrm>
            <a:off x="8331200" y="3857625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14.53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2" name="Rectangle 110"/>
          <p:cNvSpPr>
            <a:spLocks noChangeArrowheads="1"/>
          </p:cNvSpPr>
          <p:nvPr/>
        </p:nvSpPr>
        <p:spPr bwMode="auto">
          <a:xfrm>
            <a:off x="8331200" y="3997204"/>
            <a:ext cx="19396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40.90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3" name="Rectangle 111"/>
          <p:cNvSpPr>
            <a:spLocks noChangeArrowheads="1"/>
          </p:cNvSpPr>
          <p:nvPr/>
        </p:nvSpPr>
        <p:spPr bwMode="auto">
          <a:xfrm>
            <a:off x="8331200" y="4138979"/>
            <a:ext cx="237244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100.00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4" name="Rectangle 112"/>
          <p:cNvSpPr>
            <a:spLocks noChangeArrowheads="1"/>
          </p:cNvSpPr>
          <p:nvPr/>
        </p:nvSpPr>
        <p:spPr bwMode="auto">
          <a:xfrm>
            <a:off x="8331200" y="2167304"/>
            <a:ext cx="24045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Weight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5" name="Rectangle 113"/>
          <p:cNvSpPr>
            <a:spLocks noChangeArrowheads="1"/>
          </p:cNvSpPr>
          <p:nvPr/>
        </p:nvSpPr>
        <p:spPr bwMode="auto">
          <a:xfrm>
            <a:off x="8331200" y="2026627"/>
            <a:ext cx="6893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%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6" name="Rectangle 114"/>
          <p:cNvSpPr>
            <a:spLocks noChangeArrowheads="1"/>
          </p:cNvSpPr>
          <p:nvPr/>
        </p:nvSpPr>
        <p:spPr bwMode="auto">
          <a:xfrm>
            <a:off x="5560485" y="2590434"/>
            <a:ext cx="59150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0.27 (-0.54, 1.08)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7" name="Rectangle 115"/>
          <p:cNvSpPr>
            <a:spLocks noChangeArrowheads="1"/>
          </p:cNvSpPr>
          <p:nvPr/>
        </p:nvSpPr>
        <p:spPr bwMode="auto">
          <a:xfrm>
            <a:off x="5560485" y="2730012"/>
            <a:ext cx="59150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0.27 (-0.66, 1.20)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8" name="Rectangle 116"/>
          <p:cNvSpPr>
            <a:spLocks noChangeArrowheads="1"/>
          </p:cNvSpPr>
          <p:nvPr/>
        </p:nvSpPr>
        <p:spPr bwMode="auto">
          <a:xfrm>
            <a:off x="5560485" y="2871788"/>
            <a:ext cx="56586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0.77 (0.10, 1.44)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9" name="Rectangle 117"/>
          <p:cNvSpPr>
            <a:spLocks noChangeArrowheads="1"/>
          </p:cNvSpPr>
          <p:nvPr/>
        </p:nvSpPr>
        <p:spPr bwMode="auto">
          <a:xfrm>
            <a:off x="5560485" y="3012465"/>
            <a:ext cx="56586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0.50 (0.05, 0.95)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0" name="Rectangle 118"/>
          <p:cNvSpPr>
            <a:spLocks noChangeArrowheads="1"/>
          </p:cNvSpPr>
          <p:nvPr/>
        </p:nvSpPr>
        <p:spPr bwMode="auto">
          <a:xfrm>
            <a:off x="5560485" y="3575173"/>
            <a:ext cx="56586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0.91 (0.06, 1.76)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1" name="Rectangle 119"/>
          <p:cNvSpPr>
            <a:spLocks noChangeArrowheads="1"/>
          </p:cNvSpPr>
          <p:nvPr/>
        </p:nvSpPr>
        <p:spPr bwMode="auto">
          <a:xfrm>
            <a:off x="5560485" y="3716948"/>
            <a:ext cx="59150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0.06 (-0.86, 0.98)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2" name="Rectangle 120"/>
          <p:cNvSpPr>
            <a:spLocks noChangeArrowheads="1"/>
          </p:cNvSpPr>
          <p:nvPr/>
        </p:nvSpPr>
        <p:spPr bwMode="auto">
          <a:xfrm>
            <a:off x="5560485" y="3857625"/>
            <a:ext cx="59150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0.24 (-0.85, 1.34)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3" name="Rectangle 121"/>
          <p:cNvSpPr>
            <a:spLocks noChangeArrowheads="1"/>
          </p:cNvSpPr>
          <p:nvPr/>
        </p:nvSpPr>
        <p:spPr bwMode="auto">
          <a:xfrm>
            <a:off x="5560485" y="3997204"/>
            <a:ext cx="591509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0.44 (-0.21, 1.09)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4" name="Rectangle 122"/>
          <p:cNvSpPr>
            <a:spLocks noChangeArrowheads="1"/>
          </p:cNvSpPr>
          <p:nvPr/>
        </p:nvSpPr>
        <p:spPr bwMode="auto">
          <a:xfrm>
            <a:off x="5560485" y="4138979"/>
            <a:ext cx="56586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0.45 (0.03, 0.86)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5" name="Rectangle 123"/>
          <p:cNvSpPr>
            <a:spLocks noChangeArrowheads="1"/>
          </p:cNvSpPr>
          <p:nvPr/>
        </p:nvSpPr>
        <p:spPr bwMode="auto">
          <a:xfrm>
            <a:off x="5560485" y="2167304"/>
            <a:ext cx="49693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SMD (95% CI)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6" name="Rectangle 124"/>
          <p:cNvSpPr>
            <a:spLocks noChangeArrowheads="1"/>
          </p:cNvSpPr>
          <p:nvPr/>
        </p:nvSpPr>
        <p:spPr bwMode="auto">
          <a:xfrm>
            <a:off x="6538384" y="2590434"/>
            <a:ext cx="46006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889 (991)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7" name="Rectangle 125"/>
          <p:cNvSpPr>
            <a:spLocks noChangeArrowheads="1"/>
          </p:cNvSpPr>
          <p:nvPr/>
        </p:nvSpPr>
        <p:spPr bwMode="auto">
          <a:xfrm>
            <a:off x="6538385" y="2730012"/>
            <a:ext cx="416781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675 (952)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8" name="Rectangle 126"/>
          <p:cNvSpPr>
            <a:spLocks noChangeArrowheads="1"/>
          </p:cNvSpPr>
          <p:nvPr/>
        </p:nvSpPr>
        <p:spPr bwMode="auto">
          <a:xfrm>
            <a:off x="6538384" y="2871788"/>
            <a:ext cx="5017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19, 11.2 (2.03)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9" name="Rectangle 127"/>
          <p:cNvSpPr>
            <a:spLocks noChangeArrowheads="1"/>
          </p:cNvSpPr>
          <p:nvPr/>
        </p:nvSpPr>
        <p:spPr bwMode="auto">
          <a:xfrm>
            <a:off x="6538384" y="3012465"/>
            <a:ext cx="8656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41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0" name="Rectangle 128"/>
          <p:cNvSpPr>
            <a:spLocks noChangeArrowheads="1"/>
          </p:cNvSpPr>
          <p:nvPr/>
        </p:nvSpPr>
        <p:spPr bwMode="auto">
          <a:xfrm>
            <a:off x="6538384" y="3575173"/>
            <a:ext cx="41517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13, 5.9 (3.1)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1" name="Rectangle 129"/>
          <p:cNvSpPr>
            <a:spLocks noChangeArrowheads="1"/>
          </p:cNvSpPr>
          <p:nvPr/>
        </p:nvSpPr>
        <p:spPr bwMode="auto">
          <a:xfrm>
            <a:off x="6538385" y="3716948"/>
            <a:ext cx="37189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9, 7.4 (1.3)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2" name="Rectangle 130"/>
          <p:cNvSpPr>
            <a:spLocks noChangeArrowheads="1"/>
          </p:cNvSpPr>
          <p:nvPr/>
        </p:nvSpPr>
        <p:spPr bwMode="auto">
          <a:xfrm>
            <a:off x="6538385" y="3857625"/>
            <a:ext cx="37189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7, 4.1 (4.1)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3" name="Rectangle 131"/>
          <p:cNvSpPr>
            <a:spLocks noChangeArrowheads="1"/>
          </p:cNvSpPr>
          <p:nvPr/>
        </p:nvSpPr>
        <p:spPr bwMode="auto">
          <a:xfrm>
            <a:off x="6538384" y="3997204"/>
            <a:ext cx="50174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19, 5.26 (4.09)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4" name="Rectangle 132"/>
          <p:cNvSpPr>
            <a:spLocks noChangeArrowheads="1"/>
          </p:cNvSpPr>
          <p:nvPr/>
        </p:nvSpPr>
        <p:spPr bwMode="auto">
          <a:xfrm>
            <a:off x="6538384" y="4138979"/>
            <a:ext cx="8656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48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5" name="Rectangle 133"/>
          <p:cNvSpPr>
            <a:spLocks noChangeArrowheads="1"/>
          </p:cNvSpPr>
          <p:nvPr/>
        </p:nvSpPr>
        <p:spPr bwMode="auto">
          <a:xfrm>
            <a:off x="6538385" y="2167304"/>
            <a:ext cx="375103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(SD); </a:t>
            </a:r>
            <a:r>
              <a:rPr lang="fr-FR" altLang="fr-FR" sz="600" dirty="0" smtClean="0">
                <a:solidFill>
                  <a:srgbClr val="000000"/>
                </a:solidFill>
              </a:rPr>
              <a:t>WBV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6" name="Rectangle 134"/>
          <p:cNvSpPr>
            <a:spLocks noChangeArrowheads="1"/>
          </p:cNvSpPr>
          <p:nvPr/>
        </p:nvSpPr>
        <p:spPr bwMode="auto">
          <a:xfrm>
            <a:off x="6538385" y="2026627"/>
            <a:ext cx="29174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N, mean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7" name="Freeform 135"/>
          <p:cNvSpPr>
            <a:spLocks/>
          </p:cNvSpPr>
          <p:nvPr/>
        </p:nvSpPr>
        <p:spPr bwMode="auto">
          <a:xfrm>
            <a:off x="3981451" y="2595929"/>
            <a:ext cx="44451" cy="23080"/>
          </a:xfrm>
          <a:custGeom>
            <a:avLst/>
            <a:gdLst>
              <a:gd name="T0" fmla="*/ 10 w 21"/>
              <a:gd name="T1" fmla="*/ 0 h 21"/>
              <a:gd name="T2" fmla="*/ 0 w 21"/>
              <a:gd name="T3" fmla="*/ 10 h 21"/>
              <a:gd name="T4" fmla="*/ 10 w 21"/>
              <a:gd name="T5" fmla="*/ 21 h 21"/>
              <a:gd name="T6" fmla="*/ 21 w 21"/>
              <a:gd name="T7" fmla="*/ 10 h 21"/>
              <a:gd name="T8" fmla="*/ 10 w 21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10" y="0"/>
                </a:moveTo>
                <a:lnTo>
                  <a:pt x="0" y="10"/>
                </a:lnTo>
                <a:lnTo>
                  <a:pt x="10" y="21"/>
                </a:lnTo>
                <a:lnTo>
                  <a:pt x="21" y="10"/>
                </a:lnTo>
                <a:lnTo>
                  <a:pt x="10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38" name="Freeform 136"/>
          <p:cNvSpPr>
            <a:spLocks/>
          </p:cNvSpPr>
          <p:nvPr/>
        </p:nvSpPr>
        <p:spPr bwMode="auto">
          <a:xfrm>
            <a:off x="3979333" y="2736606"/>
            <a:ext cx="44451" cy="23080"/>
          </a:xfrm>
          <a:custGeom>
            <a:avLst/>
            <a:gdLst>
              <a:gd name="T0" fmla="*/ 10 w 21"/>
              <a:gd name="T1" fmla="*/ 0 h 21"/>
              <a:gd name="T2" fmla="*/ 0 w 21"/>
              <a:gd name="T3" fmla="*/ 11 h 21"/>
              <a:gd name="T4" fmla="*/ 10 w 21"/>
              <a:gd name="T5" fmla="*/ 21 h 21"/>
              <a:gd name="T6" fmla="*/ 21 w 21"/>
              <a:gd name="T7" fmla="*/ 11 h 21"/>
              <a:gd name="T8" fmla="*/ 10 w 21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10" y="0"/>
                </a:moveTo>
                <a:lnTo>
                  <a:pt x="0" y="11"/>
                </a:lnTo>
                <a:lnTo>
                  <a:pt x="10" y="21"/>
                </a:lnTo>
                <a:lnTo>
                  <a:pt x="21" y="11"/>
                </a:lnTo>
                <a:lnTo>
                  <a:pt x="10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39" name="Freeform 137"/>
          <p:cNvSpPr>
            <a:spLocks/>
          </p:cNvSpPr>
          <p:nvPr/>
        </p:nvSpPr>
        <p:spPr bwMode="auto">
          <a:xfrm>
            <a:off x="4406900" y="2877283"/>
            <a:ext cx="44451" cy="23080"/>
          </a:xfrm>
          <a:custGeom>
            <a:avLst/>
            <a:gdLst>
              <a:gd name="T0" fmla="*/ 10 w 21"/>
              <a:gd name="T1" fmla="*/ 0 h 21"/>
              <a:gd name="T2" fmla="*/ 0 w 21"/>
              <a:gd name="T3" fmla="*/ 10 h 21"/>
              <a:gd name="T4" fmla="*/ 10 w 21"/>
              <a:gd name="T5" fmla="*/ 21 h 21"/>
              <a:gd name="T6" fmla="*/ 21 w 21"/>
              <a:gd name="T7" fmla="*/ 10 h 21"/>
              <a:gd name="T8" fmla="*/ 10 w 21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10" y="0"/>
                </a:moveTo>
                <a:lnTo>
                  <a:pt x="0" y="10"/>
                </a:lnTo>
                <a:lnTo>
                  <a:pt x="10" y="21"/>
                </a:lnTo>
                <a:lnTo>
                  <a:pt x="21" y="10"/>
                </a:lnTo>
                <a:lnTo>
                  <a:pt x="10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40" name="Freeform 138"/>
          <p:cNvSpPr>
            <a:spLocks/>
          </p:cNvSpPr>
          <p:nvPr/>
        </p:nvSpPr>
        <p:spPr bwMode="auto">
          <a:xfrm>
            <a:off x="4519084" y="3581767"/>
            <a:ext cx="44451" cy="23080"/>
          </a:xfrm>
          <a:custGeom>
            <a:avLst/>
            <a:gdLst>
              <a:gd name="T0" fmla="*/ 11 w 21"/>
              <a:gd name="T1" fmla="*/ 0 h 21"/>
              <a:gd name="T2" fmla="*/ 0 w 21"/>
              <a:gd name="T3" fmla="*/ 11 h 21"/>
              <a:gd name="T4" fmla="*/ 11 w 21"/>
              <a:gd name="T5" fmla="*/ 21 h 21"/>
              <a:gd name="T6" fmla="*/ 21 w 21"/>
              <a:gd name="T7" fmla="*/ 11 h 21"/>
              <a:gd name="T8" fmla="*/ 11 w 21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11" y="0"/>
                </a:moveTo>
                <a:lnTo>
                  <a:pt x="0" y="11"/>
                </a:lnTo>
                <a:lnTo>
                  <a:pt x="11" y="21"/>
                </a:lnTo>
                <a:lnTo>
                  <a:pt x="21" y="11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41" name="Freeform 139"/>
          <p:cNvSpPr>
            <a:spLocks/>
          </p:cNvSpPr>
          <p:nvPr/>
        </p:nvSpPr>
        <p:spPr bwMode="auto">
          <a:xfrm>
            <a:off x="3803651" y="3722444"/>
            <a:ext cx="44451" cy="23080"/>
          </a:xfrm>
          <a:custGeom>
            <a:avLst/>
            <a:gdLst>
              <a:gd name="T0" fmla="*/ 11 w 21"/>
              <a:gd name="T1" fmla="*/ 0 h 21"/>
              <a:gd name="T2" fmla="*/ 0 w 21"/>
              <a:gd name="T3" fmla="*/ 10 h 21"/>
              <a:gd name="T4" fmla="*/ 11 w 21"/>
              <a:gd name="T5" fmla="*/ 21 h 21"/>
              <a:gd name="T6" fmla="*/ 21 w 21"/>
              <a:gd name="T7" fmla="*/ 10 h 21"/>
              <a:gd name="T8" fmla="*/ 11 w 21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11" y="0"/>
                </a:moveTo>
                <a:lnTo>
                  <a:pt x="0" y="10"/>
                </a:lnTo>
                <a:lnTo>
                  <a:pt x="11" y="21"/>
                </a:lnTo>
                <a:lnTo>
                  <a:pt x="21" y="10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42" name="Freeform 140"/>
          <p:cNvSpPr>
            <a:spLocks/>
          </p:cNvSpPr>
          <p:nvPr/>
        </p:nvSpPr>
        <p:spPr bwMode="auto">
          <a:xfrm>
            <a:off x="3958167" y="3863121"/>
            <a:ext cx="44451" cy="23080"/>
          </a:xfrm>
          <a:custGeom>
            <a:avLst/>
            <a:gdLst>
              <a:gd name="T0" fmla="*/ 11 w 21"/>
              <a:gd name="T1" fmla="*/ 0 h 21"/>
              <a:gd name="T2" fmla="*/ 0 w 21"/>
              <a:gd name="T3" fmla="*/ 11 h 21"/>
              <a:gd name="T4" fmla="*/ 11 w 21"/>
              <a:gd name="T5" fmla="*/ 21 h 21"/>
              <a:gd name="T6" fmla="*/ 21 w 21"/>
              <a:gd name="T7" fmla="*/ 11 h 21"/>
              <a:gd name="T8" fmla="*/ 11 w 21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11" y="0"/>
                </a:moveTo>
                <a:lnTo>
                  <a:pt x="0" y="11"/>
                </a:lnTo>
                <a:lnTo>
                  <a:pt x="11" y="21"/>
                </a:lnTo>
                <a:lnTo>
                  <a:pt x="21" y="11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43" name="Freeform 141"/>
          <p:cNvSpPr>
            <a:spLocks/>
          </p:cNvSpPr>
          <p:nvPr/>
        </p:nvSpPr>
        <p:spPr bwMode="auto">
          <a:xfrm>
            <a:off x="4125384" y="4003798"/>
            <a:ext cx="44451" cy="23080"/>
          </a:xfrm>
          <a:custGeom>
            <a:avLst/>
            <a:gdLst>
              <a:gd name="T0" fmla="*/ 11 w 21"/>
              <a:gd name="T1" fmla="*/ 0 h 21"/>
              <a:gd name="T2" fmla="*/ 0 w 21"/>
              <a:gd name="T3" fmla="*/ 10 h 21"/>
              <a:gd name="T4" fmla="*/ 11 w 21"/>
              <a:gd name="T5" fmla="*/ 21 h 21"/>
              <a:gd name="T6" fmla="*/ 21 w 21"/>
              <a:gd name="T7" fmla="*/ 10 h 21"/>
              <a:gd name="T8" fmla="*/ 11 w 21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11" y="0"/>
                </a:moveTo>
                <a:lnTo>
                  <a:pt x="0" y="10"/>
                </a:lnTo>
                <a:lnTo>
                  <a:pt x="11" y="21"/>
                </a:lnTo>
                <a:lnTo>
                  <a:pt x="21" y="10"/>
                </a:lnTo>
                <a:lnTo>
                  <a:pt x="11" y="0"/>
                </a:lnTo>
                <a:close/>
              </a:path>
            </a:pathLst>
          </a:custGeom>
          <a:solidFill>
            <a:srgbClr val="000000"/>
          </a:solidFill>
          <a:ln w="158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44" name="Line 142"/>
          <p:cNvSpPr>
            <a:spLocks noChangeShapeType="1"/>
          </p:cNvSpPr>
          <p:nvPr/>
        </p:nvSpPr>
        <p:spPr bwMode="auto">
          <a:xfrm>
            <a:off x="374652" y="4720371"/>
            <a:ext cx="8462433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45" name="Rectangle 143"/>
          <p:cNvSpPr>
            <a:spLocks noChangeArrowheads="1"/>
          </p:cNvSpPr>
          <p:nvPr/>
        </p:nvSpPr>
        <p:spPr bwMode="auto">
          <a:xfrm>
            <a:off x="2692401" y="4886325"/>
            <a:ext cx="54822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Favors Control  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6" name="Rectangle 144"/>
          <p:cNvSpPr>
            <a:spLocks noChangeArrowheads="1"/>
          </p:cNvSpPr>
          <p:nvPr/>
        </p:nvSpPr>
        <p:spPr bwMode="auto">
          <a:xfrm>
            <a:off x="4428068" y="4886325"/>
            <a:ext cx="45204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Favors WBV 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7" name="Line 145"/>
          <p:cNvSpPr>
            <a:spLocks noChangeShapeType="1"/>
          </p:cNvSpPr>
          <p:nvPr/>
        </p:nvSpPr>
        <p:spPr bwMode="auto">
          <a:xfrm>
            <a:off x="3776133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48" name="Rectangle 146"/>
          <p:cNvSpPr>
            <a:spLocks noChangeArrowheads="1"/>
          </p:cNvSpPr>
          <p:nvPr/>
        </p:nvSpPr>
        <p:spPr bwMode="auto">
          <a:xfrm>
            <a:off x="3759200" y="4789610"/>
            <a:ext cx="4328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9" name="Line 147"/>
          <p:cNvSpPr>
            <a:spLocks noChangeShapeType="1"/>
          </p:cNvSpPr>
          <p:nvPr/>
        </p:nvSpPr>
        <p:spPr bwMode="auto">
          <a:xfrm>
            <a:off x="2929467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50" name="Rectangle 148"/>
          <p:cNvSpPr>
            <a:spLocks noChangeArrowheads="1"/>
          </p:cNvSpPr>
          <p:nvPr/>
        </p:nvSpPr>
        <p:spPr bwMode="auto">
          <a:xfrm>
            <a:off x="2901951" y="4789610"/>
            <a:ext cx="6893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-1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Line 149"/>
          <p:cNvSpPr>
            <a:spLocks noChangeShapeType="1"/>
          </p:cNvSpPr>
          <p:nvPr/>
        </p:nvSpPr>
        <p:spPr bwMode="auto">
          <a:xfrm>
            <a:off x="3141133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52" name="Rectangle 150"/>
          <p:cNvSpPr>
            <a:spLocks noChangeArrowheads="1"/>
          </p:cNvSpPr>
          <p:nvPr/>
        </p:nvSpPr>
        <p:spPr bwMode="auto">
          <a:xfrm>
            <a:off x="3083984" y="4789610"/>
            <a:ext cx="13305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-.75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3" name="Line 151"/>
          <p:cNvSpPr>
            <a:spLocks noChangeShapeType="1"/>
          </p:cNvSpPr>
          <p:nvPr/>
        </p:nvSpPr>
        <p:spPr bwMode="auto">
          <a:xfrm>
            <a:off x="3350684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54" name="Rectangle 152"/>
          <p:cNvSpPr>
            <a:spLocks noChangeArrowheads="1"/>
          </p:cNvSpPr>
          <p:nvPr/>
        </p:nvSpPr>
        <p:spPr bwMode="auto">
          <a:xfrm>
            <a:off x="3312584" y="4789610"/>
            <a:ext cx="89768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-.5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5" name="Line 153"/>
          <p:cNvSpPr>
            <a:spLocks noChangeShapeType="1"/>
          </p:cNvSpPr>
          <p:nvPr/>
        </p:nvSpPr>
        <p:spPr bwMode="auto">
          <a:xfrm>
            <a:off x="3564467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56" name="Rectangle 154"/>
          <p:cNvSpPr>
            <a:spLocks noChangeArrowheads="1"/>
          </p:cNvSpPr>
          <p:nvPr/>
        </p:nvSpPr>
        <p:spPr bwMode="auto">
          <a:xfrm>
            <a:off x="3509433" y="4789610"/>
            <a:ext cx="13305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-.25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7" name="Line 155"/>
          <p:cNvSpPr>
            <a:spLocks noChangeShapeType="1"/>
          </p:cNvSpPr>
          <p:nvPr/>
        </p:nvSpPr>
        <p:spPr bwMode="auto">
          <a:xfrm>
            <a:off x="3776133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58" name="Rectangle 156"/>
          <p:cNvSpPr>
            <a:spLocks noChangeArrowheads="1"/>
          </p:cNvSpPr>
          <p:nvPr/>
        </p:nvSpPr>
        <p:spPr bwMode="auto">
          <a:xfrm>
            <a:off x="3759200" y="4789610"/>
            <a:ext cx="4328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9" name="Line 157"/>
          <p:cNvSpPr>
            <a:spLocks noChangeShapeType="1"/>
          </p:cNvSpPr>
          <p:nvPr/>
        </p:nvSpPr>
        <p:spPr bwMode="auto">
          <a:xfrm>
            <a:off x="3987800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60" name="Rectangle 158"/>
          <p:cNvSpPr>
            <a:spLocks noChangeArrowheads="1"/>
          </p:cNvSpPr>
          <p:nvPr/>
        </p:nvSpPr>
        <p:spPr bwMode="auto">
          <a:xfrm>
            <a:off x="3943351" y="4789610"/>
            <a:ext cx="10740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.25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Line 159"/>
          <p:cNvSpPr>
            <a:spLocks noChangeShapeType="1"/>
          </p:cNvSpPr>
          <p:nvPr/>
        </p:nvSpPr>
        <p:spPr bwMode="auto">
          <a:xfrm>
            <a:off x="4197351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62" name="Rectangle 160"/>
          <p:cNvSpPr>
            <a:spLocks noChangeArrowheads="1"/>
          </p:cNvSpPr>
          <p:nvPr/>
        </p:nvSpPr>
        <p:spPr bwMode="auto">
          <a:xfrm>
            <a:off x="4169834" y="4789610"/>
            <a:ext cx="64120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.5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3" name="Line 161"/>
          <p:cNvSpPr>
            <a:spLocks noChangeShapeType="1"/>
          </p:cNvSpPr>
          <p:nvPr/>
        </p:nvSpPr>
        <p:spPr bwMode="auto">
          <a:xfrm>
            <a:off x="4411133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64" name="Rectangle 162"/>
          <p:cNvSpPr>
            <a:spLocks noChangeArrowheads="1"/>
          </p:cNvSpPr>
          <p:nvPr/>
        </p:nvSpPr>
        <p:spPr bwMode="auto">
          <a:xfrm>
            <a:off x="4366684" y="4789610"/>
            <a:ext cx="10740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.75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5" name="Line 163"/>
          <p:cNvSpPr>
            <a:spLocks noChangeShapeType="1"/>
          </p:cNvSpPr>
          <p:nvPr/>
        </p:nvSpPr>
        <p:spPr bwMode="auto">
          <a:xfrm>
            <a:off x="4622800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66" name="Rectangle 164"/>
          <p:cNvSpPr>
            <a:spLocks noChangeArrowheads="1"/>
          </p:cNvSpPr>
          <p:nvPr/>
        </p:nvSpPr>
        <p:spPr bwMode="auto">
          <a:xfrm>
            <a:off x="4605867" y="4789610"/>
            <a:ext cx="4328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7" name="Line 165"/>
          <p:cNvSpPr>
            <a:spLocks noChangeShapeType="1"/>
          </p:cNvSpPr>
          <p:nvPr/>
        </p:nvSpPr>
        <p:spPr bwMode="auto">
          <a:xfrm>
            <a:off x="5044017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68" name="Rectangle 166"/>
          <p:cNvSpPr>
            <a:spLocks noChangeArrowheads="1"/>
          </p:cNvSpPr>
          <p:nvPr/>
        </p:nvSpPr>
        <p:spPr bwMode="auto">
          <a:xfrm>
            <a:off x="4999567" y="4789610"/>
            <a:ext cx="10740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1.5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Line 167"/>
          <p:cNvSpPr>
            <a:spLocks noChangeShapeType="1"/>
          </p:cNvSpPr>
          <p:nvPr/>
        </p:nvSpPr>
        <p:spPr bwMode="auto">
          <a:xfrm>
            <a:off x="5469467" y="4720371"/>
            <a:ext cx="0" cy="4616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H" sz="2400"/>
          </a:p>
        </p:txBody>
      </p:sp>
      <p:sp>
        <p:nvSpPr>
          <p:cNvPr id="170" name="Rectangle 168"/>
          <p:cNvSpPr>
            <a:spLocks noChangeArrowheads="1"/>
          </p:cNvSpPr>
          <p:nvPr/>
        </p:nvSpPr>
        <p:spPr bwMode="auto">
          <a:xfrm>
            <a:off x="5452534" y="4789610"/>
            <a:ext cx="43282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</a:t>
            </a:r>
            <a:endParaRPr kumimoji="0" lang="fr-FR" alt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917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</Words>
  <Application>Microsoft Office PowerPoint</Application>
  <PresentationFormat>On-screen Show (4:3)</PresentationFormat>
  <Paragraphs>114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Joemar A. Dionaldo</dc:creator>
  <cp:lastModifiedBy>Joemar A. Dionaldo</cp:lastModifiedBy>
  <cp:revision>1</cp:revision>
  <dcterms:created xsi:type="dcterms:W3CDTF">2015-11-10T10:14:19Z</dcterms:created>
  <dcterms:modified xsi:type="dcterms:W3CDTF">2015-11-10T10:14:28Z</dcterms:modified>
</cp:coreProperties>
</file>