
<file path=[Content_Types].xml><?xml version="1.0" encoding="utf-8"?>
<Types xmlns="http://schemas.openxmlformats.org/package/2006/content-types">
  <Default Extension="png" ContentType="image/png"/>
  <Default Extension="jpeg" ContentType="image/jpeg"/>
  <Default Extension="mov" ContentType="video/quicktime"/>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2.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99" r:id="rId3"/>
    <p:sldId id="280" r:id="rId4"/>
    <p:sldId id="258" r:id="rId5"/>
    <p:sldId id="291" r:id="rId6"/>
    <p:sldId id="292" r:id="rId7"/>
    <p:sldId id="293" r:id="rId8"/>
    <p:sldId id="294" r:id="rId9"/>
    <p:sldId id="262" r:id="rId10"/>
    <p:sldId id="264" r:id="rId11"/>
    <p:sldId id="265" r:id="rId12"/>
    <p:sldId id="266" r:id="rId13"/>
    <p:sldId id="267" r:id="rId14"/>
    <p:sldId id="268" r:id="rId15"/>
    <p:sldId id="269" r:id="rId16"/>
    <p:sldId id="300" r:id="rId17"/>
    <p:sldId id="301" r:id="rId18"/>
    <p:sldId id="302" r:id="rId19"/>
    <p:sldId id="303" r:id="rId20"/>
    <p:sldId id="304" r:id="rId21"/>
    <p:sldId id="305" r:id="rId22"/>
    <p:sldId id="270" r:id="rId23"/>
    <p:sldId id="273" r:id="rId24"/>
    <p:sldId id="271" r:id="rId25"/>
    <p:sldId id="306" r:id="rId26"/>
    <p:sldId id="272" r:id="rId27"/>
    <p:sldId id="276" r:id="rId28"/>
    <p:sldId id="295" r:id="rId29"/>
    <p:sldId id="296" r:id="rId30"/>
    <p:sldId id="297" r:id="rId31"/>
    <p:sldId id="298"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iki" initials="K" lastIdx="3" clrIdx="0"/>
  <p:cmAuthor id="1" name="Ratcliff, William C" initials="RWC" lastIdx="10" clrIdx="1">
    <p:extLst>
      <p:ext uri="{19B8F6BF-5375-455C-9EA6-DF929625EA0E}">
        <p15:presenceInfo xmlns:p15="http://schemas.microsoft.com/office/powerpoint/2012/main" userId="S-1-5-21-1177238915-2111687655-1060284298-8254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323" autoAdjust="0"/>
  </p:normalViewPr>
  <p:slideViewPr>
    <p:cSldViewPr>
      <p:cViewPr varScale="1">
        <p:scale>
          <a:sx n="114" d="100"/>
          <a:sy n="114" d="100"/>
        </p:scale>
        <p:origin x="1524"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ADD43E-1BEA-4160-AA2B-BE63D14A63D1}" type="datetimeFigureOut">
              <a:rPr lang="en-US" smtClean="0"/>
              <a:t>6/30/2015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5B7019-70C4-491F-9518-B20F70CF47A8}" type="slidenum">
              <a:rPr lang="en-US" smtClean="0"/>
              <a:t>‹#›</a:t>
            </a:fld>
            <a:endParaRPr lang="en-US"/>
          </a:p>
        </p:txBody>
      </p:sp>
    </p:spTree>
    <p:extLst>
      <p:ext uri="{BB962C8B-B14F-4D97-AF65-F5344CB8AC3E}">
        <p14:creationId xmlns:p14="http://schemas.microsoft.com/office/powerpoint/2010/main" val="37302317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creativecommons.org/licenses/by-sa/3.0/deed.en"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www.cam.ac.uk/research/news/stirring-tails-of-evolution"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Today we are going to</a:t>
            </a:r>
            <a:r>
              <a:rPr lang="en-US" baseline="0" dirty="0" smtClean="0"/>
              <a:t> hear the story of the rotifer and the yeast and how we can use these two organisms to study how multicellularity may have evolved in the deep past! </a:t>
            </a:r>
            <a:endParaRPr lang="en-US" dirty="0"/>
          </a:p>
        </p:txBody>
      </p:sp>
      <p:sp>
        <p:nvSpPr>
          <p:cNvPr id="4" name="Slide Number Placeholder 3"/>
          <p:cNvSpPr>
            <a:spLocks noGrp="1"/>
          </p:cNvSpPr>
          <p:nvPr>
            <p:ph type="sldNum" sz="quarter" idx="10"/>
          </p:nvPr>
        </p:nvSpPr>
        <p:spPr/>
        <p:txBody>
          <a:bodyPr/>
          <a:lstStyle/>
          <a:p>
            <a:fld id="{605B7019-70C4-491F-9518-B20F70CF47A8}" type="slidenum">
              <a:rPr lang="en-US" smtClean="0"/>
              <a:t>1</a:t>
            </a:fld>
            <a:endParaRPr lang="en-US"/>
          </a:p>
        </p:txBody>
      </p:sp>
    </p:spTree>
    <p:extLst>
      <p:ext uri="{BB962C8B-B14F-4D97-AF65-F5344CB8AC3E}">
        <p14:creationId xmlns:p14="http://schemas.microsoft.com/office/powerpoint/2010/main" val="35711228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exactly what scientists did. They experimentally evolved </a:t>
            </a:r>
            <a:r>
              <a:rPr lang="en-US" baseline="0" dirty="0" smtClean="0"/>
              <a:t>multicellular </a:t>
            </a:r>
            <a:r>
              <a:rPr lang="en-US" baseline="0" dirty="0" smtClean="0"/>
              <a:t>‘snowflake’ yeast from a unicellular ancestor. The picture of the unicellular ancestor is on your left and the video is the evolved multicellular snowflake yeast. </a:t>
            </a:r>
            <a:endParaRPr lang="en-US" dirty="0"/>
          </a:p>
        </p:txBody>
      </p:sp>
      <p:sp>
        <p:nvSpPr>
          <p:cNvPr id="4" name="Slide Number Placeholder 3"/>
          <p:cNvSpPr>
            <a:spLocks noGrp="1"/>
          </p:cNvSpPr>
          <p:nvPr>
            <p:ph type="sldNum" sz="quarter" idx="10"/>
          </p:nvPr>
        </p:nvSpPr>
        <p:spPr/>
        <p:txBody>
          <a:bodyPr/>
          <a:lstStyle/>
          <a:p>
            <a:fld id="{605B7019-70C4-491F-9518-B20F70CF47A8}" type="slidenum">
              <a:rPr lang="en-US" smtClean="0"/>
              <a:t>10</a:t>
            </a:fld>
            <a:endParaRPr lang="en-US"/>
          </a:p>
        </p:txBody>
      </p:sp>
    </p:spTree>
    <p:extLst>
      <p:ext uri="{BB962C8B-B14F-4D97-AF65-F5344CB8AC3E}">
        <p14:creationId xmlns:p14="http://schemas.microsoft.com/office/powerpoint/2010/main" val="12357567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To evolve multicellular yeast, scientists used gravity to select for the clustering genotype that we saw in the previous movie. They did this because clusters of cells settling more quickly than single cells, allowing the scientists to select for groups of cells relatively easily. They started with 10 </a:t>
            </a:r>
            <a:r>
              <a:rPr lang="en-US" i="0" baseline="0" dirty="0" smtClean="0"/>
              <a:t>replicate populations of the unicellular yeast. To select for settling, they took yeast that have been growing for 24h and centrifuged 1.5 mL at 100g for 10 seconds. After this, they discarded the upper 93% of the sample and transferred the bottom to fresh media, allowing only the fastest-settling things to survive.</a:t>
            </a:r>
            <a:endParaRPr lang="en-US" dirty="0"/>
          </a:p>
        </p:txBody>
      </p:sp>
      <p:sp>
        <p:nvSpPr>
          <p:cNvPr id="4" name="Slide Number Placeholder 3"/>
          <p:cNvSpPr>
            <a:spLocks noGrp="1"/>
          </p:cNvSpPr>
          <p:nvPr>
            <p:ph type="sldNum" sz="quarter" idx="10"/>
          </p:nvPr>
        </p:nvSpPr>
        <p:spPr/>
        <p:txBody>
          <a:bodyPr/>
          <a:lstStyle/>
          <a:p>
            <a:fld id="{4F5977FA-1848-4CB3-A593-BE122558F05E}" type="slidenum">
              <a:rPr lang="en-US" smtClean="0"/>
              <a:pPr/>
              <a:t>11</a:t>
            </a:fld>
            <a:endParaRPr lang="en-US"/>
          </a:p>
        </p:txBody>
      </p:sp>
    </p:spTree>
    <p:extLst>
      <p:ext uri="{BB962C8B-B14F-4D97-AF65-F5344CB8AC3E}">
        <p14:creationId xmlns:p14="http://schemas.microsoft.com/office/powerpoint/2010/main" val="2313017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After 60 days, they</a:t>
            </a:r>
            <a:r>
              <a:rPr lang="en-US" baseline="0" dirty="0" smtClean="0"/>
              <a:t> saw independent evolution of snowflake clusters in all 10 replicate populations! </a:t>
            </a:r>
            <a:endParaRPr lang="en-US" dirty="0"/>
          </a:p>
        </p:txBody>
      </p:sp>
      <p:sp>
        <p:nvSpPr>
          <p:cNvPr id="4" name="Slide Number Placeholder 3"/>
          <p:cNvSpPr>
            <a:spLocks noGrp="1"/>
          </p:cNvSpPr>
          <p:nvPr>
            <p:ph type="sldNum" sz="quarter" idx="10"/>
          </p:nvPr>
        </p:nvSpPr>
        <p:spPr/>
        <p:txBody>
          <a:bodyPr/>
          <a:lstStyle/>
          <a:p>
            <a:fld id="{4F5977FA-1848-4CB3-A593-BE122558F05E}" type="slidenum">
              <a:rPr lang="en-US" smtClean="0"/>
              <a:pPr/>
              <a:t>12</a:t>
            </a:fld>
            <a:endParaRPr lang="en-US"/>
          </a:p>
        </p:txBody>
      </p:sp>
    </p:spTree>
    <p:extLst>
      <p:ext uri="{BB962C8B-B14F-4D97-AF65-F5344CB8AC3E}">
        <p14:creationId xmlns:p14="http://schemas.microsoft.com/office/powerpoint/2010/main" val="39017762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Over the course of the experiment, the scientists</a:t>
            </a:r>
            <a:r>
              <a:rPr lang="en-US" baseline="0" dirty="0" smtClean="0"/>
              <a:t> observed some really cool and important properties of snowflake yeast. The snowflake yeast evolved a multicellular life cycle. Snowflake yeast reproduced by spitting off multicellular propagules. </a:t>
            </a:r>
            <a:endParaRPr lang="en-US" dirty="0"/>
          </a:p>
        </p:txBody>
      </p:sp>
      <p:sp>
        <p:nvSpPr>
          <p:cNvPr id="4" name="Slide Number Placeholder 3"/>
          <p:cNvSpPr>
            <a:spLocks noGrp="1"/>
          </p:cNvSpPr>
          <p:nvPr>
            <p:ph type="sldNum" sz="quarter" idx="10"/>
          </p:nvPr>
        </p:nvSpPr>
        <p:spPr/>
        <p:txBody>
          <a:bodyPr/>
          <a:lstStyle/>
          <a:p>
            <a:fld id="{605B7019-70C4-491F-9518-B20F70CF47A8}" type="slidenum">
              <a:rPr lang="en-US" smtClean="0"/>
              <a:t>13</a:t>
            </a:fld>
            <a:endParaRPr lang="en-US"/>
          </a:p>
        </p:txBody>
      </p:sp>
    </p:spTree>
    <p:extLst>
      <p:ext uri="{BB962C8B-B14F-4D97-AF65-F5344CB8AC3E}">
        <p14:creationId xmlns:p14="http://schemas.microsoft.com/office/powerpoint/2010/main" val="34207240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 is a video of the snowflake yeast life</a:t>
            </a:r>
            <a:r>
              <a:rPr lang="en-US" baseline="0" dirty="0" smtClean="0"/>
              <a:t> cycle. A single parent cluster will be labeled in blue, and the multicellular propagules will be labeled in green. A cool thing to notice is that the propagules are consistently smaller than the parent cluster. </a:t>
            </a:r>
            <a:endParaRPr lang="en-US" dirty="0"/>
          </a:p>
        </p:txBody>
      </p:sp>
      <p:sp>
        <p:nvSpPr>
          <p:cNvPr id="4" name="Slide Number Placeholder 3"/>
          <p:cNvSpPr>
            <a:spLocks noGrp="1"/>
          </p:cNvSpPr>
          <p:nvPr>
            <p:ph type="sldNum" sz="quarter" idx="10"/>
          </p:nvPr>
        </p:nvSpPr>
        <p:spPr/>
        <p:txBody>
          <a:bodyPr/>
          <a:lstStyle/>
          <a:p>
            <a:fld id="{6E848310-0C06-4447-8D22-4E344C1A8670}" type="slidenum">
              <a:rPr lang="en-US" smtClean="0"/>
              <a:pPr/>
              <a:t>14</a:t>
            </a:fld>
            <a:endParaRPr lang="en-US"/>
          </a:p>
        </p:txBody>
      </p:sp>
    </p:spTree>
    <p:extLst>
      <p:ext uri="{BB962C8B-B14F-4D97-AF65-F5344CB8AC3E}">
        <p14:creationId xmlns:p14="http://schemas.microsoft.com/office/powerpoint/2010/main" val="27475853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turns out to be really important because</a:t>
            </a:r>
            <a:r>
              <a:rPr lang="en-US" baseline="0" dirty="0" smtClean="0"/>
              <a:t> these propagules turn out to be functionally juvenile, meaning that they have to grow back up to their parent size before they can reproduce themselves. This is displayed in the picture here. </a:t>
            </a:r>
            <a:endParaRPr lang="en-US" dirty="0"/>
          </a:p>
        </p:txBody>
      </p:sp>
      <p:sp>
        <p:nvSpPr>
          <p:cNvPr id="4" name="Slide Number Placeholder 3"/>
          <p:cNvSpPr>
            <a:spLocks noGrp="1"/>
          </p:cNvSpPr>
          <p:nvPr>
            <p:ph type="sldNum" sz="quarter" idx="10"/>
          </p:nvPr>
        </p:nvSpPr>
        <p:spPr/>
        <p:txBody>
          <a:bodyPr/>
          <a:lstStyle/>
          <a:p>
            <a:fld id="{605B7019-70C4-491F-9518-B20F70CF47A8}" type="slidenum">
              <a:rPr lang="en-US" smtClean="0"/>
              <a:t>15</a:t>
            </a:fld>
            <a:endParaRPr lang="en-US"/>
          </a:p>
        </p:txBody>
      </p:sp>
    </p:spTree>
    <p:extLst>
      <p:ext uri="{BB962C8B-B14F-4D97-AF65-F5344CB8AC3E}">
        <p14:creationId xmlns:p14="http://schemas.microsoft.com/office/powerpoint/2010/main" val="6184752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Let’s talk about the transition from unicellularity to multicellularity for a bit here. Overall, there are two steps required for the transition to multicellularity that I will go over in the next few slides. </a:t>
            </a:r>
          </a:p>
        </p:txBody>
      </p:sp>
      <p:sp>
        <p:nvSpPr>
          <p:cNvPr id="4" name="Slide Number Placeholder 3"/>
          <p:cNvSpPr>
            <a:spLocks noGrp="1"/>
          </p:cNvSpPr>
          <p:nvPr>
            <p:ph type="sldNum" sz="quarter" idx="10"/>
          </p:nvPr>
        </p:nvSpPr>
        <p:spPr/>
        <p:txBody>
          <a:bodyPr/>
          <a:lstStyle/>
          <a:p>
            <a:fld id="{605B7019-70C4-491F-9518-B20F70CF47A8}" type="slidenum">
              <a:rPr lang="en-US" smtClean="0"/>
              <a:t>16</a:t>
            </a:fld>
            <a:endParaRPr lang="en-US"/>
          </a:p>
        </p:txBody>
      </p:sp>
    </p:spTree>
    <p:extLst>
      <p:ext uri="{BB962C8B-B14F-4D97-AF65-F5344CB8AC3E}">
        <p14:creationId xmlns:p14="http://schemas.microsoft.com/office/powerpoint/2010/main" val="32907744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first step in this transition is the evolution of clusters from single-celled ancestors, like ‘snowflake yeast’ evolving from single-celled yeast. In nature, this could be beneficial for many reasons, including evasion from predators that eat unicellular prey, metabolic cooperation, and UV resistance. In the snowflake yeast system, this was beneficial because clusters of cells settled faster than single cells. </a:t>
            </a:r>
            <a:endParaRPr lang="en-US" dirty="0" smtClean="0"/>
          </a:p>
        </p:txBody>
      </p:sp>
      <p:sp>
        <p:nvSpPr>
          <p:cNvPr id="4" name="Slide Number Placeholder 3"/>
          <p:cNvSpPr>
            <a:spLocks noGrp="1"/>
          </p:cNvSpPr>
          <p:nvPr>
            <p:ph type="sldNum" sz="quarter" idx="10"/>
          </p:nvPr>
        </p:nvSpPr>
        <p:spPr/>
        <p:txBody>
          <a:bodyPr/>
          <a:lstStyle/>
          <a:p>
            <a:fld id="{605B7019-70C4-491F-9518-B20F70CF47A8}" type="slidenum">
              <a:rPr lang="en-US" smtClean="0"/>
              <a:t>17</a:t>
            </a:fld>
            <a:endParaRPr lang="en-US"/>
          </a:p>
        </p:txBody>
      </p:sp>
    </p:spTree>
    <p:extLst>
      <p:ext uri="{BB962C8B-B14F-4D97-AF65-F5344CB8AC3E}">
        <p14:creationId xmlns:p14="http://schemas.microsoft.com/office/powerpoint/2010/main" val="37947613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second step in this transition is that the early multicellular organism must be able to adapt as a multicellular organism. So once again using snowflake yeast as a model system to think about this transition, snowflake yeast must be able to adapt. </a:t>
            </a:r>
          </a:p>
        </p:txBody>
      </p:sp>
      <p:sp>
        <p:nvSpPr>
          <p:cNvPr id="4" name="Slide Number Placeholder 3"/>
          <p:cNvSpPr>
            <a:spLocks noGrp="1"/>
          </p:cNvSpPr>
          <p:nvPr>
            <p:ph type="sldNum" sz="quarter" idx="10"/>
          </p:nvPr>
        </p:nvSpPr>
        <p:spPr/>
        <p:txBody>
          <a:bodyPr/>
          <a:lstStyle/>
          <a:p>
            <a:fld id="{605B7019-70C4-491F-9518-B20F70CF47A8}" type="slidenum">
              <a:rPr lang="en-US" smtClean="0"/>
              <a:t>18</a:t>
            </a:fld>
            <a:endParaRPr lang="en-US"/>
          </a:p>
        </p:txBody>
      </p:sp>
    </p:spTree>
    <p:extLst>
      <p:ext uri="{BB962C8B-B14F-4D97-AF65-F5344CB8AC3E}">
        <p14:creationId xmlns:p14="http://schemas.microsoft.com/office/powerpoint/2010/main" val="33298815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First, clusters much vary from one another. Shown are two different ways of forming a cluster in yeast – snowflake and clumping together, which I will call clumpy yeast. You can see that the two look very different from one another.</a:t>
            </a:r>
          </a:p>
        </p:txBody>
      </p:sp>
      <p:sp>
        <p:nvSpPr>
          <p:cNvPr id="4" name="Slide Number Placeholder 3"/>
          <p:cNvSpPr>
            <a:spLocks noGrp="1"/>
          </p:cNvSpPr>
          <p:nvPr>
            <p:ph type="sldNum" sz="quarter" idx="10"/>
          </p:nvPr>
        </p:nvSpPr>
        <p:spPr/>
        <p:txBody>
          <a:bodyPr/>
          <a:lstStyle/>
          <a:p>
            <a:fld id="{605B7019-70C4-491F-9518-B20F70CF47A8}" type="slidenum">
              <a:rPr lang="en-US" smtClean="0"/>
              <a:t>19</a:t>
            </a:fld>
            <a:endParaRPr lang="en-US"/>
          </a:p>
        </p:txBody>
      </p:sp>
    </p:spTree>
    <p:extLst>
      <p:ext uri="{BB962C8B-B14F-4D97-AF65-F5344CB8AC3E}">
        <p14:creationId xmlns:p14="http://schemas.microsoft.com/office/powerpoint/2010/main" val="1605337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Multicellularity</a:t>
            </a:r>
            <a:r>
              <a:rPr lang="en-US" baseline="0" dirty="0" smtClean="0"/>
              <a:t> has evolved not once, not twice, but at least 25 times in the history of life in different lineages! Here is a phylogeny showing independent origins of multicellularity in eukaryotes. All groups represented with a yellow circle contain multicellular organisms. It is important to note that multicellularity has also evolved in the Bacteria and the Archaea, but these lineages are not included in this figure. </a:t>
            </a:r>
            <a:endParaRPr lang="en-US" dirty="0"/>
          </a:p>
        </p:txBody>
      </p:sp>
      <p:sp>
        <p:nvSpPr>
          <p:cNvPr id="4" name="Slide Number Placeholder 3"/>
          <p:cNvSpPr>
            <a:spLocks noGrp="1"/>
          </p:cNvSpPr>
          <p:nvPr>
            <p:ph type="sldNum" sz="quarter" idx="10"/>
          </p:nvPr>
        </p:nvSpPr>
        <p:spPr/>
        <p:txBody>
          <a:bodyPr/>
          <a:lstStyle/>
          <a:p>
            <a:fld id="{605B7019-70C4-491F-9518-B20F70CF47A8}" type="slidenum">
              <a:rPr lang="en-US" smtClean="0"/>
              <a:t>2</a:t>
            </a:fld>
            <a:endParaRPr lang="en-US"/>
          </a:p>
        </p:txBody>
      </p:sp>
    </p:spTree>
    <p:extLst>
      <p:ext uri="{BB962C8B-B14F-4D97-AF65-F5344CB8AC3E}">
        <p14:creationId xmlns:p14="http://schemas.microsoft.com/office/powerpoint/2010/main" val="3136407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Second, the cluster variation shown in the last slide must be heritable. This means that snowflake yeast make more snowflake yeast, and clumpy yeast make more clumpy yeast.</a:t>
            </a:r>
          </a:p>
        </p:txBody>
      </p:sp>
      <p:sp>
        <p:nvSpPr>
          <p:cNvPr id="4" name="Slide Number Placeholder 3"/>
          <p:cNvSpPr>
            <a:spLocks noGrp="1"/>
          </p:cNvSpPr>
          <p:nvPr>
            <p:ph type="sldNum" sz="quarter" idx="10"/>
          </p:nvPr>
        </p:nvSpPr>
        <p:spPr/>
        <p:txBody>
          <a:bodyPr/>
          <a:lstStyle/>
          <a:p>
            <a:fld id="{605B7019-70C4-491F-9518-B20F70CF47A8}" type="slidenum">
              <a:rPr lang="en-US" smtClean="0"/>
              <a:t>20</a:t>
            </a:fld>
            <a:endParaRPr lang="en-US"/>
          </a:p>
        </p:txBody>
      </p:sp>
    </p:spTree>
    <p:extLst>
      <p:ext uri="{BB962C8B-B14F-4D97-AF65-F5344CB8AC3E}">
        <p14:creationId xmlns:p14="http://schemas.microsoft.com/office/powerpoint/2010/main" val="40419043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Finally, the variation that we’ve been talking about must affect fitness. What I mean by that is that one must be better at surviving than the other. You can see that in this diagram because snowflake yeast make more offspring than clumpy yeast, which will allow the snowflake yeast to increase in frequency and possibly take over the population. The three components of step 2 are known as evolution via natural selection. This is important because over time, this can result in the evolution of multicellular complexity like we see in plants, animals, and fungi.</a:t>
            </a:r>
          </a:p>
        </p:txBody>
      </p:sp>
      <p:sp>
        <p:nvSpPr>
          <p:cNvPr id="4" name="Slide Number Placeholder 3"/>
          <p:cNvSpPr>
            <a:spLocks noGrp="1"/>
          </p:cNvSpPr>
          <p:nvPr>
            <p:ph type="sldNum" sz="quarter" idx="10"/>
          </p:nvPr>
        </p:nvSpPr>
        <p:spPr/>
        <p:txBody>
          <a:bodyPr/>
          <a:lstStyle/>
          <a:p>
            <a:fld id="{605B7019-70C4-491F-9518-B20F70CF47A8}" type="slidenum">
              <a:rPr lang="en-US" smtClean="0"/>
              <a:t>21</a:t>
            </a:fld>
            <a:endParaRPr lang="en-US"/>
          </a:p>
        </p:txBody>
      </p:sp>
    </p:spTree>
    <p:extLst>
      <p:ext uri="{BB962C8B-B14F-4D97-AF65-F5344CB8AC3E}">
        <p14:creationId xmlns:p14="http://schemas.microsoft.com/office/powerpoint/2010/main" val="26639122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a:t>
            </a:r>
            <a:r>
              <a:rPr lang="en-US" baseline="0" dirty="0" smtClean="0"/>
              <a:t> big question with snowflake yeast was “has step 2 occurred”? Can the multicellular snowflake yeast adapt? Here is a graph of a couple of properties of snowflake yeast: % settling rate (which is a proxy for how big the cluster is) and the relative growth rate, or how fast the cluster can grow. The relative growth rate is a measure of how much these isolates of yeast increased in biomass during a 4-h growth experiment. As you can see, larger clusters grow slowly because internal cells don’t get much food. One possible adaptation for big snowflake yeast to overcome this problem is to make smaller propagules that grow faster!</a:t>
            </a:r>
            <a:endParaRPr lang="en-US" dirty="0"/>
          </a:p>
        </p:txBody>
      </p:sp>
      <p:sp>
        <p:nvSpPr>
          <p:cNvPr id="4" name="Slide Number Placeholder 3"/>
          <p:cNvSpPr>
            <a:spLocks noGrp="1"/>
          </p:cNvSpPr>
          <p:nvPr>
            <p:ph type="sldNum" sz="quarter" idx="10"/>
          </p:nvPr>
        </p:nvSpPr>
        <p:spPr/>
        <p:txBody>
          <a:bodyPr/>
          <a:lstStyle/>
          <a:p>
            <a:fld id="{605B7019-70C4-491F-9518-B20F70CF47A8}" type="slidenum">
              <a:rPr lang="en-US" smtClean="0"/>
              <a:t>22</a:t>
            </a:fld>
            <a:endParaRPr lang="en-US"/>
          </a:p>
        </p:txBody>
      </p:sp>
    </p:spTree>
    <p:extLst>
      <p:ext uri="{BB962C8B-B14F-4D97-AF65-F5344CB8AC3E}">
        <p14:creationId xmlns:p14="http://schemas.microsoft.com/office/powerpoint/2010/main" val="13118347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But how do snowflake yeast make smaller propagules? </a:t>
            </a:r>
            <a:r>
              <a:rPr lang="en-US" baseline="0" dirty="0" smtClean="0"/>
              <a:t>Snowflake yeast increased the frequency of apoptosis, which is programmed cell death, within the cluster that allowed large clusters to do just that. These are pictures of the first snowflake yeast to evolve, which is the 14 transfer isolated on your left, and the 60 transfer isolate yeast (right), after hundreds of generations of evolution, stained with a red viability stain and a green apoptosis stain. This makes yeast that are dead, apoptotic but alive, or apoptotic and dying fluoresce their respective colors. The first snowflake yeast is composed of cells that are all happy and alive. In the transfer 60 snowflake yeast you can see many apoptotic cells as well as many dead cells. Apoptosis has clearly evolved in snowflake yeast.</a:t>
            </a:r>
            <a:endParaRPr lang="en-US" dirty="0"/>
          </a:p>
        </p:txBody>
      </p:sp>
      <p:sp>
        <p:nvSpPr>
          <p:cNvPr id="4" name="Slide Number Placeholder 3"/>
          <p:cNvSpPr>
            <a:spLocks noGrp="1"/>
          </p:cNvSpPr>
          <p:nvPr>
            <p:ph type="sldNum" sz="quarter" idx="10"/>
          </p:nvPr>
        </p:nvSpPr>
        <p:spPr/>
        <p:txBody>
          <a:bodyPr/>
          <a:lstStyle/>
          <a:p>
            <a:fld id="{605B7019-70C4-491F-9518-B20F70CF47A8}" type="slidenum">
              <a:rPr lang="en-US" smtClean="0"/>
              <a:t>23</a:t>
            </a:fld>
            <a:endParaRPr lang="en-US"/>
          </a:p>
        </p:txBody>
      </p:sp>
    </p:spTree>
    <p:extLst>
      <p:ext uri="{BB962C8B-B14F-4D97-AF65-F5344CB8AC3E}">
        <p14:creationId xmlns:p14="http://schemas.microsoft.com/office/powerpoint/2010/main" val="20835441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So how does</a:t>
            </a:r>
            <a:r>
              <a:rPr lang="en-US" baseline="0" dirty="0" smtClean="0"/>
              <a:t> having high rates of apoptosis allow clusters</a:t>
            </a:r>
            <a:r>
              <a:rPr lang="en-US" dirty="0" smtClean="0"/>
              <a:t> make smaller</a:t>
            </a:r>
            <a:r>
              <a:rPr lang="en-US" baseline="0" dirty="0" smtClean="0"/>
              <a:t> propagules? The dead cells in the cluster act as break-points, which then allows the clusters to make a lot of small propagules. Programmed cell death plays a key role in the development of many multicellular organisms, including plants and animals, and we think that it plays a similar, albeit far simpler, role in snowflake yeast. If there is a reasonable chance that these propagules have enough time to get big enough to survive gravitational selection (and remember, because they are small, they grow fast!), then this type of fragmentation would be adaptive and is a cluster-level trait because this increases the fitness of the cluster, not the individual cells that are undergoing apoptosis. This is evidence that multicellular yeast are adapting, which means they can be considered </a:t>
            </a:r>
            <a:r>
              <a:rPr lang="en-US" baseline="0" dirty="0" err="1" smtClean="0"/>
              <a:t>multicelled</a:t>
            </a:r>
            <a:r>
              <a:rPr lang="en-US" baseline="0" dirty="0" smtClean="0"/>
              <a:t> individuals!!</a:t>
            </a:r>
            <a:endParaRPr lang="en-US" dirty="0" smtClean="0"/>
          </a:p>
          <a:p>
            <a:endParaRPr lang="en-US" dirty="0"/>
          </a:p>
        </p:txBody>
      </p:sp>
      <p:sp>
        <p:nvSpPr>
          <p:cNvPr id="4" name="Slide Number Placeholder 3"/>
          <p:cNvSpPr>
            <a:spLocks noGrp="1"/>
          </p:cNvSpPr>
          <p:nvPr>
            <p:ph type="sldNum" sz="quarter" idx="10"/>
          </p:nvPr>
        </p:nvSpPr>
        <p:spPr/>
        <p:txBody>
          <a:bodyPr/>
          <a:lstStyle/>
          <a:p>
            <a:fld id="{605B7019-70C4-491F-9518-B20F70CF47A8}" type="slidenum">
              <a:rPr lang="en-US" smtClean="0"/>
              <a:t>24</a:t>
            </a:fld>
            <a:endParaRPr lang="en-US"/>
          </a:p>
        </p:txBody>
      </p:sp>
    </p:spTree>
    <p:extLst>
      <p:ext uri="{BB962C8B-B14F-4D97-AF65-F5344CB8AC3E}">
        <p14:creationId xmlns:p14="http://schemas.microsoft.com/office/powerpoint/2010/main" val="20550149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these experiments that I’ve been talking about clearly show that multicellularity can quickly evolve in a test tube. You can see that here, where there is a picture of every week during the evolution of snowflake yeast. This occurred in just 300 generations!</a:t>
            </a:r>
            <a:endParaRPr lang="en-US" dirty="0"/>
          </a:p>
        </p:txBody>
      </p:sp>
      <p:sp>
        <p:nvSpPr>
          <p:cNvPr id="4" name="Slide Number Placeholder 3"/>
          <p:cNvSpPr>
            <a:spLocks noGrp="1"/>
          </p:cNvSpPr>
          <p:nvPr>
            <p:ph type="sldNum" sz="quarter" idx="10"/>
          </p:nvPr>
        </p:nvSpPr>
        <p:spPr/>
        <p:txBody>
          <a:bodyPr/>
          <a:lstStyle/>
          <a:p>
            <a:fld id="{605B7019-70C4-491F-9518-B20F70CF47A8}" type="slidenum">
              <a:rPr lang="en-US" smtClean="0"/>
              <a:t>25</a:t>
            </a:fld>
            <a:endParaRPr lang="en-US"/>
          </a:p>
        </p:txBody>
      </p:sp>
    </p:spTree>
    <p:extLst>
      <p:ext uri="{BB962C8B-B14F-4D97-AF65-F5344CB8AC3E}">
        <p14:creationId xmlns:p14="http://schemas.microsoft.com/office/powerpoint/2010/main" val="38915147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wait!...</a:t>
            </a:r>
            <a:r>
              <a:rPr lang="en-US" baseline="0" dirty="0" smtClean="0"/>
              <a:t>you might be thinking…centrifuges don’t exist in nature, so this may not be a very good model for the types of selective pressures that unicellular organisms face in nature. But that does not mean that conditions favoring cluster formation don’t exist in nature! </a:t>
            </a:r>
          </a:p>
          <a:p>
            <a:endParaRPr lang="en-US" baseline="0" dirty="0" smtClean="0"/>
          </a:p>
          <a:p>
            <a:r>
              <a:rPr lang="en-US" baseline="0" dirty="0" smtClean="0"/>
              <a:t>Image of centrifuge: © CC Magnus </a:t>
            </a:r>
            <a:r>
              <a:rPr lang="en-US" baseline="0" dirty="0" err="1" smtClean="0"/>
              <a:t>Manke</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605B7019-70C4-491F-9518-B20F70CF47A8}" type="slidenum">
              <a:rPr lang="en-US" smtClean="0"/>
              <a:t>26</a:t>
            </a:fld>
            <a:endParaRPr lang="en-US"/>
          </a:p>
        </p:txBody>
      </p:sp>
    </p:spTree>
    <p:extLst>
      <p:ext uri="{BB962C8B-B14F-4D97-AF65-F5344CB8AC3E}">
        <p14:creationId xmlns:p14="http://schemas.microsoft.com/office/powerpoint/2010/main" val="18886080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do you think will</a:t>
            </a:r>
            <a:r>
              <a:rPr lang="en-US" baseline="0" dirty="0" smtClean="0"/>
              <a:t> happen if we feed yeast to a hungry predator, such as a rotifer?</a:t>
            </a:r>
          </a:p>
          <a:p>
            <a:endParaRPr lang="en-US" baseline="0" dirty="0" smtClean="0">
              <a:sym typeface="Wingdings" panose="05000000000000000000" pitchFamily="2" charset="2"/>
            </a:endParaRPr>
          </a:p>
          <a:p>
            <a:r>
              <a:rPr lang="en-US" baseline="0" dirty="0" smtClean="0">
                <a:sym typeface="Wingdings" panose="05000000000000000000" pitchFamily="2" charset="2"/>
              </a:rPr>
              <a:t>**This is great time for a pre-lab exercise! At this point, and at the instructors discretion, students may discuss what they predict will happen with the proposed question. Allow time for students to come up with an experiment to test the hypothesis that “multicellular yeast may avoid predation because they are too big to eat”. After students have come up with an experimental plan, have them write down what they predict will happen if they went forward with the experiment that they proposed. This may be a great pre-lab exercise before moving onto describing the lab to them in slides 28—31.</a:t>
            </a:r>
          </a:p>
        </p:txBody>
      </p:sp>
      <p:sp>
        <p:nvSpPr>
          <p:cNvPr id="4" name="Slide Number Placeholder 3"/>
          <p:cNvSpPr>
            <a:spLocks noGrp="1"/>
          </p:cNvSpPr>
          <p:nvPr>
            <p:ph type="sldNum" sz="quarter" idx="10"/>
          </p:nvPr>
        </p:nvSpPr>
        <p:spPr/>
        <p:txBody>
          <a:bodyPr/>
          <a:lstStyle/>
          <a:p>
            <a:fld id="{605B7019-70C4-491F-9518-B20F70CF47A8}" type="slidenum">
              <a:rPr lang="en-US" smtClean="0"/>
              <a:t>27</a:t>
            </a:fld>
            <a:endParaRPr lang="en-US"/>
          </a:p>
        </p:txBody>
      </p:sp>
    </p:spTree>
    <p:extLst>
      <p:ext uri="{BB962C8B-B14F-4D97-AF65-F5344CB8AC3E}">
        <p14:creationId xmlns:p14="http://schemas.microsoft.com/office/powerpoint/2010/main" val="8765633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Theory predicts that </a:t>
            </a:r>
            <a:r>
              <a:rPr lang="en-US" baseline="0" dirty="0" err="1" smtClean="0"/>
              <a:t>multicelluar</a:t>
            </a:r>
            <a:r>
              <a:rPr lang="en-US" baseline="0" dirty="0" smtClean="0"/>
              <a:t> yeast may avoid this predation because the are too big to eat, which would give them a huge advantage of single celled yeast. This is what we are going to do to test this this hypothesis…</a:t>
            </a:r>
            <a:endParaRPr lang="en-US" dirty="0"/>
          </a:p>
        </p:txBody>
      </p:sp>
      <p:sp>
        <p:nvSpPr>
          <p:cNvPr id="4" name="Slide Number Placeholder 3"/>
          <p:cNvSpPr>
            <a:spLocks noGrp="1"/>
          </p:cNvSpPr>
          <p:nvPr>
            <p:ph type="sldNum" sz="quarter" idx="10"/>
          </p:nvPr>
        </p:nvSpPr>
        <p:spPr/>
        <p:txBody>
          <a:bodyPr/>
          <a:lstStyle/>
          <a:p>
            <a:fld id="{605B7019-70C4-491F-9518-B20F70CF47A8}" type="slidenum">
              <a:rPr lang="en-US" smtClean="0"/>
              <a:t>28</a:t>
            </a:fld>
            <a:endParaRPr lang="en-US"/>
          </a:p>
        </p:txBody>
      </p:sp>
    </p:spTree>
    <p:extLst>
      <p:ext uri="{BB962C8B-B14F-4D97-AF65-F5344CB8AC3E}">
        <p14:creationId xmlns:p14="http://schemas.microsoft.com/office/powerpoint/2010/main" val="22302449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We are going to give hungry rotifers unicellular and multicellular yeast that have been stained so we can tell them apart. </a:t>
            </a:r>
            <a:endParaRPr lang="en-US" dirty="0"/>
          </a:p>
        </p:txBody>
      </p:sp>
      <p:sp>
        <p:nvSpPr>
          <p:cNvPr id="4" name="Slide Number Placeholder 3"/>
          <p:cNvSpPr>
            <a:spLocks noGrp="1"/>
          </p:cNvSpPr>
          <p:nvPr>
            <p:ph type="sldNum" sz="quarter" idx="10"/>
          </p:nvPr>
        </p:nvSpPr>
        <p:spPr/>
        <p:txBody>
          <a:bodyPr/>
          <a:lstStyle/>
          <a:p>
            <a:fld id="{605B7019-70C4-491F-9518-B20F70CF47A8}" type="slidenum">
              <a:rPr lang="en-US" smtClean="0"/>
              <a:t>29</a:t>
            </a:fld>
            <a:endParaRPr lang="en-US"/>
          </a:p>
        </p:txBody>
      </p:sp>
    </p:spTree>
    <p:extLst>
      <p:ext uri="{BB962C8B-B14F-4D97-AF65-F5344CB8AC3E}">
        <p14:creationId xmlns:p14="http://schemas.microsoft.com/office/powerpoint/2010/main" val="550893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are some examples of independently-evolved multicellular lineages. We have animals, plants, a slime mold, a fungi, a bacterium, and red, brown, and green algae. All of these lineages independently evolved multicellularity. </a:t>
            </a:r>
            <a:endParaRPr lang="en-US" dirty="0" smtClean="0"/>
          </a:p>
          <a:p>
            <a:endParaRPr lang="en-US" dirty="0" smtClean="0"/>
          </a:p>
          <a:p>
            <a:r>
              <a:rPr lang="en-US" dirty="0" smtClean="0"/>
              <a:t>Copyrights</a:t>
            </a:r>
          </a:p>
          <a:p>
            <a:r>
              <a:rPr lang="en-US" dirty="0" smtClean="0"/>
              <a:t>1. Elephant</a:t>
            </a:r>
            <a:r>
              <a:rPr lang="en-US" baseline="0" dirty="0" smtClean="0"/>
              <a:t> - © Muhammad Mahdi Karim</a:t>
            </a:r>
            <a:endParaRPr lang="en-US" dirty="0" smtClean="0"/>
          </a:p>
          <a:p>
            <a:r>
              <a:rPr lang="en-US" dirty="0" smtClean="0"/>
              <a:t>2. Tree </a:t>
            </a:r>
            <a:r>
              <a:rPr lang="en-US" baseline="0" dirty="0" smtClean="0"/>
              <a:t>(</a:t>
            </a:r>
            <a:r>
              <a:rPr lang="en-US" i="1" u="none" baseline="0" dirty="0" err="1" smtClean="0">
                <a:solidFill>
                  <a:schemeClr val="tx1"/>
                </a:solidFill>
              </a:rPr>
              <a:t>Prunus</a:t>
            </a:r>
            <a:r>
              <a:rPr lang="en-US" i="1" u="none" baseline="0" dirty="0" smtClean="0">
                <a:solidFill>
                  <a:schemeClr val="tx1"/>
                </a:solidFill>
              </a:rPr>
              <a:t> </a:t>
            </a:r>
            <a:r>
              <a:rPr lang="en-US" i="1" u="none" baseline="0" dirty="0" err="1" smtClean="0">
                <a:solidFill>
                  <a:schemeClr val="tx1"/>
                </a:solidFill>
              </a:rPr>
              <a:t>cerasus</a:t>
            </a:r>
            <a:r>
              <a:rPr lang="en-US" i="0" u="none" baseline="0" dirty="0" smtClean="0">
                <a:solidFill>
                  <a:schemeClr val="tx1"/>
                </a:solidFill>
              </a:rPr>
              <a:t>) - </a:t>
            </a:r>
            <a:r>
              <a:rPr lang="en-US" baseline="0" dirty="0" smtClean="0"/>
              <a:t>© Benjamin </a:t>
            </a:r>
            <a:r>
              <a:rPr lang="en-US" baseline="0" dirty="0" err="1" smtClean="0"/>
              <a:t>Gimmel</a:t>
            </a:r>
            <a:endParaRPr lang="en-US" dirty="0" smtClean="0"/>
          </a:p>
          <a:p>
            <a:r>
              <a:rPr lang="en-US" baseline="0" dirty="0" smtClean="0"/>
              <a:t>3. </a:t>
            </a:r>
            <a:r>
              <a:rPr lang="en-US" i="1" baseline="0" dirty="0" err="1" smtClean="0"/>
              <a:t>Dictyostelium</a:t>
            </a:r>
            <a:r>
              <a:rPr lang="en-US" baseline="0" dirty="0" smtClean="0"/>
              <a:t> - © Alex Wild</a:t>
            </a:r>
          </a:p>
          <a:p>
            <a:r>
              <a:rPr lang="en-US" baseline="0" dirty="0" smtClean="0"/>
              <a:t>4. Fungus (</a:t>
            </a:r>
            <a:r>
              <a:rPr lang="en-US" sz="1200" b="0" i="1" u="none" strike="noStrike" kern="1200" dirty="0" smtClean="0">
                <a:solidFill>
                  <a:schemeClr val="tx1"/>
                </a:solidFill>
                <a:effectLst/>
                <a:latin typeface="+mn-lt"/>
                <a:ea typeface="+mn-ea"/>
                <a:cs typeface="+mn-cs"/>
              </a:rPr>
              <a:t>Amanita</a:t>
            </a:r>
            <a:r>
              <a:rPr lang="en-US" sz="1200" b="0" i="1" u="none" strike="noStrike" kern="1200" baseline="0" dirty="0" smtClean="0">
                <a:solidFill>
                  <a:schemeClr val="tx1"/>
                </a:solidFill>
                <a:effectLst/>
                <a:latin typeface="+mn-lt"/>
                <a:ea typeface="+mn-ea"/>
                <a:cs typeface="+mn-cs"/>
              </a:rPr>
              <a:t> </a:t>
            </a:r>
            <a:r>
              <a:rPr lang="en-US" sz="1200" b="0" i="1" u="none" strike="noStrike" kern="1200" baseline="0" dirty="0" err="1" smtClean="0">
                <a:solidFill>
                  <a:schemeClr val="tx1"/>
                </a:solidFill>
                <a:effectLst/>
                <a:latin typeface="+mn-lt"/>
                <a:ea typeface="+mn-ea"/>
                <a:cs typeface="+mn-cs"/>
              </a:rPr>
              <a:t>muscaria</a:t>
            </a:r>
            <a:r>
              <a:rPr lang="en-US" sz="1200" b="0" i="0" u="none" strike="noStrike" kern="1200" baseline="0" dirty="0" smtClean="0">
                <a:solidFill>
                  <a:schemeClr val="tx1"/>
                </a:solidFill>
                <a:effectLst/>
                <a:latin typeface="+mn-lt"/>
                <a:ea typeface="+mn-ea"/>
                <a:cs typeface="+mn-cs"/>
              </a:rPr>
              <a:t>) - © </a:t>
            </a:r>
            <a:r>
              <a:rPr lang="en-US" sz="1200" b="0" i="0" kern="1200" dirty="0" smtClean="0">
                <a:solidFill>
                  <a:schemeClr val="tx1"/>
                </a:solidFill>
                <a:effectLst/>
                <a:latin typeface="+mn-lt"/>
                <a:ea typeface="+mn-ea"/>
                <a:cs typeface="+mn-cs"/>
              </a:rPr>
              <a:t>Tim </a:t>
            </a:r>
            <a:r>
              <a:rPr lang="en-US" sz="1200" b="0" i="0" kern="1200" dirty="0" err="1" smtClean="0">
                <a:solidFill>
                  <a:schemeClr val="tx1"/>
                </a:solidFill>
                <a:effectLst/>
                <a:latin typeface="+mn-lt"/>
                <a:ea typeface="+mn-ea"/>
                <a:cs typeface="+mn-cs"/>
              </a:rPr>
              <a:t>Bekaert</a:t>
            </a:r>
            <a:endParaRPr lang="en-US" i="0" baseline="0" dirty="0" smtClean="0"/>
          </a:p>
          <a:p>
            <a:r>
              <a:rPr lang="en-US" baseline="0" dirty="0" smtClean="0"/>
              <a:t>5. </a:t>
            </a:r>
            <a:r>
              <a:rPr lang="en-US" i="1" baseline="0" dirty="0" err="1" smtClean="0"/>
              <a:t>Myxococcus</a:t>
            </a:r>
            <a:r>
              <a:rPr lang="en-US" i="1" baseline="0" dirty="0" smtClean="0"/>
              <a:t> </a:t>
            </a:r>
            <a:r>
              <a:rPr lang="en-US" i="1" baseline="0" dirty="0" err="1" smtClean="0"/>
              <a:t>xanthus</a:t>
            </a:r>
            <a:r>
              <a:rPr lang="en-US" i="1" baseline="0" dirty="0" smtClean="0"/>
              <a:t> - </a:t>
            </a:r>
            <a:r>
              <a:rPr lang="en-US" baseline="0" dirty="0" smtClean="0"/>
              <a:t>© </a:t>
            </a:r>
            <a:r>
              <a:rPr lang="en-US" baseline="0" dirty="0" err="1" smtClean="0"/>
              <a:t>Velicer</a:t>
            </a:r>
            <a:r>
              <a:rPr lang="en-US" baseline="0" dirty="0" smtClean="0"/>
              <a:t> lab</a:t>
            </a:r>
          </a:p>
          <a:p>
            <a:r>
              <a:rPr lang="en-US" dirty="0" smtClean="0"/>
              <a:t>6. Brown algae -</a:t>
            </a:r>
            <a:r>
              <a:rPr lang="en-US" baseline="0" dirty="0" smtClean="0"/>
              <a:t> © </a:t>
            </a:r>
            <a:r>
              <a:rPr lang="en-US" baseline="0" dirty="0" err="1" smtClean="0"/>
              <a:t>Stef</a:t>
            </a:r>
            <a:r>
              <a:rPr lang="en-US" baseline="0" dirty="0" smtClean="0"/>
              <a:t> </a:t>
            </a:r>
            <a:r>
              <a:rPr lang="en-US" baseline="0" dirty="0" err="1" smtClean="0"/>
              <a:t>Maruch</a:t>
            </a:r>
            <a:r>
              <a:rPr lang="en-US" baseline="0" dirty="0" smtClean="0"/>
              <a:t> at </a:t>
            </a:r>
            <a:r>
              <a:rPr lang="en-US" baseline="0" dirty="0" err="1" smtClean="0"/>
              <a:t>Monteray</a:t>
            </a:r>
            <a:r>
              <a:rPr lang="en-US" baseline="0" dirty="0" smtClean="0"/>
              <a:t> Bay aquarium</a:t>
            </a:r>
          </a:p>
          <a:p>
            <a:r>
              <a:rPr lang="en-US" baseline="0" dirty="0" smtClean="0"/>
              <a:t>7. Red Algae – © </a:t>
            </a:r>
            <a:r>
              <a:rPr lang="en-US" dirty="0" smtClean="0">
                <a:hlinkClick r:id="rId3"/>
              </a:rPr>
              <a:t>http://creativecommons.org/licenses/by-sa/3.0/deed.en</a:t>
            </a:r>
            <a:endParaRPr lang="en-US" baseline="0" dirty="0" smtClean="0"/>
          </a:p>
          <a:p>
            <a:r>
              <a:rPr lang="en-US" baseline="0" dirty="0" smtClean="0"/>
              <a:t>8. </a:t>
            </a:r>
            <a:r>
              <a:rPr lang="en-US" baseline="0" dirty="0" err="1" smtClean="0"/>
              <a:t>Volvox</a:t>
            </a:r>
            <a:r>
              <a:rPr lang="en-US" baseline="0" dirty="0" smtClean="0"/>
              <a:t> - © </a:t>
            </a:r>
            <a:r>
              <a:rPr lang="en-US" dirty="0" smtClean="0">
                <a:hlinkClick r:id="rId4"/>
              </a:rPr>
              <a:t>http://www.cam.ac.uk/research/news/stirring-tails-of-evolution</a:t>
            </a:r>
            <a:endParaRPr lang="en-US" dirty="0"/>
          </a:p>
        </p:txBody>
      </p:sp>
      <p:sp>
        <p:nvSpPr>
          <p:cNvPr id="4" name="Slide Number Placeholder 3"/>
          <p:cNvSpPr>
            <a:spLocks noGrp="1"/>
          </p:cNvSpPr>
          <p:nvPr>
            <p:ph type="sldNum" sz="quarter" idx="10"/>
          </p:nvPr>
        </p:nvSpPr>
        <p:spPr/>
        <p:txBody>
          <a:bodyPr/>
          <a:lstStyle/>
          <a:p>
            <a:fld id="{605B7019-70C4-491F-9518-B20F70CF47A8}" type="slidenum">
              <a:rPr lang="en-US" smtClean="0"/>
              <a:t>3</a:t>
            </a:fld>
            <a:endParaRPr lang="en-US"/>
          </a:p>
        </p:txBody>
      </p:sp>
    </p:spTree>
    <p:extLst>
      <p:ext uri="{BB962C8B-B14F-4D97-AF65-F5344CB8AC3E}">
        <p14:creationId xmlns:p14="http://schemas.microsoft.com/office/powerpoint/2010/main" val="16921981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Then we are going to examine the ability of rotifers to eat each form by counting the number of each type of yeast cell in the rotifers stomach. </a:t>
            </a:r>
            <a:endParaRPr lang="en-US" dirty="0"/>
          </a:p>
        </p:txBody>
      </p:sp>
      <p:sp>
        <p:nvSpPr>
          <p:cNvPr id="4" name="Slide Number Placeholder 3"/>
          <p:cNvSpPr>
            <a:spLocks noGrp="1"/>
          </p:cNvSpPr>
          <p:nvPr>
            <p:ph type="sldNum" sz="quarter" idx="10"/>
          </p:nvPr>
        </p:nvSpPr>
        <p:spPr/>
        <p:txBody>
          <a:bodyPr/>
          <a:lstStyle/>
          <a:p>
            <a:fld id="{605B7019-70C4-491F-9518-B20F70CF47A8}" type="slidenum">
              <a:rPr lang="en-US" smtClean="0"/>
              <a:t>30</a:t>
            </a:fld>
            <a:endParaRPr lang="en-US"/>
          </a:p>
        </p:txBody>
      </p:sp>
    </p:spTree>
    <p:extLst>
      <p:ext uri="{BB962C8B-B14F-4D97-AF65-F5344CB8AC3E}">
        <p14:creationId xmlns:p14="http://schemas.microsoft.com/office/powerpoint/2010/main" val="35950144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will allow us to quantify predatory selection by calculating the relative survival of multicellular to unicellular yeast and to determine if the results are statistically robust. </a:t>
            </a:r>
            <a:endParaRPr lang="en-US" dirty="0"/>
          </a:p>
        </p:txBody>
      </p:sp>
      <p:sp>
        <p:nvSpPr>
          <p:cNvPr id="4" name="Slide Number Placeholder 3"/>
          <p:cNvSpPr>
            <a:spLocks noGrp="1"/>
          </p:cNvSpPr>
          <p:nvPr>
            <p:ph type="sldNum" sz="quarter" idx="10"/>
          </p:nvPr>
        </p:nvSpPr>
        <p:spPr/>
        <p:txBody>
          <a:bodyPr/>
          <a:lstStyle/>
          <a:p>
            <a:fld id="{605B7019-70C4-491F-9518-B20F70CF47A8}" type="slidenum">
              <a:rPr lang="en-US" smtClean="0"/>
              <a:t>31</a:t>
            </a:fld>
            <a:endParaRPr lang="en-US"/>
          </a:p>
        </p:txBody>
      </p:sp>
    </p:spTree>
    <p:extLst>
      <p:ext uri="{BB962C8B-B14F-4D97-AF65-F5344CB8AC3E}">
        <p14:creationId xmlns:p14="http://schemas.microsoft.com/office/powerpoint/2010/main" val="6251355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dirty="0" smtClean="0"/>
                  <a:t>The</a:t>
                </a:r>
                <a:r>
                  <a:rPr lang="en-US" baseline="0" dirty="0" smtClean="0"/>
                  <a:t> evolution of multicellularity was revolutionary. Let’s take a moment to imagine the world without multicellular organisms…Without the trees, shrubs, herbs, animals, lichens, and fungi, this striking rainforest would be no more than a barren open landscape encrusted with a slimy layer of photosynthetic algae and bacteria….like this (next slide).</a:t>
                </a:r>
              </a:p>
              <a:p>
                <a:endParaRPr lang="en-US" baseline="0" dirty="0" smtClean="0"/>
              </a:p>
              <a:p>
                <a:r>
                  <a:rPr lang="en-US" baseline="0" dirty="0" smtClean="0"/>
                  <a:t>Image: </a:t>
                </a:r>
                <a14:m>
                  <m:oMath xmlns:m="http://schemas.openxmlformats.org/officeDocument/2006/math">
                    <m:r>
                      <a:rPr lang="en-US" i="1" baseline="0" dirty="0" smtClean="0">
                        <a:latin typeface="Cambria Math"/>
                      </a:rPr>
                      <m:t>©</m:t>
                    </m:r>
                  </m:oMath>
                </a14:m>
                <a:r>
                  <a:rPr lang="en-US" baseline="0" dirty="0" smtClean="0"/>
                  <a:t> Jonathan Stott Photography</a:t>
                </a:r>
                <a:endParaRPr lang="en-US" dirty="0"/>
              </a:p>
            </p:txBody>
          </p:sp>
        </mc:Choice>
        <mc:Fallback xmlns="">
          <p:sp>
            <p:nvSpPr>
              <p:cNvPr id="3" name="Notes Placeholder 2"/>
              <p:cNvSpPr>
                <a:spLocks noGrp="1"/>
              </p:cNvSpPr>
              <p:nvPr>
                <p:ph type="body" idx="1"/>
              </p:nvPr>
            </p:nvSpPr>
            <p:spPr/>
            <p:txBody>
              <a:bodyPr/>
              <a:lstStyle/>
              <a:p>
                <a:r>
                  <a:rPr lang="en-US" dirty="0" smtClean="0"/>
                  <a:t>The</a:t>
                </a:r>
                <a:r>
                  <a:rPr lang="en-US" baseline="0" dirty="0" smtClean="0"/>
                  <a:t> evolution of </a:t>
                </a:r>
                <a:r>
                  <a:rPr lang="en-US" baseline="0" dirty="0" err="1" smtClean="0"/>
                  <a:t>multicellularity</a:t>
                </a:r>
                <a:r>
                  <a:rPr lang="en-US" baseline="0" dirty="0" smtClean="0"/>
                  <a:t> was revolutionary. Let’s take a moment to imagine the world without multicellular organisms…Without the trees, shrubs, herbs, animals, lichens, and fungi, this striking rainforest would be no more than a barren open landscape encrusted with a slimy layer of photosynthetic algae and bacteria….like this (next slide</a:t>
                </a:r>
                <a:r>
                  <a:rPr lang="en-US" baseline="0" dirty="0" smtClean="0"/>
                  <a:t>).</a:t>
                </a:r>
              </a:p>
              <a:p>
                <a:endParaRPr lang="en-US" baseline="0" dirty="0" smtClean="0"/>
              </a:p>
              <a:p>
                <a:r>
                  <a:rPr lang="en-US" baseline="0" dirty="0" smtClean="0"/>
                  <a:t>Image: </a:t>
                </a:r>
                <a:r>
                  <a:rPr lang="en-US" i="0" baseline="0" dirty="0" smtClean="0">
                    <a:latin typeface="Cambria Math"/>
                  </a:rPr>
                  <a:t>©</a:t>
                </a:r>
                <a:r>
                  <a:rPr lang="en-US" baseline="0" dirty="0" smtClean="0"/>
                  <a:t> Jonathan Stott Photography</a:t>
                </a:r>
                <a:endParaRPr lang="en-US" dirty="0"/>
              </a:p>
            </p:txBody>
          </p:sp>
        </mc:Fallback>
      </mc:AlternateContent>
      <p:sp>
        <p:nvSpPr>
          <p:cNvPr id="4" name="Slide Number Placeholder 3"/>
          <p:cNvSpPr>
            <a:spLocks noGrp="1"/>
          </p:cNvSpPr>
          <p:nvPr>
            <p:ph type="sldNum" sz="quarter" idx="10"/>
          </p:nvPr>
        </p:nvSpPr>
        <p:spPr/>
        <p:txBody>
          <a:bodyPr/>
          <a:lstStyle/>
          <a:p>
            <a:fld id="{605B7019-70C4-491F-9518-B20F70CF47A8}" type="slidenum">
              <a:rPr lang="en-US" smtClean="0"/>
              <a:t>4</a:t>
            </a:fld>
            <a:endParaRPr lang="en-US"/>
          </a:p>
        </p:txBody>
      </p:sp>
    </p:spTree>
    <p:extLst>
      <p:ext uri="{BB962C8B-B14F-4D97-AF65-F5344CB8AC3E}">
        <p14:creationId xmlns:p14="http://schemas.microsoft.com/office/powerpoint/2010/main" val="1367158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5B7019-70C4-491F-9518-B20F70CF47A8}" type="slidenum">
              <a:rPr lang="en-US" smtClean="0"/>
              <a:t>5</a:t>
            </a:fld>
            <a:endParaRPr lang="en-US"/>
          </a:p>
        </p:txBody>
      </p:sp>
    </p:spTree>
    <p:extLst>
      <p:ext uri="{BB962C8B-B14F-4D97-AF65-F5344CB8AC3E}">
        <p14:creationId xmlns:p14="http://schemas.microsoft.com/office/powerpoint/2010/main" val="360642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transition</a:t>
            </a:r>
            <a:r>
              <a:rPr lang="en-US" baseline="0" dirty="0" smtClean="0"/>
              <a:t> from </a:t>
            </a:r>
            <a:r>
              <a:rPr lang="en-US" baseline="0" dirty="0" err="1" smtClean="0"/>
              <a:t>uni</a:t>
            </a:r>
            <a:r>
              <a:rPr lang="en-US" baseline="0" dirty="0" smtClean="0"/>
              <a:t>- to multicellularity was one of the few events in the history of life that allowed for the evolution of the large and complex organisms we see today. </a:t>
            </a:r>
            <a:endParaRPr lang="en-US" dirty="0"/>
          </a:p>
        </p:txBody>
      </p:sp>
      <p:sp>
        <p:nvSpPr>
          <p:cNvPr id="4" name="Slide Number Placeholder 3"/>
          <p:cNvSpPr>
            <a:spLocks noGrp="1"/>
          </p:cNvSpPr>
          <p:nvPr>
            <p:ph type="sldNum" sz="quarter" idx="10"/>
          </p:nvPr>
        </p:nvSpPr>
        <p:spPr/>
        <p:txBody>
          <a:bodyPr/>
          <a:lstStyle/>
          <a:p>
            <a:fld id="{605B7019-70C4-491F-9518-B20F70CF47A8}" type="slidenum">
              <a:rPr lang="en-US" smtClean="0"/>
              <a:t>6</a:t>
            </a:fld>
            <a:endParaRPr lang="en-US"/>
          </a:p>
        </p:txBody>
      </p:sp>
    </p:spTree>
    <p:extLst>
      <p:ext uri="{BB962C8B-B14F-4D97-AF65-F5344CB8AC3E}">
        <p14:creationId xmlns:p14="http://schemas.microsoft.com/office/powerpoint/2010/main" val="18971571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transition occurred</a:t>
            </a:r>
            <a:r>
              <a:rPr lang="en-US" baseline="0" dirty="0" smtClean="0"/>
              <a:t> in the deep past, more than 200 </a:t>
            </a:r>
            <a:r>
              <a:rPr lang="en-US" baseline="0" dirty="0" err="1" smtClean="0"/>
              <a:t>mya</a:t>
            </a:r>
            <a:r>
              <a:rPr lang="en-US" baseline="0" dirty="0" smtClean="0"/>
              <a:t>, and most early forms of multicellular organisms have been lost to extinction. </a:t>
            </a:r>
            <a:endParaRPr lang="en-US" dirty="0"/>
          </a:p>
        </p:txBody>
      </p:sp>
      <p:sp>
        <p:nvSpPr>
          <p:cNvPr id="4" name="Slide Number Placeholder 3"/>
          <p:cNvSpPr>
            <a:spLocks noGrp="1"/>
          </p:cNvSpPr>
          <p:nvPr>
            <p:ph type="sldNum" sz="quarter" idx="10"/>
          </p:nvPr>
        </p:nvSpPr>
        <p:spPr/>
        <p:txBody>
          <a:bodyPr/>
          <a:lstStyle/>
          <a:p>
            <a:fld id="{605B7019-70C4-491F-9518-B20F70CF47A8}" type="slidenum">
              <a:rPr lang="en-US" smtClean="0"/>
              <a:t>7</a:t>
            </a:fld>
            <a:endParaRPr lang="en-US"/>
          </a:p>
        </p:txBody>
      </p:sp>
    </p:spTree>
    <p:extLst>
      <p:ext uri="{BB962C8B-B14F-4D97-AF65-F5344CB8AC3E}">
        <p14:creationId xmlns:p14="http://schemas.microsoft.com/office/powerpoint/2010/main" val="22108269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how on earth do we study it?</a:t>
            </a:r>
            <a:endParaRPr lang="en-US" dirty="0"/>
          </a:p>
        </p:txBody>
      </p:sp>
      <p:sp>
        <p:nvSpPr>
          <p:cNvPr id="4" name="Slide Number Placeholder 3"/>
          <p:cNvSpPr>
            <a:spLocks noGrp="1"/>
          </p:cNvSpPr>
          <p:nvPr>
            <p:ph type="sldNum" sz="quarter" idx="10"/>
          </p:nvPr>
        </p:nvSpPr>
        <p:spPr/>
        <p:txBody>
          <a:bodyPr/>
          <a:lstStyle/>
          <a:p>
            <a:fld id="{605B7019-70C4-491F-9518-B20F70CF47A8}" type="slidenum">
              <a:rPr lang="en-US" smtClean="0"/>
              <a:t>8</a:t>
            </a:fld>
            <a:endParaRPr lang="en-US"/>
          </a:p>
        </p:txBody>
      </p:sp>
    </p:spTree>
    <p:extLst>
      <p:ext uri="{BB962C8B-B14F-4D97-AF65-F5344CB8AC3E}">
        <p14:creationId xmlns:p14="http://schemas.microsoft.com/office/powerpoint/2010/main" val="23914703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It seems that the best way of understanding this transition would be to invent a time machine, go back 600 million years, and observe this process as it’s happening. But unfortunately, this technology doesn’t exist.  Instead, we can try to evolve multicellularity from scratch in the lab so we can observe this process as it happens. </a:t>
            </a:r>
            <a:endParaRPr lang="en-US" dirty="0"/>
          </a:p>
        </p:txBody>
      </p:sp>
      <p:sp>
        <p:nvSpPr>
          <p:cNvPr id="4" name="Slide Number Placeholder 3"/>
          <p:cNvSpPr>
            <a:spLocks noGrp="1"/>
          </p:cNvSpPr>
          <p:nvPr>
            <p:ph type="sldNum" sz="quarter" idx="10"/>
          </p:nvPr>
        </p:nvSpPr>
        <p:spPr/>
        <p:txBody>
          <a:bodyPr/>
          <a:lstStyle/>
          <a:p>
            <a:fld id="{6E848310-0C06-4447-8D22-4E344C1A8670}" type="slidenum">
              <a:rPr lang="en-US" smtClean="0"/>
              <a:pPr/>
              <a:t>9</a:t>
            </a:fld>
            <a:endParaRPr lang="en-US"/>
          </a:p>
        </p:txBody>
      </p:sp>
    </p:spTree>
    <p:extLst>
      <p:ext uri="{BB962C8B-B14F-4D97-AF65-F5344CB8AC3E}">
        <p14:creationId xmlns:p14="http://schemas.microsoft.com/office/powerpoint/2010/main" val="4773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2E4D1A3-D1FE-4070-BAF7-7CF178E63D7D}" type="datetimeFigureOut">
              <a:rPr lang="en-US" smtClean="0"/>
              <a:t>6/30/2015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8BFD1F-6F49-42BF-BE70-1E5759E8491C}" type="slidenum">
              <a:rPr lang="en-US" smtClean="0"/>
              <a:t>‹#›</a:t>
            </a:fld>
            <a:endParaRPr lang="en-US"/>
          </a:p>
        </p:txBody>
      </p:sp>
    </p:spTree>
    <p:extLst>
      <p:ext uri="{BB962C8B-B14F-4D97-AF65-F5344CB8AC3E}">
        <p14:creationId xmlns:p14="http://schemas.microsoft.com/office/powerpoint/2010/main" val="1746367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E4D1A3-D1FE-4070-BAF7-7CF178E63D7D}" type="datetimeFigureOut">
              <a:rPr lang="en-US" smtClean="0"/>
              <a:t>6/30/2015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8BFD1F-6F49-42BF-BE70-1E5759E8491C}" type="slidenum">
              <a:rPr lang="en-US" smtClean="0"/>
              <a:t>‹#›</a:t>
            </a:fld>
            <a:endParaRPr lang="en-US"/>
          </a:p>
        </p:txBody>
      </p:sp>
    </p:spTree>
    <p:extLst>
      <p:ext uri="{BB962C8B-B14F-4D97-AF65-F5344CB8AC3E}">
        <p14:creationId xmlns:p14="http://schemas.microsoft.com/office/powerpoint/2010/main" val="874367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E4D1A3-D1FE-4070-BAF7-7CF178E63D7D}" type="datetimeFigureOut">
              <a:rPr lang="en-US" smtClean="0"/>
              <a:t>6/30/2015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8BFD1F-6F49-42BF-BE70-1E5759E8491C}" type="slidenum">
              <a:rPr lang="en-US" smtClean="0"/>
              <a:t>‹#›</a:t>
            </a:fld>
            <a:endParaRPr lang="en-US"/>
          </a:p>
        </p:txBody>
      </p:sp>
    </p:spTree>
    <p:extLst>
      <p:ext uri="{BB962C8B-B14F-4D97-AF65-F5344CB8AC3E}">
        <p14:creationId xmlns:p14="http://schemas.microsoft.com/office/powerpoint/2010/main" val="4190226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E4D1A3-D1FE-4070-BAF7-7CF178E63D7D}" type="datetimeFigureOut">
              <a:rPr lang="en-US" smtClean="0"/>
              <a:t>6/30/2015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8BFD1F-6F49-42BF-BE70-1E5759E8491C}" type="slidenum">
              <a:rPr lang="en-US" smtClean="0"/>
              <a:t>‹#›</a:t>
            </a:fld>
            <a:endParaRPr lang="en-US"/>
          </a:p>
        </p:txBody>
      </p:sp>
    </p:spTree>
    <p:extLst>
      <p:ext uri="{BB962C8B-B14F-4D97-AF65-F5344CB8AC3E}">
        <p14:creationId xmlns:p14="http://schemas.microsoft.com/office/powerpoint/2010/main" val="2041910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2E4D1A3-D1FE-4070-BAF7-7CF178E63D7D}" type="datetimeFigureOut">
              <a:rPr lang="en-US" smtClean="0"/>
              <a:t>6/30/2015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8BFD1F-6F49-42BF-BE70-1E5759E8491C}" type="slidenum">
              <a:rPr lang="en-US" smtClean="0"/>
              <a:t>‹#›</a:t>
            </a:fld>
            <a:endParaRPr lang="en-US"/>
          </a:p>
        </p:txBody>
      </p:sp>
    </p:spTree>
    <p:extLst>
      <p:ext uri="{BB962C8B-B14F-4D97-AF65-F5344CB8AC3E}">
        <p14:creationId xmlns:p14="http://schemas.microsoft.com/office/powerpoint/2010/main" val="1920443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2E4D1A3-D1FE-4070-BAF7-7CF178E63D7D}" type="datetimeFigureOut">
              <a:rPr lang="en-US" smtClean="0"/>
              <a:t>6/30/2015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8BFD1F-6F49-42BF-BE70-1E5759E8491C}" type="slidenum">
              <a:rPr lang="en-US" smtClean="0"/>
              <a:t>‹#›</a:t>
            </a:fld>
            <a:endParaRPr lang="en-US"/>
          </a:p>
        </p:txBody>
      </p:sp>
    </p:spTree>
    <p:extLst>
      <p:ext uri="{BB962C8B-B14F-4D97-AF65-F5344CB8AC3E}">
        <p14:creationId xmlns:p14="http://schemas.microsoft.com/office/powerpoint/2010/main" val="376740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2E4D1A3-D1FE-4070-BAF7-7CF178E63D7D}" type="datetimeFigureOut">
              <a:rPr lang="en-US" smtClean="0"/>
              <a:t>6/30/2015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98BFD1F-6F49-42BF-BE70-1E5759E8491C}" type="slidenum">
              <a:rPr lang="en-US" smtClean="0"/>
              <a:t>‹#›</a:t>
            </a:fld>
            <a:endParaRPr lang="en-US"/>
          </a:p>
        </p:txBody>
      </p:sp>
    </p:spTree>
    <p:extLst>
      <p:ext uri="{BB962C8B-B14F-4D97-AF65-F5344CB8AC3E}">
        <p14:creationId xmlns:p14="http://schemas.microsoft.com/office/powerpoint/2010/main" val="652555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2E4D1A3-D1FE-4070-BAF7-7CF178E63D7D}" type="datetimeFigureOut">
              <a:rPr lang="en-US" smtClean="0"/>
              <a:t>6/30/2015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98BFD1F-6F49-42BF-BE70-1E5759E8491C}" type="slidenum">
              <a:rPr lang="en-US" smtClean="0"/>
              <a:t>‹#›</a:t>
            </a:fld>
            <a:endParaRPr lang="en-US"/>
          </a:p>
        </p:txBody>
      </p:sp>
    </p:spTree>
    <p:extLst>
      <p:ext uri="{BB962C8B-B14F-4D97-AF65-F5344CB8AC3E}">
        <p14:creationId xmlns:p14="http://schemas.microsoft.com/office/powerpoint/2010/main" val="2510759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E4D1A3-D1FE-4070-BAF7-7CF178E63D7D}" type="datetimeFigureOut">
              <a:rPr lang="en-US" smtClean="0"/>
              <a:t>6/30/2015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98BFD1F-6F49-42BF-BE70-1E5759E8491C}" type="slidenum">
              <a:rPr lang="en-US" smtClean="0"/>
              <a:t>‹#›</a:t>
            </a:fld>
            <a:endParaRPr lang="en-US"/>
          </a:p>
        </p:txBody>
      </p:sp>
    </p:spTree>
    <p:extLst>
      <p:ext uri="{BB962C8B-B14F-4D97-AF65-F5344CB8AC3E}">
        <p14:creationId xmlns:p14="http://schemas.microsoft.com/office/powerpoint/2010/main" val="2585850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E4D1A3-D1FE-4070-BAF7-7CF178E63D7D}" type="datetimeFigureOut">
              <a:rPr lang="en-US" smtClean="0"/>
              <a:t>6/30/2015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8BFD1F-6F49-42BF-BE70-1E5759E8491C}" type="slidenum">
              <a:rPr lang="en-US" smtClean="0"/>
              <a:t>‹#›</a:t>
            </a:fld>
            <a:endParaRPr lang="en-US"/>
          </a:p>
        </p:txBody>
      </p:sp>
    </p:spTree>
    <p:extLst>
      <p:ext uri="{BB962C8B-B14F-4D97-AF65-F5344CB8AC3E}">
        <p14:creationId xmlns:p14="http://schemas.microsoft.com/office/powerpoint/2010/main" val="4006925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E4D1A3-D1FE-4070-BAF7-7CF178E63D7D}" type="datetimeFigureOut">
              <a:rPr lang="en-US" smtClean="0"/>
              <a:t>6/30/2015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8BFD1F-6F49-42BF-BE70-1E5759E8491C}" type="slidenum">
              <a:rPr lang="en-US" smtClean="0"/>
              <a:t>‹#›</a:t>
            </a:fld>
            <a:endParaRPr lang="en-US"/>
          </a:p>
        </p:txBody>
      </p:sp>
    </p:spTree>
    <p:extLst>
      <p:ext uri="{BB962C8B-B14F-4D97-AF65-F5344CB8AC3E}">
        <p14:creationId xmlns:p14="http://schemas.microsoft.com/office/powerpoint/2010/main" val="60867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E4D1A3-D1FE-4070-BAF7-7CF178E63D7D}" type="datetimeFigureOut">
              <a:rPr lang="en-US" smtClean="0"/>
              <a:t>6/30/2015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8BFD1F-6F49-42BF-BE70-1E5759E8491C}" type="slidenum">
              <a:rPr lang="en-US" smtClean="0"/>
              <a:t>‹#›</a:t>
            </a:fld>
            <a:endParaRPr lang="en-US"/>
          </a:p>
        </p:txBody>
      </p:sp>
    </p:spTree>
    <p:extLst>
      <p:ext uri="{BB962C8B-B14F-4D97-AF65-F5344CB8AC3E}">
        <p14:creationId xmlns:p14="http://schemas.microsoft.com/office/powerpoint/2010/main" val="8170101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notesSlide" Target="../notesSlides/notesSlide11.xml"/><Relationship Id="rId7"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ov"/><Relationship Id="rId1" Type="http://schemas.microsoft.com/office/2007/relationships/media" Target="../media/media2.mov"/><Relationship Id="rId5" Type="http://schemas.openxmlformats.org/officeDocument/2006/relationships/image" Target="../media/image25.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2"/>
          <p:cNvPicPr>
            <a:picLocks noChangeAspect="1" noChangeArrowheads="1"/>
          </p:cNvPicPr>
          <p:nvPr/>
        </p:nvPicPr>
        <p:blipFill>
          <a:blip r:embed="rId3" cstate="print"/>
          <a:srcRect/>
          <a:stretch>
            <a:fillRect/>
          </a:stretch>
        </p:blipFill>
        <p:spPr bwMode="auto">
          <a:xfrm>
            <a:off x="-1524000" y="-1447800"/>
            <a:ext cx="12192000" cy="9753600"/>
          </a:xfrm>
          <a:prstGeom prst="rect">
            <a:avLst/>
          </a:prstGeom>
          <a:noFill/>
          <a:ln w="9525">
            <a:noFill/>
            <a:miter lim="800000"/>
            <a:headEnd/>
            <a:tailEnd/>
          </a:ln>
          <a:effectLst/>
        </p:spPr>
      </p:pic>
      <p:sp>
        <p:nvSpPr>
          <p:cNvPr id="5" name="Title 1"/>
          <p:cNvSpPr txBox="1">
            <a:spLocks/>
          </p:cNvSpPr>
          <p:nvPr/>
        </p:nvSpPr>
        <p:spPr>
          <a:xfrm>
            <a:off x="76200" y="1143000"/>
            <a:ext cx="90678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400" b="1" dirty="0" smtClean="0"/>
              <a:t>The rotifer and the yeast:</a:t>
            </a:r>
          </a:p>
          <a:p>
            <a:r>
              <a:rPr lang="en-US" sz="5400" b="1" dirty="0" smtClean="0"/>
              <a:t>An experiment to study how multicellularity could evolve in nature</a:t>
            </a:r>
            <a:endParaRPr lang="en-US" sz="6000" b="1" dirty="0"/>
          </a:p>
        </p:txBody>
      </p:sp>
      <p:sp>
        <p:nvSpPr>
          <p:cNvPr id="6" name="Title 1"/>
          <p:cNvSpPr txBox="1">
            <a:spLocks/>
          </p:cNvSpPr>
          <p:nvPr/>
        </p:nvSpPr>
        <p:spPr>
          <a:xfrm>
            <a:off x="76200" y="4495800"/>
            <a:ext cx="90678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500" dirty="0" smtClean="0"/>
              <a:t>William C. Ratcliff and Jennifer </a:t>
            </a:r>
            <a:r>
              <a:rPr lang="en-US" sz="4500" dirty="0" err="1" smtClean="0"/>
              <a:t>Pentz</a:t>
            </a:r>
            <a:endParaRPr lang="en-US" sz="4500" dirty="0"/>
          </a:p>
          <a:p>
            <a:r>
              <a:rPr lang="en-US" sz="4500" b="1" dirty="0" smtClean="0"/>
              <a:t>Georgia Institute of Technology</a:t>
            </a:r>
            <a:endParaRPr lang="en-US" sz="4500" b="1" dirty="0"/>
          </a:p>
        </p:txBody>
      </p:sp>
    </p:spTree>
    <p:extLst>
      <p:ext uri="{BB962C8B-B14F-4D97-AF65-F5344CB8AC3E}">
        <p14:creationId xmlns:p14="http://schemas.microsoft.com/office/powerpoint/2010/main" val="7733110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0"/>
            <a:ext cx="8229600" cy="1143000"/>
          </a:xfrm>
        </p:spPr>
        <p:txBody>
          <a:bodyPr>
            <a:normAutofit/>
          </a:bodyPr>
          <a:lstStyle/>
          <a:p>
            <a:r>
              <a:rPr lang="en-US" dirty="0" smtClean="0">
                <a:solidFill>
                  <a:schemeClr val="bg1"/>
                </a:solidFill>
              </a:rPr>
              <a:t>Time travel in a test tube</a:t>
            </a:r>
            <a:endParaRPr lang="en-US" sz="3300" dirty="0">
              <a:solidFill>
                <a:schemeClr val="bg1"/>
              </a:solidFill>
            </a:endParaRPr>
          </a:p>
        </p:txBody>
      </p:sp>
      <p:pic>
        <p:nvPicPr>
          <p:cNvPr id="4" name="Picture 15" descr="C:\Users\Will\Desktop\ISME talk 2010\10 clumping genotypes.jpg"/>
          <p:cNvPicPr>
            <a:picLocks noChangeAspect="1" noChangeArrowheads="1"/>
          </p:cNvPicPr>
          <p:nvPr/>
        </p:nvPicPr>
        <p:blipFill>
          <a:blip r:embed="rId5" cstate="email">
            <a:lum bright="20000" contrast="40000"/>
            <a:extLst>
              <a:ext uri="{28A0092B-C50C-407E-A947-70E740481C1C}">
                <a14:useLocalDpi xmlns:a14="http://schemas.microsoft.com/office/drawing/2010/main"/>
              </a:ext>
            </a:extLst>
          </a:blip>
          <a:srcRect/>
          <a:stretch>
            <a:fillRect/>
          </a:stretch>
        </p:blipFill>
        <p:spPr bwMode="auto">
          <a:xfrm>
            <a:off x="925492" y="990600"/>
            <a:ext cx="1546189" cy="1524000"/>
          </a:xfrm>
          <a:prstGeom prst="rect">
            <a:avLst/>
          </a:prstGeom>
          <a:noFill/>
        </p:spPr>
      </p:pic>
      <p:sp>
        <p:nvSpPr>
          <p:cNvPr id="3" name="TextBox 2"/>
          <p:cNvSpPr txBox="1"/>
          <p:nvPr/>
        </p:nvSpPr>
        <p:spPr>
          <a:xfrm>
            <a:off x="28731" y="5780782"/>
            <a:ext cx="9115269" cy="1077218"/>
          </a:xfrm>
          <a:prstGeom prst="rect">
            <a:avLst/>
          </a:prstGeom>
          <a:noFill/>
        </p:spPr>
        <p:txBody>
          <a:bodyPr wrap="square" rtlCol="0">
            <a:spAutoFit/>
          </a:bodyPr>
          <a:lstStyle/>
          <a:p>
            <a:pPr algn="ctr"/>
            <a:r>
              <a:rPr lang="en-US" sz="3200" dirty="0" smtClean="0">
                <a:solidFill>
                  <a:schemeClr val="bg1"/>
                </a:solidFill>
              </a:rPr>
              <a:t>The left is a picture of the unicellular ancestor and the video is the evolved multicellular ‘snowflake’ yeast.</a:t>
            </a:r>
            <a:endParaRPr lang="en-US" sz="3200" dirty="0">
              <a:solidFill>
                <a:schemeClr val="bg1"/>
              </a:solidFill>
            </a:endParaRPr>
          </a:p>
        </p:txBody>
      </p:sp>
      <p:pic>
        <p:nvPicPr>
          <p:cNvPr id="8" name="Snowflake yeast reproducing_smaller">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6"/>
          <a:stretch>
            <a:fillRect/>
          </a:stretch>
        </p:blipFill>
        <p:spPr>
          <a:xfrm>
            <a:off x="2594142" y="984308"/>
            <a:ext cx="4949658" cy="4949658"/>
          </a:xfrm>
        </p:spPr>
      </p:pic>
    </p:spTree>
    <p:extLst>
      <p:ext uri="{BB962C8B-B14F-4D97-AF65-F5344CB8AC3E}">
        <p14:creationId xmlns:p14="http://schemas.microsoft.com/office/powerpoint/2010/main" val="849843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How did they do this? </a:t>
            </a:r>
            <a:endParaRPr lang="en-US" dirty="0"/>
          </a:p>
        </p:txBody>
      </p:sp>
      <p:sp>
        <p:nvSpPr>
          <p:cNvPr id="9" name="TextBox 8"/>
          <p:cNvSpPr txBox="1"/>
          <p:nvPr/>
        </p:nvSpPr>
        <p:spPr>
          <a:xfrm>
            <a:off x="3195" y="5051956"/>
            <a:ext cx="1718163" cy="646331"/>
          </a:xfrm>
          <a:prstGeom prst="rect">
            <a:avLst/>
          </a:prstGeom>
          <a:noFill/>
        </p:spPr>
        <p:txBody>
          <a:bodyPr wrap="none" rtlCol="0">
            <a:spAutoFit/>
          </a:bodyPr>
          <a:lstStyle/>
          <a:p>
            <a:r>
              <a:rPr lang="en-US" dirty="0" smtClean="0"/>
              <a:t>24 hour, shaking</a:t>
            </a:r>
          </a:p>
          <a:p>
            <a:pPr algn="ctr"/>
            <a:r>
              <a:rPr lang="en-US" dirty="0" smtClean="0"/>
              <a:t>incubation</a:t>
            </a:r>
            <a:endParaRPr lang="en-US" dirty="0"/>
          </a:p>
        </p:txBody>
      </p:sp>
      <p:sp>
        <p:nvSpPr>
          <p:cNvPr id="10" name="Right Arrow 9"/>
          <p:cNvSpPr/>
          <p:nvPr/>
        </p:nvSpPr>
        <p:spPr>
          <a:xfrm>
            <a:off x="1475656" y="3846984"/>
            <a:ext cx="1512168" cy="36004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627784" y="5000853"/>
            <a:ext cx="1655389" cy="646331"/>
          </a:xfrm>
          <a:prstGeom prst="rect">
            <a:avLst/>
          </a:prstGeom>
          <a:noFill/>
        </p:spPr>
        <p:txBody>
          <a:bodyPr wrap="none" rtlCol="0">
            <a:spAutoFit/>
          </a:bodyPr>
          <a:lstStyle/>
          <a:p>
            <a:pPr algn="ctr"/>
            <a:r>
              <a:rPr lang="en-US" dirty="0" smtClean="0"/>
              <a:t>centrifuge 100g</a:t>
            </a:r>
          </a:p>
          <a:p>
            <a:pPr algn="ctr"/>
            <a:r>
              <a:rPr lang="en-US" dirty="0" smtClean="0"/>
              <a:t>for 10 seconds</a:t>
            </a:r>
            <a:endParaRPr lang="en-US" dirty="0"/>
          </a:p>
        </p:txBody>
      </p:sp>
      <p:pic>
        <p:nvPicPr>
          <p:cNvPr id="1029"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03848" y="3270920"/>
            <a:ext cx="857394" cy="1359421"/>
          </a:xfrm>
          <a:prstGeom prst="rect">
            <a:avLst/>
          </a:prstGeom>
          <a:noFill/>
          <a:ln w="9525">
            <a:noFill/>
            <a:miter lim="800000"/>
            <a:headEnd/>
            <a:tailEnd/>
          </a:ln>
          <a:effectLst/>
        </p:spPr>
      </p:pic>
      <p:sp>
        <p:nvSpPr>
          <p:cNvPr id="14" name="Right Arrow 13"/>
          <p:cNvSpPr/>
          <p:nvPr/>
        </p:nvSpPr>
        <p:spPr>
          <a:xfrm>
            <a:off x="3995936" y="3846984"/>
            <a:ext cx="1296144" cy="36004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6"/>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436096" y="3126904"/>
            <a:ext cx="1054456" cy="1656184"/>
          </a:xfrm>
          <a:prstGeom prst="rect">
            <a:avLst/>
          </a:prstGeom>
          <a:noFill/>
          <a:ln w="9525">
            <a:noFill/>
            <a:miter lim="800000"/>
            <a:headEnd/>
            <a:tailEnd/>
          </a:ln>
          <a:effectLst/>
        </p:spPr>
      </p:pic>
      <p:sp>
        <p:nvSpPr>
          <p:cNvPr id="17" name="TextBox 16"/>
          <p:cNvSpPr txBox="1"/>
          <p:nvPr/>
        </p:nvSpPr>
        <p:spPr>
          <a:xfrm>
            <a:off x="5098338" y="4999112"/>
            <a:ext cx="1468415" cy="646331"/>
          </a:xfrm>
          <a:prstGeom prst="rect">
            <a:avLst/>
          </a:prstGeom>
          <a:noFill/>
        </p:spPr>
        <p:txBody>
          <a:bodyPr wrap="none" rtlCol="0">
            <a:spAutoFit/>
          </a:bodyPr>
          <a:lstStyle/>
          <a:p>
            <a:pPr algn="ctr"/>
            <a:r>
              <a:rPr lang="en-US" dirty="0" smtClean="0"/>
              <a:t>discard upper</a:t>
            </a:r>
          </a:p>
          <a:p>
            <a:pPr algn="ctr"/>
            <a:r>
              <a:rPr lang="en-US" dirty="0" smtClean="0"/>
              <a:t>93% of media</a:t>
            </a:r>
            <a:endParaRPr lang="en-US" dirty="0"/>
          </a:p>
        </p:txBody>
      </p:sp>
      <p:sp>
        <p:nvSpPr>
          <p:cNvPr id="18" name="Right Arrow 17"/>
          <p:cNvSpPr/>
          <p:nvPr/>
        </p:nvSpPr>
        <p:spPr>
          <a:xfrm>
            <a:off x="6300192" y="4207024"/>
            <a:ext cx="1296144" cy="36004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7254630" y="5144869"/>
            <a:ext cx="1848326" cy="646331"/>
          </a:xfrm>
          <a:prstGeom prst="rect">
            <a:avLst/>
          </a:prstGeom>
          <a:noFill/>
        </p:spPr>
        <p:txBody>
          <a:bodyPr wrap="none" rtlCol="0">
            <a:spAutoFit/>
          </a:bodyPr>
          <a:lstStyle/>
          <a:p>
            <a:pPr algn="ctr"/>
            <a:r>
              <a:rPr lang="en-US" dirty="0" smtClean="0"/>
              <a:t>transfer to fresh</a:t>
            </a:r>
          </a:p>
          <a:p>
            <a:pPr algn="ctr"/>
            <a:r>
              <a:rPr lang="en-US" dirty="0" smtClean="0"/>
              <a:t>media</a:t>
            </a:r>
            <a:endParaRPr lang="en-US" dirty="0"/>
          </a:p>
        </p:txBody>
      </p:sp>
      <p:pic>
        <p:nvPicPr>
          <p:cNvPr id="2050" name="Picture 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211960" y="1254696"/>
            <a:ext cx="941090" cy="941090"/>
          </a:xfrm>
          <a:prstGeom prst="rect">
            <a:avLst/>
          </a:prstGeom>
          <a:noFill/>
          <a:ln w="9525">
            <a:noFill/>
            <a:miter lim="800000"/>
            <a:headEnd/>
            <a:tailEnd/>
          </a:ln>
        </p:spPr>
      </p:pic>
      <p:pic>
        <p:nvPicPr>
          <p:cNvPr id="24" name="Picture 5"/>
          <p:cNvPicPr>
            <a:picLocks noChangeAspect="1" noChangeArrowheads="1"/>
          </p:cNvPicPr>
          <p:nvPr/>
        </p:nvPicPr>
        <p:blipFill>
          <a:blip r:embed="rId7"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541441" y="3563715"/>
            <a:ext cx="475481" cy="843732"/>
          </a:xfrm>
          <a:prstGeom prst="rect">
            <a:avLst/>
          </a:prstGeom>
          <a:noFill/>
          <a:ln w="9525">
            <a:noFill/>
            <a:miter lim="800000"/>
            <a:headEnd/>
            <a:tailEnd/>
          </a:ln>
          <a:effectLst/>
        </p:spPr>
      </p:pic>
      <p:sp>
        <p:nvSpPr>
          <p:cNvPr id="25" name="Bent Arrow 24"/>
          <p:cNvSpPr/>
          <p:nvPr/>
        </p:nvSpPr>
        <p:spPr>
          <a:xfrm flipH="1">
            <a:off x="5292080" y="1614736"/>
            <a:ext cx="576064" cy="1862683"/>
          </a:xfrm>
          <a:prstGeom prst="bentArrow">
            <a:avLst>
              <a:gd name="adj1" fmla="val 25000"/>
              <a:gd name="adj2" fmla="val 25000"/>
              <a:gd name="adj3" fmla="val 25000"/>
              <a:gd name="adj4" fmla="val 43750"/>
            </a:avLst>
          </a:prstGeom>
          <a:solidFill>
            <a:srgbClr val="D2DE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34" name="Group 33"/>
          <p:cNvGrpSpPr/>
          <p:nvPr/>
        </p:nvGrpSpPr>
        <p:grpSpPr>
          <a:xfrm>
            <a:off x="-75005" y="1365077"/>
            <a:ext cx="1874562" cy="3463178"/>
            <a:chOff x="533400" y="1437503"/>
            <a:chExt cx="1335087" cy="3186884"/>
          </a:xfrm>
        </p:grpSpPr>
        <p:pic>
          <p:nvPicPr>
            <p:cNvPr id="35" name="Picture 6" descr="C:\Users\Johnathon\Desktop\ProteinFigure\testube.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33400" y="1437503"/>
              <a:ext cx="1335087" cy="3176587"/>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7" descr="C:\Users\Johnathon\Desktop\ProteinFigure\testube.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33400" y="1437503"/>
              <a:ext cx="1335087" cy="3176587"/>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6" descr="C:\Users\Johnathon\Desktop\ProteinFigure\testube_CLEARER.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533400" y="1447800"/>
              <a:ext cx="1335087" cy="317658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3" name="Group 22"/>
          <p:cNvGrpSpPr/>
          <p:nvPr/>
        </p:nvGrpSpPr>
        <p:grpSpPr>
          <a:xfrm>
            <a:off x="7229228" y="1588778"/>
            <a:ext cx="1874562" cy="3463178"/>
            <a:chOff x="533400" y="1437503"/>
            <a:chExt cx="1335087" cy="3186884"/>
          </a:xfrm>
        </p:grpSpPr>
        <p:pic>
          <p:nvPicPr>
            <p:cNvPr id="26" name="Picture 6" descr="C:\Users\Johnathon\Desktop\ProteinFigure\testube.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33400" y="1437503"/>
              <a:ext cx="1335087" cy="317658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7" descr="C:\Users\Johnathon\Desktop\ProteinFigure\testube.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33400" y="1437503"/>
              <a:ext cx="1335087" cy="317658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6" descr="C:\Users\Johnathon\Desktop\ProteinFigure\testube_CLEARER.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533400" y="1447800"/>
              <a:ext cx="1335087" cy="3176587"/>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extBox 2"/>
          <p:cNvSpPr txBox="1"/>
          <p:nvPr/>
        </p:nvSpPr>
        <p:spPr>
          <a:xfrm>
            <a:off x="0" y="5903893"/>
            <a:ext cx="9144000" cy="954107"/>
          </a:xfrm>
          <a:prstGeom prst="rect">
            <a:avLst/>
          </a:prstGeom>
          <a:noFill/>
        </p:spPr>
        <p:txBody>
          <a:bodyPr wrap="square" rtlCol="0">
            <a:spAutoFit/>
          </a:bodyPr>
          <a:lstStyle/>
          <a:p>
            <a:pPr algn="ctr"/>
            <a:r>
              <a:rPr lang="en-US" sz="2800" dirty="0" smtClean="0"/>
              <a:t>Use gravity to select for clustering genotypes because clusters of cells settle more quickly than single cells. </a:t>
            </a:r>
            <a:endParaRPr lang="en-US" sz="2800" dirty="0"/>
          </a:p>
        </p:txBody>
      </p:sp>
    </p:spTree>
    <p:custDataLst>
      <p:tags r:id="rId1"/>
    </p:custDataLst>
    <p:extLst>
      <p:ext uri="{BB962C8B-B14F-4D97-AF65-F5344CB8AC3E}">
        <p14:creationId xmlns:p14="http://schemas.microsoft.com/office/powerpoint/2010/main" val="10120594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Autofit/>
          </a:bodyPr>
          <a:lstStyle/>
          <a:p>
            <a:r>
              <a:rPr lang="en-US" sz="3200" dirty="0"/>
              <a:t>I</a:t>
            </a:r>
            <a:r>
              <a:rPr lang="en-US" sz="3200" dirty="0" smtClean="0"/>
              <a:t>ndependent evolution of the ‘snowflake’ yeast in all 10 replicate populations</a:t>
            </a:r>
            <a:endParaRPr lang="en-US" sz="3200" dirty="0"/>
          </a:p>
        </p:txBody>
      </p:sp>
      <p:pic>
        <p:nvPicPr>
          <p:cNvPr id="4111" name="Picture 15" descr="C:\Users\Will\Desktop\ISME talk 2010\10 clumping genotypes.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367636"/>
            <a:ext cx="9144000" cy="5490364"/>
          </a:xfrm>
          <a:prstGeom prst="rect">
            <a:avLst/>
          </a:prstGeom>
          <a:noFill/>
        </p:spPr>
      </p:pic>
    </p:spTree>
    <p:extLst>
      <p:ext uri="{BB962C8B-B14F-4D97-AF65-F5344CB8AC3E}">
        <p14:creationId xmlns:p14="http://schemas.microsoft.com/office/powerpoint/2010/main" val="32708690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t>Some cool and important properties of snowflake yeast</a:t>
            </a:r>
            <a:endParaRPr lang="en-US" dirty="0"/>
          </a:p>
        </p:txBody>
      </p:sp>
      <p:pic>
        <p:nvPicPr>
          <p:cNvPr id="4"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81200" y="1371600"/>
            <a:ext cx="5113421"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0" y="5965371"/>
            <a:ext cx="9144000" cy="954107"/>
          </a:xfrm>
          <a:prstGeom prst="rect">
            <a:avLst/>
          </a:prstGeom>
          <a:noFill/>
        </p:spPr>
        <p:txBody>
          <a:bodyPr wrap="square" rtlCol="0">
            <a:spAutoFit/>
          </a:bodyPr>
          <a:lstStyle/>
          <a:p>
            <a:pPr algn="ctr"/>
            <a:r>
              <a:rPr lang="en-US" sz="2800" dirty="0" smtClean="0"/>
              <a:t>A multicellular life cycle evolved. Snowflake yeast reproduce via multicellular propagules.</a:t>
            </a:r>
            <a:endParaRPr lang="en-US" sz="2800" dirty="0"/>
          </a:p>
        </p:txBody>
      </p:sp>
    </p:spTree>
    <p:extLst>
      <p:ext uri="{BB962C8B-B14F-4D97-AF65-F5344CB8AC3E}">
        <p14:creationId xmlns:p14="http://schemas.microsoft.com/office/powerpoint/2010/main" val="34968208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2000" y="228600"/>
            <a:ext cx="7599837" cy="707886"/>
          </a:xfrm>
          <a:prstGeom prst="rect">
            <a:avLst/>
          </a:prstGeom>
          <a:noFill/>
        </p:spPr>
        <p:txBody>
          <a:bodyPr wrap="none" rtlCol="0">
            <a:spAutoFit/>
          </a:bodyPr>
          <a:lstStyle/>
          <a:p>
            <a:r>
              <a:rPr lang="en-US" sz="4000" dirty="0" smtClean="0"/>
              <a:t>A video of snowflake yeast life cycle</a:t>
            </a:r>
            <a:endParaRPr lang="en-US" sz="4000" dirty="0"/>
          </a:p>
        </p:txBody>
      </p:sp>
      <p:pic>
        <p:nvPicPr>
          <p:cNvPr id="3" name="blue and green labeled">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52874" y="994312"/>
            <a:ext cx="10558874" cy="5939888"/>
          </a:xfrm>
        </p:spPr>
      </p:pic>
    </p:spTree>
    <p:extLst>
      <p:ext uri="{BB962C8B-B14F-4D97-AF65-F5344CB8AC3E}">
        <p14:creationId xmlns:p14="http://schemas.microsoft.com/office/powerpoint/2010/main" val="2475108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53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Propagules are functionally juvenile</a:t>
            </a:r>
            <a:endParaRPr lang="en-US" dirty="0"/>
          </a:p>
        </p:txBody>
      </p:sp>
      <p:sp>
        <p:nvSpPr>
          <p:cNvPr id="4" name="TextBox 3"/>
          <p:cNvSpPr txBox="1"/>
          <p:nvPr/>
        </p:nvSpPr>
        <p:spPr>
          <a:xfrm>
            <a:off x="2780880" y="4590036"/>
            <a:ext cx="1736499" cy="461665"/>
          </a:xfrm>
          <a:prstGeom prst="rect">
            <a:avLst/>
          </a:prstGeom>
          <a:noFill/>
        </p:spPr>
        <p:txBody>
          <a:bodyPr wrap="square" rtlCol="0">
            <a:spAutoFit/>
          </a:bodyPr>
          <a:lstStyle/>
          <a:p>
            <a:r>
              <a:rPr lang="en-US" sz="2400" dirty="0" smtClean="0"/>
              <a:t>maturation</a:t>
            </a:r>
            <a:endParaRPr lang="en-US" sz="2400" dirty="0"/>
          </a:p>
        </p:txBody>
      </p:sp>
      <p:sp>
        <p:nvSpPr>
          <p:cNvPr id="5" name="TextBox 4"/>
          <p:cNvSpPr txBox="1"/>
          <p:nvPr/>
        </p:nvSpPr>
        <p:spPr>
          <a:xfrm>
            <a:off x="7124280" y="4602339"/>
            <a:ext cx="2019720" cy="461665"/>
          </a:xfrm>
          <a:prstGeom prst="rect">
            <a:avLst/>
          </a:prstGeom>
          <a:noFill/>
        </p:spPr>
        <p:txBody>
          <a:bodyPr wrap="none" rtlCol="0">
            <a:spAutoFit/>
          </a:bodyPr>
          <a:lstStyle/>
          <a:p>
            <a:r>
              <a:rPr lang="en-US" sz="2400" dirty="0" smtClean="0"/>
              <a:t>reproduction</a:t>
            </a:r>
            <a:endParaRPr lang="en-US" sz="2400" dirty="0"/>
          </a:p>
        </p:txBody>
      </p:sp>
      <p:pic>
        <p:nvPicPr>
          <p:cNvPr id="6" name="Picture 2"/>
          <p:cNvPicPr>
            <a:picLocks noChangeAspect="1" noChangeArrowheads="1"/>
          </p:cNvPicPr>
          <p:nvPr/>
        </p:nvPicPr>
        <p:blipFill>
          <a:blip r:embed="rId3" cstate="print"/>
          <a:srcRect/>
          <a:stretch>
            <a:fillRect/>
          </a:stretch>
        </p:blipFill>
        <p:spPr bwMode="auto">
          <a:xfrm>
            <a:off x="-33757" y="1939804"/>
            <a:ext cx="9134475" cy="2133600"/>
          </a:xfrm>
          <a:prstGeom prst="rect">
            <a:avLst/>
          </a:prstGeom>
          <a:noFill/>
          <a:ln w="9525">
            <a:noFill/>
            <a:miter lim="800000"/>
            <a:headEnd/>
            <a:tailEnd/>
          </a:ln>
          <a:effectLst/>
        </p:spPr>
      </p:pic>
      <p:sp>
        <p:nvSpPr>
          <p:cNvPr id="7" name="Left Brace 6"/>
          <p:cNvSpPr/>
          <p:nvPr/>
        </p:nvSpPr>
        <p:spPr>
          <a:xfrm rot="16200000">
            <a:off x="7773041" y="3272243"/>
            <a:ext cx="683677" cy="1828798"/>
          </a:xfrm>
          <a:prstGeom prst="leftBrace">
            <a:avLst>
              <a:gd name="adj1" fmla="val 141071"/>
              <a:gd name="adj2" fmla="val 50000"/>
            </a:avLst>
          </a:prstGeom>
          <a:noFill/>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Left Brace 7"/>
          <p:cNvSpPr/>
          <p:nvPr/>
        </p:nvSpPr>
        <p:spPr>
          <a:xfrm rot="16200000">
            <a:off x="3239142" y="643341"/>
            <a:ext cx="683677" cy="7086601"/>
          </a:xfrm>
          <a:prstGeom prst="leftBrace">
            <a:avLst>
              <a:gd name="adj1" fmla="val 141071"/>
              <a:gd name="adj2" fmla="val 50000"/>
            </a:avLst>
          </a:prstGeom>
          <a:noFill/>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p:cNvSpPr txBox="1"/>
          <p:nvPr/>
        </p:nvSpPr>
        <p:spPr>
          <a:xfrm>
            <a:off x="37679" y="5486400"/>
            <a:ext cx="9106321" cy="1384995"/>
          </a:xfrm>
          <a:prstGeom prst="rect">
            <a:avLst/>
          </a:prstGeom>
          <a:noFill/>
        </p:spPr>
        <p:txBody>
          <a:bodyPr wrap="square" rtlCol="0">
            <a:spAutoFit/>
          </a:bodyPr>
          <a:lstStyle/>
          <a:p>
            <a:pPr algn="ctr"/>
            <a:r>
              <a:rPr lang="en-US" sz="2800" dirty="0" smtClean="0"/>
              <a:t>The multicellular propagules turn out to be functionally juvenile, meaning they have to grow back to their parent size before they can reproduce themselves</a:t>
            </a:r>
            <a:endParaRPr lang="en-US" sz="2800" dirty="0"/>
          </a:p>
        </p:txBody>
      </p:sp>
    </p:spTree>
    <p:extLst>
      <p:ext uri="{BB962C8B-B14F-4D97-AF65-F5344CB8AC3E}">
        <p14:creationId xmlns:p14="http://schemas.microsoft.com/office/powerpoint/2010/main" val="12687830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Two steps are required for the transition to multicellularity</a:t>
            </a:r>
            <a:endParaRPr lang="en-US" dirty="0"/>
          </a:p>
        </p:txBody>
      </p:sp>
      <p:pic>
        <p:nvPicPr>
          <p:cNvPr id="4" name="Picture 3"/>
          <p:cNvPicPr>
            <a:picLocks noChangeAspect="1"/>
          </p:cNvPicPr>
          <p:nvPr/>
        </p:nvPicPr>
        <p:blipFill>
          <a:blip r:embed="rId3"/>
          <a:stretch>
            <a:fillRect/>
          </a:stretch>
        </p:blipFill>
        <p:spPr>
          <a:xfrm>
            <a:off x="914400" y="1514802"/>
            <a:ext cx="7208125" cy="4572000"/>
          </a:xfrm>
          <a:prstGeom prst="rect">
            <a:avLst/>
          </a:prstGeom>
        </p:spPr>
      </p:pic>
    </p:spTree>
    <p:extLst>
      <p:ext uri="{BB962C8B-B14F-4D97-AF65-F5344CB8AC3E}">
        <p14:creationId xmlns:p14="http://schemas.microsoft.com/office/powerpoint/2010/main" val="801201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914400" y="1514802"/>
            <a:ext cx="7208125" cy="4572000"/>
          </a:xfrm>
          <a:prstGeom prst="rect">
            <a:avLst/>
          </a:prstGeom>
        </p:spPr>
      </p:pic>
      <p:sp>
        <p:nvSpPr>
          <p:cNvPr id="2" name="Title 1"/>
          <p:cNvSpPr>
            <a:spLocks noGrp="1"/>
          </p:cNvSpPr>
          <p:nvPr>
            <p:ph type="title"/>
          </p:nvPr>
        </p:nvSpPr>
        <p:spPr/>
        <p:txBody>
          <a:bodyPr>
            <a:normAutofit/>
          </a:bodyPr>
          <a:lstStyle/>
          <a:p>
            <a:r>
              <a:rPr lang="en-US" dirty="0" smtClean="0">
                <a:solidFill>
                  <a:srgbClr val="00B0F0"/>
                </a:solidFill>
              </a:rPr>
              <a:t>Step 1 </a:t>
            </a:r>
            <a:r>
              <a:rPr lang="en-US" dirty="0" smtClean="0"/>
              <a:t>– the evolution of clusters</a:t>
            </a:r>
            <a:endParaRPr lang="en-US" dirty="0"/>
          </a:p>
        </p:txBody>
      </p:sp>
      <p:sp>
        <p:nvSpPr>
          <p:cNvPr id="4" name="Rectangle 3"/>
          <p:cNvSpPr/>
          <p:nvPr/>
        </p:nvSpPr>
        <p:spPr>
          <a:xfrm>
            <a:off x="2590800" y="1447800"/>
            <a:ext cx="5791200" cy="457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819400" y="1600200"/>
            <a:ext cx="6324600" cy="4401205"/>
          </a:xfrm>
          <a:prstGeom prst="rect">
            <a:avLst/>
          </a:prstGeom>
          <a:noFill/>
        </p:spPr>
        <p:txBody>
          <a:bodyPr wrap="square" rtlCol="0">
            <a:spAutoFit/>
          </a:bodyPr>
          <a:lstStyle/>
          <a:p>
            <a:pPr marL="457200" indent="-457200">
              <a:buFont typeface="Arial" panose="020B0604020202020204" pitchFamily="34" charset="0"/>
              <a:buChar char="•"/>
            </a:pPr>
            <a:r>
              <a:rPr lang="en-US" sz="2800" dirty="0" smtClean="0"/>
              <a:t>The first step in this transition is the evolution of cluster formation from single-celled ancestors</a:t>
            </a:r>
          </a:p>
          <a:p>
            <a:pPr marL="457200" indent="-457200">
              <a:buFont typeface="Arial" panose="020B0604020202020204" pitchFamily="34" charset="0"/>
              <a:buChar char="•"/>
            </a:pPr>
            <a:r>
              <a:rPr lang="en-US" sz="2800" dirty="0" smtClean="0"/>
              <a:t>This could be beneficial for many reason in nature:</a:t>
            </a:r>
          </a:p>
          <a:p>
            <a:pPr marL="914400" lvl="1" indent="-457200">
              <a:buFont typeface="Arial" panose="020B0604020202020204" pitchFamily="34" charset="0"/>
              <a:buChar char="•"/>
            </a:pPr>
            <a:r>
              <a:rPr lang="en-US" sz="2800" dirty="0" smtClean="0"/>
              <a:t>Predator evasion</a:t>
            </a:r>
          </a:p>
          <a:p>
            <a:pPr marL="914400" lvl="1" indent="-457200">
              <a:buFont typeface="Arial" panose="020B0604020202020204" pitchFamily="34" charset="0"/>
              <a:buChar char="•"/>
            </a:pPr>
            <a:r>
              <a:rPr lang="en-US" sz="2800" dirty="0" smtClean="0"/>
              <a:t>Metabolic cooperation</a:t>
            </a:r>
          </a:p>
          <a:p>
            <a:pPr marL="914400" lvl="1" indent="-457200">
              <a:buFont typeface="Arial" panose="020B0604020202020204" pitchFamily="34" charset="0"/>
              <a:buChar char="•"/>
            </a:pPr>
            <a:r>
              <a:rPr lang="en-US" sz="2800" dirty="0" smtClean="0"/>
              <a:t>UV resistance</a:t>
            </a:r>
          </a:p>
          <a:p>
            <a:pPr lvl="1"/>
            <a:endParaRPr lang="en-US" sz="2800" dirty="0" smtClean="0"/>
          </a:p>
          <a:p>
            <a:endParaRPr lang="en-US" sz="2800" dirty="0"/>
          </a:p>
        </p:txBody>
      </p:sp>
      <p:pic>
        <p:nvPicPr>
          <p:cNvPr id="3"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082107" y="5334000"/>
            <a:ext cx="1404293" cy="1268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5486400" y="5511968"/>
            <a:ext cx="3048000" cy="1015663"/>
          </a:xfrm>
          <a:prstGeom prst="rect">
            <a:avLst/>
          </a:prstGeom>
          <a:noFill/>
        </p:spPr>
        <p:txBody>
          <a:bodyPr wrap="square" rtlCol="0">
            <a:spAutoFit/>
          </a:bodyPr>
          <a:lstStyle/>
          <a:p>
            <a:r>
              <a:rPr lang="en-US" sz="2000" dirty="0" smtClean="0"/>
              <a:t>Y55 - Unicellular </a:t>
            </a:r>
            <a:r>
              <a:rPr lang="en-US" sz="2000" i="1" dirty="0" smtClean="0"/>
              <a:t>Saccharomyces </a:t>
            </a:r>
            <a:r>
              <a:rPr lang="en-US" sz="2000" i="1" dirty="0" err="1" smtClean="0"/>
              <a:t>cerevisiae</a:t>
            </a:r>
            <a:r>
              <a:rPr lang="en-US" sz="2000" i="1" dirty="0" smtClean="0"/>
              <a:t> </a:t>
            </a:r>
            <a:r>
              <a:rPr lang="en-US" sz="2000" dirty="0" smtClean="0"/>
              <a:t>(bakers yeast)</a:t>
            </a:r>
            <a:endParaRPr lang="en-US" sz="2000" dirty="0"/>
          </a:p>
        </p:txBody>
      </p:sp>
    </p:spTree>
    <p:extLst>
      <p:ext uri="{BB962C8B-B14F-4D97-AF65-F5344CB8AC3E}">
        <p14:creationId xmlns:p14="http://schemas.microsoft.com/office/powerpoint/2010/main" val="41365443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914400" y="1514802"/>
            <a:ext cx="7208125" cy="4572000"/>
          </a:xfrm>
          <a:prstGeom prst="rect">
            <a:avLst/>
          </a:prstGeom>
        </p:spPr>
      </p:pic>
      <p:sp>
        <p:nvSpPr>
          <p:cNvPr id="2" name="Title 1"/>
          <p:cNvSpPr>
            <a:spLocks noGrp="1"/>
          </p:cNvSpPr>
          <p:nvPr>
            <p:ph type="title"/>
          </p:nvPr>
        </p:nvSpPr>
        <p:spPr/>
        <p:txBody>
          <a:bodyPr>
            <a:normAutofit/>
          </a:bodyPr>
          <a:lstStyle/>
          <a:p>
            <a:r>
              <a:rPr lang="en-US" dirty="0" smtClean="0">
                <a:solidFill>
                  <a:srgbClr val="00B0F0"/>
                </a:solidFill>
              </a:rPr>
              <a:t>Step 2 </a:t>
            </a:r>
            <a:r>
              <a:rPr lang="en-US" dirty="0" smtClean="0"/>
              <a:t>– multicellular yeast adapt</a:t>
            </a:r>
            <a:endParaRPr lang="en-US" dirty="0"/>
          </a:p>
        </p:txBody>
      </p:sp>
      <p:sp>
        <p:nvSpPr>
          <p:cNvPr id="4" name="Rectangle 3"/>
          <p:cNvSpPr/>
          <p:nvPr/>
        </p:nvSpPr>
        <p:spPr>
          <a:xfrm>
            <a:off x="2590800" y="1295400"/>
            <a:ext cx="6400800" cy="441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743200" y="2362200"/>
            <a:ext cx="4953000" cy="1938992"/>
          </a:xfrm>
          <a:prstGeom prst="rect">
            <a:avLst/>
          </a:prstGeom>
          <a:noFill/>
        </p:spPr>
        <p:txBody>
          <a:bodyPr wrap="square" rtlCol="0">
            <a:spAutoFit/>
          </a:bodyPr>
          <a:lstStyle/>
          <a:p>
            <a:pPr algn="ctr"/>
            <a:r>
              <a:rPr lang="en-US" sz="4000" dirty="0" smtClean="0"/>
              <a:t>Three things must be true for multicellular yeast to adapt</a:t>
            </a:r>
            <a:endParaRPr lang="en-US" sz="4000" dirty="0"/>
          </a:p>
        </p:txBody>
      </p:sp>
    </p:spTree>
    <p:extLst>
      <p:ext uri="{BB962C8B-B14F-4D97-AF65-F5344CB8AC3E}">
        <p14:creationId xmlns:p14="http://schemas.microsoft.com/office/powerpoint/2010/main" val="28739492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914400" y="1514802"/>
            <a:ext cx="7208125" cy="4572000"/>
          </a:xfrm>
          <a:prstGeom prst="rect">
            <a:avLst/>
          </a:prstGeom>
        </p:spPr>
      </p:pic>
      <p:sp>
        <p:nvSpPr>
          <p:cNvPr id="2" name="Title 1"/>
          <p:cNvSpPr>
            <a:spLocks noGrp="1"/>
          </p:cNvSpPr>
          <p:nvPr>
            <p:ph type="title"/>
          </p:nvPr>
        </p:nvSpPr>
        <p:spPr/>
        <p:txBody>
          <a:bodyPr>
            <a:normAutofit fontScale="90000"/>
          </a:bodyPr>
          <a:lstStyle/>
          <a:p>
            <a:r>
              <a:rPr lang="en-US" dirty="0" smtClean="0"/>
              <a:t>Clusters must vary from one another</a:t>
            </a:r>
            <a:endParaRPr lang="en-US" dirty="0"/>
          </a:p>
        </p:txBody>
      </p:sp>
      <p:sp>
        <p:nvSpPr>
          <p:cNvPr id="4" name="Rectangle 3"/>
          <p:cNvSpPr/>
          <p:nvPr/>
        </p:nvSpPr>
        <p:spPr>
          <a:xfrm>
            <a:off x="4198884" y="1295400"/>
            <a:ext cx="4716516" cy="449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667000" y="1447800"/>
            <a:ext cx="60198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114800" y="3019887"/>
            <a:ext cx="1516117" cy="461665"/>
          </a:xfrm>
          <a:prstGeom prst="rect">
            <a:avLst/>
          </a:prstGeom>
          <a:noFill/>
        </p:spPr>
        <p:txBody>
          <a:bodyPr wrap="square" rtlCol="0">
            <a:spAutoFit/>
          </a:bodyPr>
          <a:lstStyle/>
          <a:p>
            <a:r>
              <a:rPr lang="en-US" sz="2400" dirty="0" smtClean="0"/>
              <a:t>Snowflake</a:t>
            </a:r>
            <a:endParaRPr lang="en-US" sz="2400" dirty="0"/>
          </a:p>
        </p:txBody>
      </p:sp>
      <p:sp>
        <p:nvSpPr>
          <p:cNvPr id="10" name="TextBox 9"/>
          <p:cNvSpPr txBox="1"/>
          <p:nvPr/>
        </p:nvSpPr>
        <p:spPr>
          <a:xfrm>
            <a:off x="4114800" y="4343399"/>
            <a:ext cx="2179583" cy="830997"/>
          </a:xfrm>
          <a:prstGeom prst="rect">
            <a:avLst/>
          </a:prstGeom>
          <a:noFill/>
        </p:spPr>
        <p:txBody>
          <a:bodyPr wrap="square" rtlCol="0">
            <a:spAutoFit/>
          </a:bodyPr>
          <a:lstStyle/>
          <a:p>
            <a:r>
              <a:rPr lang="en-US" sz="2400" dirty="0" smtClean="0"/>
              <a:t>Not snowflake (clumpy yeast)</a:t>
            </a:r>
          </a:p>
        </p:txBody>
      </p:sp>
    </p:spTree>
    <p:extLst>
      <p:ext uri="{BB962C8B-B14F-4D97-AF65-F5344CB8AC3E}">
        <p14:creationId xmlns:p14="http://schemas.microsoft.com/office/powerpoint/2010/main" val="4898928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sz="4000" dirty="0" smtClean="0"/>
              <a:t>Multicellularity has evolved at least 25 times in the history of life!</a:t>
            </a:r>
            <a:endParaRPr lang="en-US" sz="4000" dirty="0"/>
          </a:p>
        </p:txBody>
      </p:sp>
      <p:sp>
        <p:nvSpPr>
          <p:cNvPr id="5" name="TextBox 4"/>
          <p:cNvSpPr txBox="1"/>
          <p:nvPr/>
        </p:nvSpPr>
        <p:spPr>
          <a:xfrm>
            <a:off x="3124200" y="6550223"/>
            <a:ext cx="6172200" cy="307777"/>
          </a:xfrm>
          <a:prstGeom prst="rect">
            <a:avLst/>
          </a:prstGeom>
          <a:noFill/>
        </p:spPr>
        <p:txBody>
          <a:bodyPr wrap="square" rtlCol="0">
            <a:spAutoFit/>
          </a:bodyPr>
          <a:lstStyle/>
          <a:p>
            <a:r>
              <a:rPr lang="en-US" sz="1400" dirty="0" err="1"/>
              <a:t>Grosberg</a:t>
            </a:r>
            <a:r>
              <a:rPr lang="en-US" sz="1400" dirty="0"/>
              <a:t> R. K., and R. R. </a:t>
            </a:r>
            <a:r>
              <a:rPr lang="en-US" sz="1400" dirty="0" err="1"/>
              <a:t>Strathmann</a:t>
            </a:r>
            <a:r>
              <a:rPr lang="en-US" sz="1400" dirty="0"/>
              <a:t>. 2007. </a:t>
            </a:r>
            <a:r>
              <a:rPr lang="en-US" sz="1400" i="1" dirty="0" err="1"/>
              <a:t>Annu</a:t>
            </a:r>
            <a:r>
              <a:rPr lang="en-US" sz="1400" i="1" dirty="0"/>
              <a:t>. Rev. Ecol. </a:t>
            </a:r>
            <a:r>
              <a:rPr lang="en-US" sz="1400" i="1" dirty="0" err="1"/>
              <a:t>Evol</a:t>
            </a:r>
            <a:r>
              <a:rPr lang="en-US" sz="1400" i="1" dirty="0"/>
              <a:t>. Syst.</a:t>
            </a:r>
            <a:r>
              <a:rPr lang="en-US" sz="1400" dirty="0"/>
              <a:t> </a:t>
            </a:r>
            <a:r>
              <a:rPr lang="en-US" sz="1400" dirty="0" smtClean="0"/>
              <a:t>38:621-654</a:t>
            </a:r>
            <a:endParaRPr lang="en-US" sz="1400" dirty="0"/>
          </a:p>
        </p:txBody>
      </p:sp>
      <p:pic>
        <p:nvPicPr>
          <p:cNvPr id="8" name="Picture 7"/>
          <p:cNvPicPr>
            <a:picLocks noChangeAspect="1"/>
          </p:cNvPicPr>
          <p:nvPr/>
        </p:nvPicPr>
        <p:blipFill>
          <a:blip r:embed="rId3"/>
          <a:stretch>
            <a:fillRect/>
          </a:stretch>
        </p:blipFill>
        <p:spPr>
          <a:xfrm>
            <a:off x="1371600" y="1524000"/>
            <a:ext cx="6122202" cy="5029200"/>
          </a:xfrm>
          <a:prstGeom prst="rect">
            <a:avLst/>
          </a:prstGeom>
        </p:spPr>
      </p:pic>
    </p:spTree>
    <p:extLst>
      <p:ext uri="{BB962C8B-B14F-4D97-AF65-F5344CB8AC3E}">
        <p14:creationId xmlns:p14="http://schemas.microsoft.com/office/powerpoint/2010/main" val="5214870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914400" y="1514802"/>
            <a:ext cx="7208125" cy="4572000"/>
          </a:xfrm>
          <a:prstGeom prst="rect">
            <a:avLst/>
          </a:prstGeom>
        </p:spPr>
      </p:pic>
      <p:sp>
        <p:nvSpPr>
          <p:cNvPr id="2" name="Title 1"/>
          <p:cNvSpPr>
            <a:spLocks noGrp="1"/>
          </p:cNvSpPr>
          <p:nvPr>
            <p:ph type="title"/>
          </p:nvPr>
        </p:nvSpPr>
        <p:spPr/>
        <p:txBody>
          <a:bodyPr>
            <a:normAutofit/>
          </a:bodyPr>
          <a:lstStyle/>
          <a:p>
            <a:r>
              <a:rPr lang="en-US" dirty="0" smtClean="0"/>
              <a:t>Cluster variation must be heritable</a:t>
            </a:r>
            <a:endParaRPr lang="en-US" dirty="0"/>
          </a:p>
        </p:txBody>
      </p:sp>
      <p:sp>
        <p:nvSpPr>
          <p:cNvPr id="4" name="Rectangle 3"/>
          <p:cNvSpPr/>
          <p:nvPr/>
        </p:nvSpPr>
        <p:spPr>
          <a:xfrm>
            <a:off x="5943601" y="1295400"/>
            <a:ext cx="3048000" cy="449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667000" y="1485900"/>
            <a:ext cx="6019800" cy="4808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5867401" y="2743200"/>
            <a:ext cx="2971801" cy="830997"/>
          </a:xfrm>
          <a:prstGeom prst="rect">
            <a:avLst/>
          </a:prstGeom>
          <a:noFill/>
        </p:spPr>
        <p:txBody>
          <a:bodyPr wrap="square" rtlCol="0">
            <a:spAutoFit/>
          </a:bodyPr>
          <a:lstStyle/>
          <a:p>
            <a:r>
              <a:rPr lang="en-US" sz="2400" dirty="0" smtClean="0"/>
              <a:t>Snowflake yeast make more snowflake yeast</a:t>
            </a:r>
            <a:endParaRPr lang="en-US" sz="2400" dirty="0"/>
          </a:p>
        </p:txBody>
      </p:sp>
      <p:sp>
        <p:nvSpPr>
          <p:cNvPr id="9" name="TextBox 8"/>
          <p:cNvSpPr txBox="1"/>
          <p:nvPr/>
        </p:nvSpPr>
        <p:spPr>
          <a:xfrm>
            <a:off x="5867400" y="4350603"/>
            <a:ext cx="2971801" cy="830997"/>
          </a:xfrm>
          <a:prstGeom prst="rect">
            <a:avLst/>
          </a:prstGeom>
          <a:noFill/>
        </p:spPr>
        <p:txBody>
          <a:bodyPr wrap="square" rtlCol="0">
            <a:spAutoFit/>
          </a:bodyPr>
          <a:lstStyle/>
          <a:p>
            <a:r>
              <a:rPr lang="en-US" sz="2400" dirty="0" smtClean="0"/>
              <a:t>Clumpy yeast make more clumpy yeast</a:t>
            </a:r>
            <a:endParaRPr lang="en-US" sz="2400" dirty="0"/>
          </a:p>
        </p:txBody>
      </p:sp>
    </p:spTree>
    <p:extLst>
      <p:ext uri="{BB962C8B-B14F-4D97-AF65-F5344CB8AC3E}">
        <p14:creationId xmlns:p14="http://schemas.microsoft.com/office/powerpoint/2010/main" val="33026409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914400" y="1514802"/>
            <a:ext cx="7208125" cy="4572000"/>
          </a:xfrm>
          <a:prstGeom prst="rect">
            <a:avLst/>
          </a:prstGeom>
        </p:spPr>
      </p:pic>
      <p:sp>
        <p:nvSpPr>
          <p:cNvPr id="2" name="Title 1"/>
          <p:cNvSpPr>
            <a:spLocks noGrp="1"/>
          </p:cNvSpPr>
          <p:nvPr>
            <p:ph type="title"/>
          </p:nvPr>
        </p:nvSpPr>
        <p:spPr>
          <a:xfrm>
            <a:off x="304800" y="274638"/>
            <a:ext cx="8534400" cy="1143000"/>
          </a:xfrm>
        </p:spPr>
        <p:txBody>
          <a:bodyPr>
            <a:normAutofit/>
          </a:bodyPr>
          <a:lstStyle/>
          <a:p>
            <a:r>
              <a:rPr lang="en-US" dirty="0" smtClean="0"/>
              <a:t>Cluster variation much affect fitness</a:t>
            </a:r>
            <a:endParaRPr lang="en-US" dirty="0"/>
          </a:p>
        </p:txBody>
      </p:sp>
      <p:sp>
        <p:nvSpPr>
          <p:cNvPr id="6" name="TextBox 5"/>
          <p:cNvSpPr txBox="1"/>
          <p:nvPr/>
        </p:nvSpPr>
        <p:spPr>
          <a:xfrm>
            <a:off x="0" y="6172200"/>
            <a:ext cx="9144000" cy="430887"/>
          </a:xfrm>
          <a:prstGeom prst="rect">
            <a:avLst/>
          </a:prstGeom>
          <a:noFill/>
        </p:spPr>
        <p:txBody>
          <a:bodyPr wrap="square" rtlCol="0">
            <a:spAutoFit/>
          </a:bodyPr>
          <a:lstStyle/>
          <a:p>
            <a:pPr algn="ctr"/>
            <a:r>
              <a:rPr lang="en-US" sz="2200" dirty="0" smtClean="0"/>
              <a:t>The </a:t>
            </a:r>
            <a:r>
              <a:rPr lang="en-US" sz="2200" dirty="0" smtClean="0">
                <a:solidFill>
                  <a:srgbClr val="FF0000"/>
                </a:solidFill>
              </a:rPr>
              <a:t>three components </a:t>
            </a:r>
            <a:r>
              <a:rPr lang="en-US" sz="2200" dirty="0" smtClean="0"/>
              <a:t>of </a:t>
            </a:r>
            <a:r>
              <a:rPr lang="en-US" sz="2200" dirty="0" smtClean="0">
                <a:solidFill>
                  <a:srgbClr val="00B0F0"/>
                </a:solidFill>
              </a:rPr>
              <a:t>Step 2</a:t>
            </a:r>
            <a:r>
              <a:rPr lang="en-US" sz="2200" dirty="0" smtClean="0"/>
              <a:t> are known as </a:t>
            </a:r>
            <a:r>
              <a:rPr lang="en-US" sz="2200" b="1" i="1" dirty="0" smtClean="0"/>
              <a:t>evolution via natural selection.</a:t>
            </a:r>
            <a:endParaRPr lang="en-US" sz="2200" b="1" dirty="0"/>
          </a:p>
        </p:txBody>
      </p:sp>
      <p:sp>
        <p:nvSpPr>
          <p:cNvPr id="7" name="Rectangle 6"/>
          <p:cNvSpPr/>
          <p:nvPr/>
        </p:nvSpPr>
        <p:spPr>
          <a:xfrm>
            <a:off x="2590800" y="1524000"/>
            <a:ext cx="5257800"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63270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Has </a:t>
            </a:r>
            <a:r>
              <a:rPr lang="en-US" sz="4900" b="1" dirty="0" smtClean="0">
                <a:solidFill>
                  <a:srgbClr val="00B0F0"/>
                </a:solidFill>
              </a:rPr>
              <a:t>Step 2</a:t>
            </a:r>
            <a:r>
              <a:rPr lang="en-US" dirty="0" smtClean="0"/>
              <a:t> occurred? Do multicellular yeast adapt?</a:t>
            </a:r>
            <a:endParaRPr lang="en-US" dirty="0"/>
          </a:p>
        </p:txBody>
      </p:sp>
      <p:sp>
        <p:nvSpPr>
          <p:cNvPr id="6" name="TextBox 5"/>
          <p:cNvSpPr txBox="1"/>
          <p:nvPr/>
        </p:nvSpPr>
        <p:spPr>
          <a:xfrm>
            <a:off x="5105400" y="2201882"/>
            <a:ext cx="3962400" cy="4401205"/>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Large clusters grow slowly, because internal cells don’t get much food. </a:t>
            </a:r>
          </a:p>
          <a:p>
            <a:pPr marL="285750" indent="-285750">
              <a:buFont typeface="Arial" panose="020B0604020202020204" pitchFamily="34" charset="0"/>
              <a:buChar char="•"/>
            </a:pPr>
            <a:endParaRPr lang="en-US" sz="2800" dirty="0" smtClean="0"/>
          </a:p>
          <a:p>
            <a:pPr marL="285750" indent="-285750">
              <a:buFont typeface="Arial" panose="020B0604020202020204" pitchFamily="34" charset="0"/>
              <a:buChar char="•"/>
            </a:pPr>
            <a:r>
              <a:rPr lang="en-US" sz="2800" b="1" dirty="0" smtClean="0"/>
              <a:t>One possible adaptation for big snowflake yeast: </a:t>
            </a:r>
            <a:r>
              <a:rPr lang="en-US" sz="2800" dirty="0" smtClean="0"/>
              <a:t>make smaller propagules that grow faster!</a:t>
            </a:r>
            <a:endParaRPr lang="en-US" sz="28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2400" y="1524000"/>
            <a:ext cx="5003602" cy="5079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8" name="Straight Arrow Connector 7"/>
          <p:cNvCxnSpPr/>
          <p:nvPr/>
        </p:nvCxnSpPr>
        <p:spPr>
          <a:xfrm flipH="1">
            <a:off x="4572000" y="4038600"/>
            <a:ext cx="990600" cy="9144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3" name="Rectangle 2"/>
          <p:cNvSpPr/>
          <p:nvPr/>
        </p:nvSpPr>
        <p:spPr>
          <a:xfrm>
            <a:off x="2133600" y="3276600"/>
            <a:ext cx="444401"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20379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1143000"/>
          </a:xfrm>
        </p:spPr>
        <p:txBody>
          <a:bodyPr>
            <a:normAutofit fontScale="90000"/>
          </a:bodyPr>
          <a:lstStyle/>
          <a:p>
            <a:r>
              <a:rPr lang="en-US" dirty="0" smtClean="0"/>
              <a:t>How do you make smaller propagules?</a:t>
            </a:r>
            <a:endParaRPr lang="en-US" dirty="0"/>
          </a:p>
        </p:txBody>
      </p:sp>
      <p:pic>
        <p:nvPicPr>
          <p:cNvPr id="5" name="Picture 2"/>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4540508" y="1600201"/>
            <a:ext cx="4603492" cy="3598043"/>
          </a:xfrm>
          <a:prstGeom prst="rect">
            <a:avLst/>
          </a:prstGeom>
          <a:noFill/>
          <a:ln w="9525">
            <a:noFill/>
            <a:miter lim="800000"/>
            <a:headEnd/>
            <a:tailEnd/>
          </a:ln>
        </p:spPr>
      </p:pic>
      <p:pic>
        <p:nvPicPr>
          <p:cNvPr id="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1600200"/>
            <a:ext cx="4648200" cy="3607559"/>
          </a:xfrm>
          <a:prstGeom prst="rect">
            <a:avLst/>
          </a:prstGeom>
          <a:noFill/>
          <a:ln w="9525">
            <a:noFill/>
            <a:miter lim="800000"/>
            <a:headEnd/>
            <a:tailEnd/>
          </a:ln>
        </p:spPr>
      </p:pic>
      <p:sp>
        <p:nvSpPr>
          <p:cNvPr id="7" name="TextBox 6"/>
          <p:cNvSpPr txBox="1"/>
          <p:nvPr/>
        </p:nvSpPr>
        <p:spPr>
          <a:xfrm>
            <a:off x="126999" y="5486400"/>
            <a:ext cx="8933543" cy="400110"/>
          </a:xfrm>
          <a:prstGeom prst="rect">
            <a:avLst/>
          </a:prstGeom>
          <a:noFill/>
        </p:spPr>
        <p:txBody>
          <a:bodyPr wrap="square" rtlCol="0">
            <a:spAutoFit/>
          </a:bodyPr>
          <a:lstStyle/>
          <a:p>
            <a:pPr algn="ctr"/>
            <a:r>
              <a:rPr lang="en-US" sz="2000" b="1" dirty="0">
                <a:solidFill>
                  <a:srgbClr val="FF0000"/>
                </a:solidFill>
              </a:rPr>
              <a:t>d</a:t>
            </a:r>
            <a:r>
              <a:rPr lang="en-US" sz="2000" b="1" dirty="0" smtClean="0">
                <a:solidFill>
                  <a:srgbClr val="FF0000"/>
                </a:solidFill>
              </a:rPr>
              <a:t>ead          </a:t>
            </a:r>
            <a:r>
              <a:rPr lang="en-US" sz="2000" b="1" dirty="0" smtClean="0">
                <a:solidFill>
                  <a:srgbClr val="008000"/>
                </a:solidFill>
              </a:rPr>
              <a:t>apoptotic, but alive          </a:t>
            </a:r>
            <a:r>
              <a:rPr lang="en-US" sz="2000" b="1" dirty="0" smtClean="0">
                <a:solidFill>
                  <a:schemeClr val="accent6">
                    <a:lumMod val="75000"/>
                  </a:schemeClr>
                </a:solidFill>
              </a:rPr>
              <a:t>apoptotic and dying</a:t>
            </a:r>
            <a:endParaRPr lang="en-US" sz="2000" b="1" dirty="0"/>
          </a:p>
        </p:txBody>
      </p:sp>
      <p:sp>
        <p:nvSpPr>
          <p:cNvPr id="9" name="TextBox 8"/>
          <p:cNvSpPr txBox="1"/>
          <p:nvPr/>
        </p:nvSpPr>
        <p:spPr>
          <a:xfrm>
            <a:off x="126999" y="5867400"/>
            <a:ext cx="8864601" cy="830997"/>
          </a:xfrm>
          <a:prstGeom prst="rect">
            <a:avLst/>
          </a:prstGeom>
          <a:noFill/>
        </p:spPr>
        <p:txBody>
          <a:bodyPr wrap="square" rtlCol="0">
            <a:spAutoFit/>
          </a:bodyPr>
          <a:lstStyle/>
          <a:p>
            <a:pPr algn="ctr"/>
            <a:r>
              <a:rPr lang="en-US" sz="2400" dirty="0" smtClean="0"/>
              <a:t>Increasing the rate of apoptosis (programmed cell death) allows large clusters to make smaller, faster growing offspring</a:t>
            </a:r>
            <a:endParaRPr lang="en-US" sz="2400" dirty="0"/>
          </a:p>
        </p:txBody>
      </p:sp>
      <p:sp>
        <p:nvSpPr>
          <p:cNvPr id="2" name="TextBox 1"/>
          <p:cNvSpPr txBox="1"/>
          <p:nvPr/>
        </p:nvSpPr>
        <p:spPr>
          <a:xfrm>
            <a:off x="762000" y="5207759"/>
            <a:ext cx="3200400" cy="369332"/>
          </a:xfrm>
          <a:prstGeom prst="rect">
            <a:avLst/>
          </a:prstGeom>
          <a:noFill/>
        </p:spPr>
        <p:txBody>
          <a:bodyPr wrap="square" rtlCol="0">
            <a:spAutoFit/>
          </a:bodyPr>
          <a:lstStyle/>
          <a:p>
            <a:r>
              <a:rPr lang="en-US" b="1" dirty="0" smtClean="0"/>
              <a:t>First snowflake yeast to evolve</a:t>
            </a:r>
            <a:endParaRPr lang="en-US" b="1" dirty="0"/>
          </a:p>
        </p:txBody>
      </p:sp>
      <p:sp>
        <p:nvSpPr>
          <p:cNvPr id="8" name="TextBox 7"/>
          <p:cNvSpPr txBox="1"/>
          <p:nvPr/>
        </p:nvSpPr>
        <p:spPr>
          <a:xfrm>
            <a:off x="6214241" y="5191993"/>
            <a:ext cx="1828800" cy="369332"/>
          </a:xfrm>
          <a:prstGeom prst="rect">
            <a:avLst/>
          </a:prstGeom>
          <a:noFill/>
        </p:spPr>
        <p:txBody>
          <a:bodyPr wrap="square" rtlCol="0">
            <a:spAutoFit/>
          </a:bodyPr>
          <a:lstStyle/>
          <a:p>
            <a:r>
              <a:rPr lang="en-US" b="1" dirty="0" smtClean="0"/>
              <a:t>Transfer 60 yeast</a:t>
            </a:r>
            <a:endParaRPr lang="en-US" b="1" dirty="0"/>
          </a:p>
        </p:txBody>
      </p:sp>
    </p:spTree>
    <p:extLst>
      <p:ext uri="{BB962C8B-B14F-4D97-AF65-F5344CB8AC3E}">
        <p14:creationId xmlns:p14="http://schemas.microsoft.com/office/powerpoint/2010/main" val="9681694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Dead cells act as break-points</a:t>
            </a:r>
            <a:endParaRPr lang="en-US" dirty="0"/>
          </a:p>
        </p:txBody>
      </p:sp>
      <p:pic>
        <p:nvPicPr>
          <p:cNvPr id="5"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52400" y="1745853"/>
            <a:ext cx="5017294" cy="4731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5169694" y="1676400"/>
            <a:ext cx="3974306" cy="5170646"/>
          </a:xfrm>
          <a:prstGeom prst="rect">
            <a:avLst/>
          </a:prstGeom>
          <a:noFill/>
        </p:spPr>
        <p:txBody>
          <a:bodyPr wrap="square" rtlCol="0">
            <a:spAutoFit/>
          </a:bodyPr>
          <a:lstStyle/>
          <a:p>
            <a:pPr marL="285750" indent="-285750">
              <a:buFont typeface="Arial" panose="020B0604020202020204" pitchFamily="34" charset="0"/>
              <a:buChar char="•"/>
            </a:pPr>
            <a:r>
              <a:rPr lang="en-US" sz="2200" dirty="0" smtClean="0"/>
              <a:t>Cells that die from apoptosis act as break-points within the cluster, making propagules smaller.</a:t>
            </a:r>
          </a:p>
          <a:p>
            <a:endParaRPr lang="en-US" sz="2200" dirty="0" smtClean="0"/>
          </a:p>
          <a:p>
            <a:pPr marL="285750" indent="-285750">
              <a:buFont typeface="Arial" panose="020B0604020202020204" pitchFamily="34" charset="0"/>
              <a:buChar char="•"/>
            </a:pPr>
            <a:r>
              <a:rPr lang="en-US" sz="2200" dirty="0" smtClean="0"/>
              <a:t>This is a </a:t>
            </a:r>
            <a:r>
              <a:rPr lang="en-US" sz="2200" b="1" dirty="0" smtClean="0"/>
              <a:t>cluster-level</a:t>
            </a:r>
            <a:r>
              <a:rPr lang="en-US" sz="2200" dirty="0" smtClean="0"/>
              <a:t> trait because increases the fitness of the cluster, not the individual cells undergoing apoptosis (they pay a cost)!</a:t>
            </a:r>
          </a:p>
          <a:p>
            <a:pPr marL="285750" indent="-285750">
              <a:buFont typeface="Arial" panose="020B0604020202020204" pitchFamily="34" charset="0"/>
              <a:buChar char="•"/>
            </a:pPr>
            <a:endParaRPr lang="en-US" sz="2200" b="1" dirty="0"/>
          </a:p>
          <a:p>
            <a:pPr algn="ctr"/>
            <a:r>
              <a:rPr lang="en-US" sz="2200" b="1" dirty="0" smtClean="0"/>
              <a:t>This is evidence that multicellular yeast are adapting. They can be considered </a:t>
            </a:r>
            <a:r>
              <a:rPr lang="en-US" sz="2200" b="1" dirty="0" err="1" smtClean="0"/>
              <a:t>multicelled</a:t>
            </a:r>
            <a:r>
              <a:rPr lang="en-US" sz="2200" b="1" dirty="0" smtClean="0"/>
              <a:t> individuals.</a:t>
            </a:r>
            <a:endParaRPr lang="en-US" sz="2200" b="1" dirty="0"/>
          </a:p>
        </p:txBody>
      </p:sp>
    </p:spTree>
    <p:extLst>
      <p:ext uri="{BB962C8B-B14F-4D97-AF65-F5344CB8AC3E}">
        <p14:creationId xmlns:p14="http://schemas.microsoft.com/office/powerpoint/2010/main" val="16069490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sz="3200" dirty="0"/>
              <a:t>These experiments clearly show that multicellularity can quickly evolve in a test </a:t>
            </a:r>
            <a:r>
              <a:rPr lang="en-US" sz="3200" dirty="0" smtClean="0"/>
              <a:t>tube</a:t>
            </a:r>
            <a:endParaRPr lang="en-US" sz="3200" dirty="0"/>
          </a:p>
        </p:txBody>
      </p:sp>
      <p:pic>
        <p:nvPicPr>
          <p:cNvPr id="1026" name="Picture 2" descr="http://www.tc.umn.edu/~ratcl009/index_htm_files/44.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805" y="1981200"/>
            <a:ext cx="8710605" cy="23622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04800" y="5029200"/>
            <a:ext cx="1404293" cy="1268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304800" y="4419600"/>
            <a:ext cx="1295400" cy="646331"/>
          </a:xfrm>
          <a:prstGeom prst="rect">
            <a:avLst/>
          </a:prstGeom>
          <a:noFill/>
        </p:spPr>
        <p:txBody>
          <a:bodyPr wrap="square" rtlCol="0">
            <a:spAutoFit/>
          </a:bodyPr>
          <a:lstStyle/>
          <a:p>
            <a:pPr algn="ctr"/>
            <a:r>
              <a:rPr lang="en-US" dirty="0" smtClean="0"/>
              <a:t>Unicellular ancestor</a:t>
            </a:r>
            <a:endParaRPr lang="en-US" dirty="0"/>
          </a:p>
        </p:txBody>
      </p:sp>
      <p:sp>
        <p:nvSpPr>
          <p:cNvPr id="11" name="TextBox 10"/>
          <p:cNvSpPr txBox="1"/>
          <p:nvPr/>
        </p:nvSpPr>
        <p:spPr>
          <a:xfrm>
            <a:off x="0" y="6336268"/>
            <a:ext cx="2057400" cy="369332"/>
          </a:xfrm>
          <a:prstGeom prst="rect">
            <a:avLst/>
          </a:prstGeom>
          <a:noFill/>
        </p:spPr>
        <p:txBody>
          <a:bodyPr wrap="square" rtlCol="0">
            <a:spAutoFit/>
          </a:bodyPr>
          <a:lstStyle/>
          <a:p>
            <a:r>
              <a:rPr lang="en-US" dirty="0" smtClean="0"/>
              <a:t>0 days of evolution</a:t>
            </a:r>
            <a:endParaRPr lang="en-US" dirty="0"/>
          </a:p>
        </p:txBody>
      </p:sp>
      <p:pic>
        <p:nvPicPr>
          <p:cNvPr id="13"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391400" y="5029200"/>
            <a:ext cx="1371599" cy="1268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p:cNvSpPr txBox="1"/>
          <p:nvPr/>
        </p:nvSpPr>
        <p:spPr>
          <a:xfrm>
            <a:off x="7415048" y="4382869"/>
            <a:ext cx="1295400" cy="646331"/>
          </a:xfrm>
          <a:prstGeom prst="rect">
            <a:avLst/>
          </a:prstGeom>
          <a:noFill/>
        </p:spPr>
        <p:txBody>
          <a:bodyPr wrap="square" rtlCol="0">
            <a:spAutoFit/>
          </a:bodyPr>
          <a:lstStyle/>
          <a:p>
            <a:pPr algn="ctr"/>
            <a:r>
              <a:rPr lang="en-US" dirty="0" smtClean="0"/>
              <a:t>Snowflake yeast</a:t>
            </a:r>
            <a:endParaRPr lang="en-US" dirty="0"/>
          </a:p>
        </p:txBody>
      </p:sp>
      <p:sp>
        <p:nvSpPr>
          <p:cNvPr id="16" name="TextBox 15"/>
          <p:cNvSpPr txBox="1"/>
          <p:nvPr/>
        </p:nvSpPr>
        <p:spPr>
          <a:xfrm>
            <a:off x="7086600" y="6336268"/>
            <a:ext cx="2057400" cy="369332"/>
          </a:xfrm>
          <a:prstGeom prst="rect">
            <a:avLst/>
          </a:prstGeom>
          <a:noFill/>
        </p:spPr>
        <p:txBody>
          <a:bodyPr wrap="square" rtlCol="0">
            <a:spAutoFit/>
          </a:bodyPr>
          <a:lstStyle/>
          <a:p>
            <a:r>
              <a:rPr lang="en-US" dirty="0" smtClean="0"/>
              <a:t>60 days of evolution</a:t>
            </a:r>
            <a:endParaRPr lang="en-US" dirty="0"/>
          </a:p>
        </p:txBody>
      </p:sp>
      <p:cxnSp>
        <p:nvCxnSpPr>
          <p:cNvPr id="20" name="Straight Arrow Connector 19"/>
          <p:cNvCxnSpPr/>
          <p:nvPr/>
        </p:nvCxnSpPr>
        <p:spPr>
          <a:xfrm>
            <a:off x="2057400" y="5663506"/>
            <a:ext cx="502920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1" name="TextBox 20"/>
          <p:cNvSpPr txBox="1"/>
          <p:nvPr/>
        </p:nvSpPr>
        <p:spPr>
          <a:xfrm>
            <a:off x="3124200" y="5039600"/>
            <a:ext cx="2743200" cy="523220"/>
          </a:xfrm>
          <a:prstGeom prst="rect">
            <a:avLst/>
          </a:prstGeom>
          <a:noFill/>
        </p:spPr>
        <p:txBody>
          <a:bodyPr wrap="square" rtlCol="0">
            <a:spAutoFit/>
          </a:bodyPr>
          <a:lstStyle/>
          <a:p>
            <a:r>
              <a:rPr lang="en-US" sz="2800" dirty="0" smtClean="0"/>
              <a:t>300 generations!</a:t>
            </a:r>
            <a:endParaRPr lang="en-US" sz="2800" dirty="0"/>
          </a:p>
        </p:txBody>
      </p:sp>
      <p:sp>
        <p:nvSpPr>
          <p:cNvPr id="22" name="TextBox 21"/>
          <p:cNvSpPr txBox="1"/>
          <p:nvPr/>
        </p:nvSpPr>
        <p:spPr>
          <a:xfrm>
            <a:off x="0" y="1524000"/>
            <a:ext cx="9144000" cy="400110"/>
          </a:xfrm>
          <a:prstGeom prst="rect">
            <a:avLst/>
          </a:prstGeom>
          <a:noFill/>
        </p:spPr>
        <p:txBody>
          <a:bodyPr wrap="square" rtlCol="0">
            <a:spAutoFit/>
          </a:bodyPr>
          <a:lstStyle/>
          <a:p>
            <a:pPr algn="ctr"/>
            <a:r>
              <a:rPr lang="en-US" sz="2000" dirty="0" smtClean="0"/>
              <a:t>Pictures of populations from every week during the evolution of snowflake yeast</a:t>
            </a:r>
            <a:endParaRPr lang="en-US" sz="2000" dirty="0"/>
          </a:p>
        </p:txBody>
      </p:sp>
      <p:sp>
        <p:nvSpPr>
          <p:cNvPr id="3" name="TextBox 2"/>
          <p:cNvSpPr txBox="1"/>
          <p:nvPr/>
        </p:nvSpPr>
        <p:spPr>
          <a:xfrm>
            <a:off x="565818" y="4038600"/>
            <a:ext cx="925766" cy="338554"/>
          </a:xfrm>
          <a:prstGeom prst="rect">
            <a:avLst/>
          </a:prstGeom>
          <a:noFill/>
        </p:spPr>
        <p:txBody>
          <a:bodyPr wrap="none" rtlCol="0">
            <a:spAutoFit/>
          </a:bodyPr>
          <a:lstStyle/>
          <a:p>
            <a:pPr algn="ctr"/>
            <a:r>
              <a:rPr lang="en-US" sz="1600" dirty="0" smtClean="0">
                <a:solidFill>
                  <a:schemeClr val="bg1"/>
                </a:solidFill>
              </a:rPr>
              <a:t>Ancestor</a:t>
            </a:r>
            <a:endParaRPr lang="en-US" sz="1600" dirty="0">
              <a:solidFill>
                <a:schemeClr val="bg1"/>
              </a:solidFill>
            </a:endParaRPr>
          </a:p>
        </p:txBody>
      </p:sp>
      <p:sp>
        <p:nvSpPr>
          <p:cNvPr id="15" name="TextBox 14"/>
          <p:cNvSpPr txBox="1"/>
          <p:nvPr/>
        </p:nvSpPr>
        <p:spPr>
          <a:xfrm>
            <a:off x="2627264" y="4038600"/>
            <a:ext cx="857414" cy="338554"/>
          </a:xfrm>
          <a:prstGeom prst="rect">
            <a:avLst/>
          </a:prstGeom>
          <a:noFill/>
        </p:spPr>
        <p:txBody>
          <a:bodyPr wrap="none" rtlCol="0">
            <a:spAutoFit/>
          </a:bodyPr>
          <a:lstStyle/>
          <a:p>
            <a:pPr algn="ctr"/>
            <a:r>
              <a:rPr lang="en-US" sz="1600" dirty="0" smtClean="0">
                <a:solidFill>
                  <a:schemeClr val="bg1"/>
                </a:solidFill>
              </a:rPr>
              <a:t>2 weeks</a:t>
            </a:r>
            <a:endParaRPr lang="en-US" sz="1600" dirty="0">
              <a:solidFill>
                <a:schemeClr val="bg1"/>
              </a:solidFill>
            </a:endParaRPr>
          </a:p>
        </p:txBody>
      </p:sp>
      <p:sp>
        <p:nvSpPr>
          <p:cNvPr id="17" name="TextBox 16"/>
          <p:cNvSpPr txBox="1"/>
          <p:nvPr/>
        </p:nvSpPr>
        <p:spPr>
          <a:xfrm>
            <a:off x="1689970" y="4038600"/>
            <a:ext cx="779188" cy="338554"/>
          </a:xfrm>
          <a:prstGeom prst="rect">
            <a:avLst/>
          </a:prstGeom>
          <a:noFill/>
        </p:spPr>
        <p:txBody>
          <a:bodyPr wrap="none" rtlCol="0">
            <a:spAutoFit/>
          </a:bodyPr>
          <a:lstStyle/>
          <a:p>
            <a:pPr algn="ctr"/>
            <a:r>
              <a:rPr lang="en-US" sz="1600" dirty="0" smtClean="0">
                <a:solidFill>
                  <a:schemeClr val="bg1"/>
                </a:solidFill>
              </a:rPr>
              <a:t>1 week</a:t>
            </a:r>
            <a:endParaRPr lang="en-US" sz="1600" dirty="0">
              <a:solidFill>
                <a:schemeClr val="bg1"/>
              </a:solidFill>
            </a:endParaRPr>
          </a:p>
        </p:txBody>
      </p:sp>
      <p:sp>
        <p:nvSpPr>
          <p:cNvPr id="19" name="TextBox 18"/>
          <p:cNvSpPr txBox="1"/>
          <p:nvPr/>
        </p:nvSpPr>
        <p:spPr>
          <a:xfrm>
            <a:off x="3733800" y="4038600"/>
            <a:ext cx="857414" cy="338554"/>
          </a:xfrm>
          <a:prstGeom prst="rect">
            <a:avLst/>
          </a:prstGeom>
          <a:noFill/>
        </p:spPr>
        <p:txBody>
          <a:bodyPr wrap="none" rtlCol="0">
            <a:spAutoFit/>
          </a:bodyPr>
          <a:lstStyle/>
          <a:p>
            <a:pPr algn="ctr"/>
            <a:r>
              <a:rPr lang="en-US" sz="1600" dirty="0" smtClean="0">
                <a:solidFill>
                  <a:schemeClr val="bg1"/>
                </a:solidFill>
              </a:rPr>
              <a:t>3 weeks</a:t>
            </a:r>
            <a:endParaRPr lang="en-US" sz="1600" dirty="0">
              <a:solidFill>
                <a:schemeClr val="bg1"/>
              </a:solidFill>
            </a:endParaRPr>
          </a:p>
        </p:txBody>
      </p:sp>
      <p:sp>
        <p:nvSpPr>
          <p:cNvPr id="23" name="TextBox 22"/>
          <p:cNvSpPr txBox="1"/>
          <p:nvPr/>
        </p:nvSpPr>
        <p:spPr>
          <a:xfrm>
            <a:off x="4742679" y="4038600"/>
            <a:ext cx="857414" cy="338554"/>
          </a:xfrm>
          <a:prstGeom prst="rect">
            <a:avLst/>
          </a:prstGeom>
          <a:noFill/>
        </p:spPr>
        <p:txBody>
          <a:bodyPr wrap="none" rtlCol="0">
            <a:spAutoFit/>
          </a:bodyPr>
          <a:lstStyle/>
          <a:p>
            <a:pPr algn="ctr"/>
            <a:r>
              <a:rPr lang="en-US" sz="1600" dirty="0" smtClean="0">
                <a:solidFill>
                  <a:schemeClr val="bg1"/>
                </a:solidFill>
              </a:rPr>
              <a:t>4 weeks</a:t>
            </a:r>
            <a:endParaRPr lang="en-US" sz="1600" dirty="0">
              <a:solidFill>
                <a:schemeClr val="bg1"/>
              </a:solidFill>
            </a:endParaRPr>
          </a:p>
        </p:txBody>
      </p:sp>
      <p:sp>
        <p:nvSpPr>
          <p:cNvPr id="24" name="TextBox 23"/>
          <p:cNvSpPr txBox="1"/>
          <p:nvPr/>
        </p:nvSpPr>
        <p:spPr>
          <a:xfrm>
            <a:off x="5771986" y="4038600"/>
            <a:ext cx="857414" cy="338554"/>
          </a:xfrm>
          <a:prstGeom prst="rect">
            <a:avLst/>
          </a:prstGeom>
          <a:noFill/>
        </p:spPr>
        <p:txBody>
          <a:bodyPr wrap="none" rtlCol="0">
            <a:spAutoFit/>
          </a:bodyPr>
          <a:lstStyle/>
          <a:p>
            <a:pPr algn="ctr"/>
            <a:r>
              <a:rPr lang="en-US" sz="1600" dirty="0" smtClean="0">
                <a:solidFill>
                  <a:schemeClr val="bg1"/>
                </a:solidFill>
              </a:rPr>
              <a:t>5 weeks</a:t>
            </a:r>
            <a:endParaRPr lang="en-US" sz="1600" dirty="0">
              <a:solidFill>
                <a:schemeClr val="bg1"/>
              </a:solidFill>
            </a:endParaRPr>
          </a:p>
        </p:txBody>
      </p:sp>
      <p:sp>
        <p:nvSpPr>
          <p:cNvPr id="25" name="TextBox 24"/>
          <p:cNvSpPr txBox="1"/>
          <p:nvPr/>
        </p:nvSpPr>
        <p:spPr>
          <a:xfrm>
            <a:off x="7696200" y="4038600"/>
            <a:ext cx="857414" cy="338554"/>
          </a:xfrm>
          <a:prstGeom prst="rect">
            <a:avLst/>
          </a:prstGeom>
          <a:noFill/>
        </p:spPr>
        <p:txBody>
          <a:bodyPr wrap="none" rtlCol="0">
            <a:spAutoFit/>
          </a:bodyPr>
          <a:lstStyle/>
          <a:p>
            <a:pPr algn="ctr"/>
            <a:r>
              <a:rPr lang="en-US" sz="1600" dirty="0" smtClean="0">
                <a:solidFill>
                  <a:schemeClr val="bg1"/>
                </a:solidFill>
              </a:rPr>
              <a:t>8 weeks</a:t>
            </a:r>
            <a:endParaRPr lang="en-US" sz="1600" dirty="0">
              <a:solidFill>
                <a:schemeClr val="bg1"/>
              </a:solidFill>
            </a:endParaRPr>
          </a:p>
        </p:txBody>
      </p:sp>
      <p:sp>
        <p:nvSpPr>
          <p:cNvPr id="26" name="TextBox 25"/>
          <p:cNvSpPr txBox="1"/>
          <p:nvPr/>
        </p:nvSpPr>
        <p:spPr>
          <a:xfrm>
            <a:off x="6762586" y="4038600"/>
            <a:ext cx="857414" cy="338554"/>
          </a:xfrm>
          <a:prstGeom prst="rect">
            <a:avLst/>
          </a:prstGeom>
          <a:noFill/>
        </p:spPr>
        <p:txBody>
          <a:bodyPr wrap="none" rtlCol="0">
            <a:spAutoFit/>
          </a:bodyPr>
          <a:lstStyle/>
          <a:p>
            <a:pPr algn="ctr"/>
            <a:r>
              <a:rPr lang="en-US" sz="1600" dirty="0" smtClean="0">
                <a:solidFill>
                  <a:schemeClr val="bg1"/>
                </a:solidFill>
              </a:rPr>
              <a:t>6 weeks</a:t>
            </a:r>
            <a:endParaRPr lang="en-US" sz="1600" dirty="0">
              <a:solidFill>
                <a:schemeClr val="bg1"/>
              </a:solidFill>
            </a:endParaRPr>
          </a:p>
        </p:txBody>
      </p:sp>
    </p:spTree>
    <p:extLst>
      <p:ext uri="{BB962C8B-B14F-4D97-AF65-F5344CB8AC3E}">
        <p14:creationId xmlns:p14="http://schemas.microsoft.com/office/powerpoint/2010/main" val="7873878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ile:Tabletop centrifuge.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07164" y="1488618"/>
            <a:ext cx="3341236" cy="445498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Autofit/>
          </a:bodyPr>
          <a:lstStyle/>
          <a:p>
            <a:r>
              <a:rPr lang="en-US" sz="3500" dirty="0" smtClean="0"/>
              <a:t>But wait! You might be thinking…centrifuges are not found in nature</a:t>
            </a:r>
            <a:endParaRPr lang="en-US" sz="3500" dirty="0"/>
          </a:p>
        </p:txBody>
      </p:sp>
      <p:sp>
        <p:nvSpPr>
          <p:cNvPr id="4" name="AutoShape 2" descr="data:image/jpeg;base64,/9j/4AAQSkZJRgABAQAAAQABAAD/2wCEAAkGBxQTEhUUExQUFBQVFxUUGBgWFxQUFxoXFxUXGBYcFxUYHSggGBolHBUUITEiJSorLi4uFx8zODMsNygtLisBCgoKDg0OGhAQGywkHRwsLCwsLCwsLCwsLCwsLCwsLCwsLCwsLCwsLCwsLC4sLCwsLCwsLCwsLCwsLCwsLCwsL//AABEIAP8AxgMBIgACEQEDEQH/xAAcAAABBAMBAAAAAAAAAAAAAAAAAwQFBgECBwj/xABDEAABAwEFBQQHBQcDBAMAAAABAAIDEQQFEiExBkFRYXETIoGRBzJSobHB0UJicpLwIzNTgrLC4RSi8UNzw9Ikg5P/xAAZAQEBAQEBAQAAAAAAAAAAAAAAAQIDBAX/xAAmEQEBAAICAgIBAwUAAAAAAAAAAQIRITEDEkFRYQSR4QUTIjKB/9oADAMBAAIRAxEAPwDuKEIQCEIQCEIQC0JOmhWXnzWmLLPPcOJPyQZI0BNfcfct2tosMb5rZAIQmt5XhHBGZJntjY3VzjQf5KB0qHenpQs8Fqks743kRuwFwIqXUzoDRoArSpcN6Y3t6RZHkiyRODf4jwBXmA8gU6By5ZbbotEsj5XgY5HukcS5tcTnFx06rNyXTvF3beWGYZTtZx7SrAOr/U96sNntDXtDmOa9p0LSHDzC8rvueZtXYaYRUkOGWvPluTWw35PHITHI5paaEtOZpuxg4h4EKymnrZC89XZ6T7dFQGQSUpQSAOb/ADOpjz44suBXb9m9oYLbC2WB7XVDS5oILo3EVLJGjNrhzVRLIQhAIQhAIQhAIQhAIQhAIQhALBFUOWlKfrLxQZxU1r1Ar8EMbvNa86ZeSzHp5/FbIBCEIGV8XnHZoXzSmjWDdqSTRrWje4kgDmVyW9rwktUnaT5kZsjGbIgdA0b30pV5zO6gyU76TreX2iGzA9xg7Z44udia3ya1/wD+gVXY6ufEkrnnfhvGfLaiMC3am07cWpIHAaeO8/BYbQ+0rXOcyMUwOqXYn4GZfxKZ0GRABFT4Jzdl3Qxx9nHgcDm71XYjzGeXAbglv9E3cG+VFo+7mnVoPkVraSfJlbrgjdmzuHlm3y3eCr7bLarJOJonyROGZkjJA1rQn7TSdWuFNag1VthsTq0Y4tA1rVzfI/KizaMbAS8VaPttrh/mGrfhzVlSxbNjvSyHUjt4bG7QTsyjP/cbrH+IVbqThC6nHIHAFpBBAIINQQdCDvC8yW67ge9HQH2fsnp7J93TVSuxG3U13vwOxSWaveiJ7zDvMRPqnfh9U8iarUrNn09EITK571itMTZoHh8bxUEe8EHNrgciDmCnq0yEIQgEIQgEIQgFh3JZWCg1G7VYAr0+P+EFpOtB01SgQCEIQCEIQca2teTedpruLQOgs8fzJ80wg0UxtzBgvF5P/UEb/AxiP4xlQsGVRwXHLt1x6PIo8WX6/Wa0fZiN1VvElmPKBl2fJZ7NSINUYQrpdmEQoDxTljaDf9T9EhaqGvH3ZJOyz7j4H5JEsMr2uoAF8Qod7NGnp7J93TVVi1xh+6jxlU5Ho4fqnxv0gyz0Vdvi7qnE0d8eTxw68D4dNJDLYzaua7Z8QBdE4jtoqjvD2mVyEgGh0IyOVCPRV13jHaImTQuD45Bia4cOY1BBqCDmCCF5nks4lbUZOGlctNWu4Z+R8VY/RftgbFP2MziLNM6jq/8ASk0D+TScneByoa2VLHoBCELTAQhCAQhCAQhCAQhCAQhCAQhCDnfpXslDBMPvRnqKPZ7u1VMxd6vtAHzXVdvrF2tikprHSUfyHv8A+wvHiuSg91p9klvzHzXLOcumHSQgOY8k7wKPaU8bJUfFRSheAEi811P+AglZGfRFJ0r8k2nh4J44pMoEILRTI5hbzR4m0GZrl0UpdVxdu17sWHCQ0GlamlTv3Cnmoq2wmF7m5ktO40HHgtc65T5QN5WfA8P0DyGuHB32XeOh54eJUXfFkyxjo74A/AHw4KdvKsgOLeCMt3TnzTGzuxMo6h1a4biRVrvA/NTZp1T0P7TG02UwSGs1mwtqTUuiP7txJ1IoWn8IJ1V/XmrYu9TYLxieT3MXYyc4pCBU9DgeebCF6VXSOeUCEIVQIQhAIQhAIQhAIQhAIQhBrIwOBaRUEEEcQciuF2iyGKWWA1qwubnqcByPiBXxXdly70lWHsrU2YDKVoJ/HHRpr/L2fkVnOcNY3lWrO6oTiMHXUDVNG5OI3HPw1Ck7MO7zOZ+ixI3awCN2i1c5ZkbTMabx8x9EkSl4IyXLUlakqT2bsnaTtqO6zvnw9X308ipJtat1gs3ZQsZvAq78RzP08Fz+/JsU0h+8R5ZfJdAvC0YGucdACVzGZ9SSd+a6Z9SMYd7N5jkmVkpWQc2u820/tKeSJnZm995/APEYj/cFzjdRu0Nnya7jVh6Zkf3ea9D7C3kbRd9mlcaudE0PPF7O48/maVwa9mVifyAd+Ugn4FdW9CNpxXcWfwp5Wfmwyf8AkK3ixk6AhCFtgIQhAIWHFJg9eHU/RAqhCEAhCEAhCEGCVXNvLu7eyPoKviPatG/ug4hz7hdlxorFiHEJF0gGmfz/AMIOG4C5lW6s135bikbDezxRr2caluQGYG/ca113K97QbGOxh9lphcc2E4cBJzLTpg301FMq6CWfslG6ARggPGfa4QXF2/8Ak3U6b81iRu3hzk2ypJDqDg4EDz3FbudqTQHfwJ+qnb32WMcbu+HSE1DWNLqtAqXHIEEdDTyVGbZ5WH1jh+9UjTKlMhu4b+KXgxu00JAeqt2zbRHEXH1nmvgMh8z4qgwWynrNqOXe92qk7LeI0ZKR90mv+12iY8LkndprxxDADlvVTkUhPjdqWn3Js6zO5KZbtMbIaFqSZHQcyan9dKDwT42ZyRfFQ5+5TRvZnNFia5tK1BHmCFePQJPWG1M4SRv/ADsI/sVSrwyCsXoKOGa1s4si/wBjpB/ctYpXYEIQtsBCw40WhB10+QQZAGdVkM/RWG55nw+q3QCEIQCEFMrTbw3IZlA8JTWe2NGVa+9RVotROp+iZSWgK6YuaXlvDkf1pRJttJ5fQcFBWi8mRjE9wAG8nluG89M1U7L6SmGcxyQyMjxmMSVDs64auYMwCSBlXULXqS5ZdOlOmJyNDXkCstmIFBSnCi4ftJt/azMTDN2DBhMcZa1xeCK96oOI1qCArnbttHixwyRNDppGnGBUhjmkNeMOvrV5Zb0uOv8AjXrlx+V2kYKONAC7UgAE9SMyq/tdZJpY4xZrMxrWDvUEeOgFGtAdSrANwqTlllnHbPekGgDLYRE4gEOwgNFfsyAeqfDrSivUdqDgCMLgQCCNCDoQRqFMsadVxq0NDXYZoSx+uVY3dSxwpToAkHWNjvUe0/dkGA+Zq33rtdojikbhkaHN4PaHt8iq/eGw1nfnHiiP3TjbXm12YHIELncXSZuZPhli1xtG6veaehOo6FbMvJw9YB3TI+Ry96tNq2OtUNexcJG8GnAT1jf3feVB2uzObUz2dzQMi8MfFQ8zhwDyCmrF3KjjfTTlm07zqPclWOBFWkO6ZpS6djWWyYdlI5gAJkJaKBpFBocyaAUBFcI4ZN71uV8Dy17DhaS1pc0itMsQJpkdcj9pXW2LdN2yDfkrD6GsrbahxY/3TD6qpySvhfgkEgOWUgNW14F4xVzqBwpxCt3oiZ/820OH8N9B1lYfkpO13t1413ISempp13oW2WzyKivvWBnuyGn+EN1y0HxSiAQhCAQhJTvpkgY3pbad1up15BRTn0Sc8lZH14keWQ+CY2+14QtyOOWTFsttFC2m8jmeAJNM8hqmVtttSobaS8uxjMbT+1cO9T7IIrSvGhHn0V3p593O6hheNv7ebtK1jY1zGnXNxbUjcT3SD4KDjs+ORokwA5ux94Mq0ZYqGmobStTqaCgqhY7e1jXMqRiLnBoBdnSpoAKiuvDopS6mDshUg4qufoa76EeAHgu/jkzx1Ly9kmpqIywB8spja9jTpiMjRHXd+0FR3sgOJI0SbrXLHEGtfmHuOVQaurUB28aeSkLslDJndn3DTPAS2u+hAIq3JuWmnAJS94gMLmNo44XHU1NDjJqd58FL487N29M/kwskLi1skjXHf3tCRqa7+JGW6uQCuOyu3jrKWQSjHC4kk544mnUj2m4iMtdacFAWe1tcwtJFSC5rd9WghwDd9R8gouGzPe5zQw4vZAq6g0xU4eQrzTy3HHHU5tatej4ZmvaHMIc1wqCMwRyW2MjTJc79HVrmgaY58ojTACQS051OWgOWXLdvv7nLgxMpejlloByOR47kPblTfnTqmLnJezzaDgR9E0syNLHIyPFgiNHuL3luZLjrlw8hmeafyWsOYS0YhoBTIkdciBx0TOHJ7hzKe0U01K5NfJtEs0j32WUuc6gBimLuQGEd88TmOGS6H6O9nv8ASQufKKWic43tyJYKksjy1IDjWm88AFL2eQB4rvNDX5fVS7FnXLW2GN30FShboQYAWUIQCEIQCaTHM+XuTtMDJ+0e3gQfAgIIC8m4Xl253eH9w81Tr8vClc1fryhFC11cLs6jVp4j6Lmd9XFMJwJBWE5iRpq144A7jxBz16q7efy4/sUuSEu/au0+yPn9EreN0QTmsrKu9oFzT4lpFfFPgaAAaDJJlbkeb2s6UTaW5rPZ3N7NpEhqTVznd3oTQVPwUS9xEZNTV3MjIaZrot4XZFNTtG4sOhq4EDhUHTktLPcsDKERgkaYiXU6A5A89Vn1u+HXHzSY89uZxQywyF7qgvG/PhUfBSt6PL4GO0IBblllmcxxz11V2vm5mWhgaTgLTVrgAacQRXMeWi0sOwT5Iwx0rGtrXEASacMJpTrmrfacbdMPLMlFmuKWN+KJrnRGhaG1cW5DIjU9c1IuglD45omPL9CMJ158Auiz3K2Boa01AAAypoOpTQhJg5XzWcWE4q71YLpvLLA45jQ/JQRySD5qLVcsMrKuhmTiyO1duHx3BQ1xskmAcQWt9o7/AMPE+5T7wGgDQDQalZ29mE3yQh9ZPHGgqcuGf6zSETN58ElO4u1AoPH/AIR0K2KTHMwnSuXkVZFW7s/fM6n+kqyLNWBCEKKEIQgEIQgFXb2mLJi4cvHIKwPcBqq9fTcTieQQPYZmTN/VQVHWuyvjrShYdWkYmnqCooSuY6rTQqTs97h5bjc5lNQMJY78VWk+RGiqdom02CN2EtrEXOLSKlzchWvEa8U0lueUZhokHGM4/dr7lPOgfPNQR9nEx1ceJrhJVlO61pqM+NNPBKRWMOJMb2voaEtcDQ8DTQqzJyy8ONU97aGhBB4HI+RWFeHRvGTjUcHUd8U1dYGHN0UfOjA2p4ClFfZxv6a/FVJtFYrpkACeC6ITrE3zf/7JxFd8bdIwPFx+JT2XDw5Y1DXzK2iroc55oxrnHg0Fx8gugCxs/hsrxwgnzKXDcuA8gp7NZeD2u7VFs+ztok1aIxxec/Boqa9aKcu/ZeKPN9ZXfeFGeDN/iSp0kdeiwSeim3THxY4tXUGqQeK5lKO46pu93nr05qujV5qfGvTgFo5b0SblUpe6v3zfH+kqyKtXT++Z/N/SVZVmrAhCFFCEIQCTmlDRUrclQl63i1jHyvyZGCeZ3ADmTQDqES3XJ495OZSdoixBUGwbeyYnFzI5GAkO7J1SwjUONTmOdFbLp2ks89Ax4DvZd3XeRyPgrcbGMfNhlx8mFugoVHEK4WiyteOagLbdzmnMZcdysrVhrBM5uhI6KUs95vGtCotjEq1v+PmeqG01HeYPrN3eFPFLNtDDuPvKiIhXp8eadRhTS7SIlas428SmjQtwmlL4xzWMQ4JNZTQ2L1oVlYKDR4508kkQlSknKoTcknJVyReVUpxdP75n839JVlVcuGjpnZ5xgE/zVAr4A+5WNZqwIQhRQhCRtU4Y0nwA4ncgb3hP9geP0XKPSxtN2bTFG71CB1mcO7+RuJ34qBXbaG9/9NA6U5vPdYPakdplwGZ6BVK5NmzaY3CQMkFcT+0zD3uzOdDmMs+i3I8/lz/ymPf24xcVmc6TExzo8P2muEbiSDgY1xIGJxB14HXQ2KwX7K4uxx9swOLQ49nBaCQKuAZXDI5oIqAK6cVZb02F7NzhZXmFwcKxyASxCQCoLXEHA4Zd4GoqMlX7LcsrJmMkhLS1ojLsTXxOFaODCBUPkc6jsWeEycsPGzyzLhc8/HnL7LXdG3MkLmxiXHVrHCKb1wHNxAa1DqHQE9FfLs21gk7soMLt4fm3827xAXDbzu82d5tRLu0kBEeMtr2ryWl9Kd1rWhxAPAcQVrZrdaImsbjEowlz2zPjexrQQA5toa7uscXANBOo3hdMs8Z/s5+OZ63hePy9FvskTwC0gA51FC1IOu7hQj4rkVx7QysBdF2sDmODXscWuYSW4u6Rk8UpnQZOGZqr5YNuS0htqicw5d5oNOpac/KquuNxuefHesuKsQsxCUbElbDeUUzcUb2vHI1p1GoTnJTbvNXo1DFmic0C1LE2pFYSpjWuBBpVYK2LVghUaFIvSrkhIURq4qLva8BGKDN505cylL0vERCmrzoOHM8knsvchnf282bAagH7bh/aPfpoEcsst31x7TOxV3ujidJJXFMQ7PXCK0rzNSfEKxoQsuuM1NBCEIoUPej6yhvBoNOpI+SmFUNs3Ojmika6mJpZ+U18fW9yJVL2xt5dbQyTushaMAOji4Al3nlX7nVWGytdH2csczJII2ECNlQ500gwjF7VSTStKDdvWX2+OZuC0Rte3mK05jeDzCjJdksJ7Swz4SMwx5JFeT9R4gnmFvby5ePLHK5Tnf7pmO0zQOka9jHWdrA573Vq+Z+ZDRo8EkDQUG/cudX5asTsI0bmae0eXL5lTd937amsEVrjLC2pBoML3UoO8DhNM9K6qO2Nu4z2jEWh3Zgy4XOw43D1Wk7qu1y3LU4eby33swhW9NipHRRvkD2uDScdGyAdoBiD2OBGgaM6HIZqo3ncc0WLFF/qDjxViw4XUbgjbJGe81jcqBpIpXTIjr7bXO+HDO0NeTLLKyoAbFG44Whza5OLQK571DbTXnE6yMlEBgmmJoDRvdA7z6N1BrkSAd+i55YY5du8y/t48XifFV7ZS72mQdq4GOAGaZ5IAe/FV2f33mg5AcFeL3vAy2UdoyJ75HEx4RUdlRpBaXZipOHOm80Cj7hum02aASNa1zZG4pGEB2VMg5p3U4cVD7QWiWUtMYDA0BrWsODC0NoA3SgoXZc1vX05e1xxu+6jI58LqjHBIKZtxUzoRVuoBBHEZq+bFX1PM58cpDwxrXCQfeOQPGoqdNxVDjvNzhglY11AalzQ1wHeJ0GtXEgihrTM1K6RsRd/ZWYOcKPm/au5AjuN8G0y5lXLpf027nxeFiWhK2Oi0XJ9EELU9SslakqjFVqSskpJ71Rh5UPet6BndbQv9zevPkm96X1q2Pxd/wCv1/5WNndn3Wg431EIPQvPAcuLvLiDhl5Lb64DZ643Wl/aSV7IHM73ngDw4nwHLoMbAAAAAAKADIADQALEUQaA1oAAFABkABpQLdZdMMJjAhCEbCEIQCr221xutUAEdO0Y7G0HKuVCK7joR0VhQiWbcRfaJ4HYJWuqPsvBDqcnbxzzUjYL0aT3XFjuBy9+hXU7wu6KduGVjXjmMxzB1aeYVFvz0eEVdZn4h/DkND0a/Q9DTqs8xz1lOuSjL3DmlkzWyMORBAIPVpyKjbVspC/9pZJTA/XDUlteHtNz6jkoCSWezuwSNc0j7MgOn3Tw6ZKQsN6NcRngduBNPJ2/4rUyZswz4paK97XYnO/1cPasfQOkHeBAyAx6UzORoTwUc+0uvG3Fww4WtJjbIcIOEdxp/E7XxVrst8OGTxjGnOnzTO2bM2S0d6EmzyfcybXnHp+Uhbljjn4c9al3Pr+Te13tPFBI20w9nL6gdjc/G0+thxF1B6oydTvbqKsvhnYatIkBzOA4hurRutATSo0pnRPL+um2RtpOHTRt0kjJdQCtMQOYGe8AVOqhLJI5v7uUhpzdhcWOpxw113ZV4Lh5pnbNdfh9v+k+X9LhhlPNZ7X4ynGp9X7/AITd0xG1zQxFtGkl8n/bbn4BxAHi1dZYFS/Rvd1I32hwoZThbyjYaZdTl0YFdAuvOtV83CY25Z4zUyu5PqfEDytSUErUlHQVWrnLV76chzUJeF9gZR94+0dPAb/h1VZyzmPaRtlsbGKuNOA3noFWLyvUyZVo32Qfid5SHflfhaHSSO4Zn/AHkFbrh2abGQ+Sj5dwGbI+nF3M+HFOnDeXl64iP2e2XMlJJwWs1DDkXc3cG8tT8bu1oAAAoBkAMgByWULLvjhMZqBCEI0EIQgEIQgEIQgFghZQgaW67Y5m4ZWCRvBwBpzHA81Sb69HerrM/wD+uQ/0v+vmugoUs2zcZe3D5m2iyuwSNcw+y8VafwnQj8JT6y3s0+t3Dx3ee7x811u12RkrSyRjXtO5wBHv3qlX36PGmrrM/Cf4byS3wfqPGvgpzGPXLHo3sl7PbTPE39aFYtVzWK1HE5nZyaksOAnrlR3Wleaqtps9osrsMjXRk7jm13Q+q7wzT6w3w0kYxhPEZj6j39VqZM3LHLjKOh2OFrGtYwANaA1oG4AUCWc5QdgtrCB+0Z+Zv1Ti0XrEwetiPBufv0C06+0kSBcoy3XuxmQ77uAOQ6uULbr3fJkO43gN/U7/AIJrY7LJK7DE0uO/gPxHQK6cMvPbxg3t14Pk9Y5cBkPLf4p1dFwyT0J/Zx64iMyPuj5nLqrFdOy7IqOlpLJuH2Aeh16nyVgc2m4nOv6qpaYeG3nM0uy7I7O3DG3WlXauP4in60Yzfv8A1kFusvT0EIQgEIQgEIQgEIQgEIQgEIQgEIQgEIQgStNnZI0te1r2nUOAIPgVTb49HzHVdZndmdcDquYejvWb71d0IzljL25PPdE8H7yNwHtDvN/M2o80Qxudkxrnng0F3wXWEKyuN/Tzfak3Rsk99HWg4G+w094/icMm+GfRW6zQMiYGsaGt3Bo/VTzS5K1pvHl9FHXHCY9DEeHgckNadT/whuZru3fVbo2EIQgEIQgEIQgEIQgEIQg//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data:image/jpeg;base64,/9j/4AAQSkZJRgABAQAAAQABAAD/2wCEAAkGBxQTEhUUExQUFBQVFxUUGBgWFxQUFxoXFxUXGBYcFxUYHSggGBolHBUUITEiJSorLi4uFx8zODMsNygtLisBCgoKDg0OGhAQGywkHRwsLCwsLCwsLCwsLCwsLCwsLCwsLCwsLCwsLCwsLC4sLCwsLCwsLCwsLCwsLCwsLCwsL//AABEIAP8AxgMBIgACEQEDEQH/xAAcAAABBAMBAAAAAAAAAAAAAAAAAwQFBgECBwj/xABDEAABAwEFBQQHBQcDBAMAAAABAAIDEQQFEiExBkFRYXETIoGRBzJSobHB0UJicpLwIzNTgrLC4RSi8UNzw9Ikg5P/xAAZAQEBAQEBAQAAAAAAAAAAAAAAAQIDBAX/xAAmEQEBAAICAgIBAwUAAAAAAAAAAQIRITEDEkFRYQSR4QUTIjKB/9oADAMBAAIRAxEAPwDuKEIQCEIQCEIQC0JOmhWXnzWmLLPPcOJPyQZI0BNfcfct2tosMb5rZAIQmt5XhHBGZJntjY3VzjQf5KB0qHenpQs8Fqks743kRuwFwIqXUzoDRoArSpcN6Y3t6RZHkiyRODf4jwBXmA8gU6By5ZbbotEsj5XgY5HukcS5tcTnFx06rNyXTvF3beWGYZTtZx7SrAOr/U96sNntDXtDmOa9p0LSHDzC8rvueZtXYaYRUkOGWvPluTWw35PHITHI5paaEtOZpuxg4h4EKymnrZC89XZ6T7dFQGQSUpQSAOb/ADOpjz44suBXb9m9oYLbC2WB7XVDS5oILo3EVLJGjNrhzVRLIQhAIQhAIQhAIQhAIQhAIQhALBFUOWlKfrLxQZxU1r1Ar8EMbvNa86ZeSzHp5/FbIBCEIGV8XnHZoXzSmjWDdqSTRrWje4kgDmVyW9rwktUnaT5kZsjGbIgdA0b30pV5zO6gyU76TreX2iGzA9xg7Z44udia3ya1/wD+gVXY6ufEkrnnfhvGfLaiMC3am07cWpIHAaeO8/BYbQ+0rXOcyMUwOqXYn4GZfxKZ0GRABFT4Jzdl3Qxx9nHgcDm71XYjzGeXAbglv9E3cG+VFo+7mnVoPkVraSfJlbrgjdmzuHlm3y3eCr7bLarJOJonyROGZkjJA1rQn7TSdWuFNag1VthsTq0Y4tA1rVzfI/KizaMbAS8VaPttrh/mGrfhzVlSxbNjvSyHUjt4bG7QTsyjP/cbrH+IVbqThC6nHIHAFpBBAIINQQdCDvC8yW67ge9HQH2fsnp7J93TVSuxG3U13vwOxSWaveiJ7zDvMRPqnfh9U8iarUrNn09EITK571itMTZoHh8bxUEe8EHNrgciDmCnq0yEIQgEIQgEIQgFh3JZWCg1G7VYAr0+P+EFpOtB01SgQCEIQCEIQca2teTedpruLQOgs8fzJ80wg0UxtzBgvF5P/UEb/AxiP4xlQsGVRwXHLt1x6PIo8WX6/Wa0fZiN1VvElmPKBl2fJZ7NSINUYQrpdmEQoDxTljaDf9T9EhaqGvH3ZJOyz7j4H5JEsMr2uoAF8Qod7NGnp7J93TVVi1xh+6jxlU5Ho4fqnxv0gyz0Vdvi7qnE0d8eTxw68D4dNJDLYzaua7Z8QBdE4jtoqjvD2mVyEgGh0IyOVCPRV13jHaImTQuD45Bia4cOY1BBqCDmCCF5nks4lbUZOGlctNWu4Z+R8VY/RftgbFP2MziLNM6jq/8ASk0D+TScneByoa2VLHoBCELTAQhCAQhCAQhCAQhCAQhCAQhCDnfpXslDBMPvRnqKPZ7u1VMxd6vtAHzXVdvrF2tikprHSUfyHv8A+wvHiuSg91p9klvzHzXLOcumHSQgOY8k7wKPaU8bJUfFRSheAEi811P+AglZGfRFJ0r8k2nh4J44pMoEILRTI5hbzR4m0GZrl0UpdVxdu17sWHCQ0GlamlTv3Cnmoq2wmF7m5ktO40HHgtc65T5QN5WfA8P0DyGuHB32XeOh54eJUXfFkyxjo74A/AHw4KdvKsgOLeCMt3TnzTGzuxMo6h1a4biRVrvA/NTZp1T0P7TG02UwSGs1mwtqTUuiP7txJ1IoWn8IJ1V/XmrYu9TYLxieT3MXYyc4pCBU9DgeebCF6VXSOeUCEIVQIQhAIQhAIQhAIQhAIQhBrIwOBaRUEEEcQciuF2iyGKWWA1qwubnqcByPiBXxXdly70lWHsrU2YDKVoJ/HHRpr/L2fkVnOcNY3lWrO6oTiMHXUDVNG5OI3HPw1Ck7MO7zOZ+ixI3awCN2i1c5ZkbTMabx8x9EkSl4IyXLUlakqT2bsnaTtqO6zvnw9X308ipJtat1gs3ZQsZvAq78RzP08Fz+/JsU0h+8R5ZfJdAvC0YGucdACVzGZ9SSd+a6Z9SMYd7N5jkmVkpWQc2u820/tKeSJnZm995/APEYj/cFzjdRu0Nnya7jVh6Zkf3ea9D7C3kbRd9mlcaudE0PPF7O48/maVwa9mVifyAd+Ugn4FdW9CNpxXcWfwp5Wfmwyf8AkK3ixk6AhCFtgIQhAIWHFJg9eHU/RAqhCEAhCEAhCEGCVXNvLu7eyPoKviPatG/ug4hz7hdlxorFiHEJF0gGmfz/AMIOG4C5lW6s135bikbDezxRr2caluQGYG/ca113K97QbGOxh9lphcc2E4cBJzLTpg301FMq6CWfslG6ARggPGfa4QXF2/8Ak3U6b81iRu3hzk2ypJDqDg4EDz3FbudqTQHfwJ+qnb32WMcbu+HSE1DWNLqtAqXHIEEdDTyVGbZ5WH1jh+9UjTKlMhu4b+KXgxu00JAeqt2zbRHEXH1nmvgMh8z4qgwWynrNqOXe92qk7LeI0ZKR90mv+12iY8LkndprxxDADlvVTkUhPjdqWn3Js6zO5KZbtMbIaFqSZHQcyan9dKDwT42ZyRfFQ5+5TRvZnNFia5tK1BHmCFePQJPWG1M4SRv/ADsI/sVSrwyCsXoKOGa1s4si/wBjpB/ctYpXYEIQtsBCw40WhB10+QQZAGdVkM/RWG55nw+q3QCEIQCEFMrTbw3IZlA8JTWe2NGVa+9RVotROp+iZSWgK6YuaXlvDkf1pRJttJ5fQcFBWi8mRjE9wAG8nluG89M1U7L6SmGcxyQyMjxmMSVDs64auYMwCSBlXULXqS5ZdOlOmJyNDXkCstmIFBSnCi4ftJt/azMTDN2DBhMcZa1xeCK96oOI1qCArnbttHixwyRNDppGnGBUhjmkNeMOvrV5Zb0uOv8AjXrlx+V2kYKONAC7UgAE9SMyq/tdZJpY4xZrMxrWDvUEeOgFGtAdSrANwqTlllnHbPekGgDLYRE4gEOwgNFfsyAeqfDrSivUdqDgCMLgQCCNCDoQRqFMsadVxq0NDXYZoSx+uVY3dSxwpToAkHWNjvUe0/dkGA+Zq33rtdojikbhkaHN4PaHt8iq/eGw1nfnHiiP3TjbXm12YHIELncXSZuZPhli1xtG6veaehOo6FbMvJw9YB3TI+Ry96tNq2OtUNexcJG8GnAT1jf3feVB2uzObUz2dzQMi8MfFQ8zhwDyCmrF3KjjfTTlm07zqPclWOBFWkO6ZpS6djWWyYdlI5gAJkJaKBpFBocyaAUBFcI4ZN71uV8Dy17DhaS1pc0itMsQJpkdcj9pXW2LdN2yDfkrD6GsrbahxY/3TD6qpySvhfgkEgOWUgNW14F4xVzqBwpxCt3oiZ/820OH8N9B1lYfkpO13t1413ISempp13oW2WzyKivvWBnuyGn+EN1y0HxSiAQhCAQhJTvpkgY3pbad1up15BRTn0Sc8lZH14keWQ+CY2+14QtyOOWTFsttFC2m8jmeAJNM8hqmVtttSobaS8uxjMbT+1cO9T7IIrSvGhHn0V3p593O6hheNv7ebtK1jY1zGnXNxbUjcT3SD4KDjs+ORokwA5ux94Mq0ZYqGmobStTqaCgqhY7e1jXMqRiLnBoBdnSpoAKiuvDopS6mDshUg4qufoa76EeAHgu/jkzx1Ly9kmpqIywB8spja9jTpiMjRHXd+0FR3sgOJI0SbrXLHEGtfmHuOVQaurUB28aeSkLslDJndn3DTPAS2u+hAIq3JuWmnAJS94gMLmNo44XHU1NDjJqd58FL487N29M/kwskLi1skjXHf3tCRqa7+JGW6uQCuOyu3jrKWQSjHC4kk544mnUj2m4iMtdacFAWe1tcwtJFSC5rd9WghwDd9R8gouGzPe5zQw4vZAq6g0xU4eQrzTy3HHHU5tatej4ZmvaHMIc1wqCMwRyW2MjTJc79HVrmgaY58ojTACQS051OWgOWXLdvv7nLgxMpejlloByOR47kPblTfnTqmLnJezzaDgR9E0syNLHIyPFgiNHuL3luZLjrlw8hmeafyWsOYS0YhoBTIkdciBx0TOHJ7hzKe0U01K5NfJtEs0j32WUuc6gBimLuQGEd88TmOGS6H6O9nv8ASQufKKWic43tyJYKksjy1IDjWm88AFL2eQB4rvNDX5fVS7FnXLW2GN30FShboQYAWUIQCEIQCaTHM+XuTtMDJ+0e3gQfAgIIC8m4Xl253eH9w81Tr8vClc1fryhFC11cLs6jVp4j6Lmd9XFMJwJBWE5iRpq144A7jxBz16q7efy4/sUuSEu/au0+yPn9EreN0QTmsrKu9oFzT4lpFfFPgaAAaDJJlbkeb2s6UTaW5rPZ3N7NpEhqTVznd3oTQVPwUS9xEZNTV3MjIaZrot4XZFNTtG4sOhq4EDhUHTktLPcsDKERgkaYiXU6A5A89Vn1u+HXHzSY89uZxQywyF7qgvG/PhUfBSt6PL4GO0IBblllmcxxz11V2vm5mWhgaTgLTVrgAacQRXMeWi0sOwT5Iwx0rGtrXEASacMJpTrmrfacbdMPLMlFmuKWN+KJrnRGhaG1cW5DIjU9c1IuglD45omPL9CMJ158Auiz3K2Boa01AAAypoOpTQhJg5XzWcWE4q71YLpvLLA45jQ/JQRySD5qLVcsMrKuhmTiyO1duHx3BQ1xskmAcQWt9o7/AMPE+5T7wGgDQDQalZ29mE3yQh9ZPHGgqcuGf6zSETN58ElO4u1AoPH/AIR0K2KTHMwnSuXkVZFW7s/fM6n+kqyLNWBCEKKEIQgEIQgFXb2mLJi4cvHIKwPcBqq9fTcTieQQPYZmTN/VQVHWuyvjrShYdWkYmnqCooSuY6rTQqTs97h5bjc5lNQMJY78VWk+RGiqdom02CN2EtrEXOLSKlzchWvEa8U0lueUZhokHGM4/dr7lPOgfPNQR9nEx1ceJrhJVlO61pqM+NNPBKRWMOJMb2voaEtcDQ8DTQqzJyy8ONU97aGhBB4HI+RWFeHRvGTjUcHUd8U1dYGHN0UfOjA2p4ClFfZxv6a/FVJtFYrpkACeC6ITrE3zf/7JxFd8bdIwPFx+JT2XDw5Y1DXzK2iroc55oxrnHg0Fx8gugCxs/hsrxwgnzKXDcuA8gp7NZeD2u7VFs+ztok1aIxxec/Boqa9aKcu/ZeKPN9ZXfeFGeDN/iSp0kdeiwSeim3THxY4tXUGqQeK5lKO46pu93nr05qujV5qfGvTgFo5b0SblUpe6v3zfH+kqyKtXT++Z/N/SVZVmrAhCFFCEIQCTmlDRUrclQl63i1jHyvyZGCeZ3ADmTQDqES3XJ495OZSdoixBUGwbeyYnFzI5GAkO7J1SwjUONTmOdFbLp2ks89Ax4DvZd3XeRyPgrcbGMfNhlx8mFugoVHEK4WiyteOagLbdzmnMZcdysrVhrBM5uhI6KUs95vGtCotjEq1v+PmeqG01HeYPrN3eFPFLNtDDuPvKiIhXp8eadRhTS7SIlas428SmjQtwmlL4xzWMQ4JNZTQ2L1oVlYKDR4508kkQlSknKoTcknJVyReVUpxdP75n839JVlVcuGjpnZ5xgE/zVAr4A+5WNZqwIQhRQhCRtU4Y0nwA4ncgb3hP9geP0XKPSxtN2bTFG71CB1mcO7+RuJ34qBXbaG9/9NA6U5vPdYPakdplwGZ6BVK5NmzaY3CQMkFcT+0zD3uzOdDmMs+i3I8/lz/ymPf24xcVmc6TExzo8P2muEbiSDgY1xIGJxB14HXQ2KwX7K4uxx9swOLQ49nBaCQKuAZXDI5oIqAK6cVZb02F7NzhZXmFwcKxyASxCQCoLXEHA4Zd4GoqMlX7LcsrJmMkhLS1ojLsTXxOFaODCBUPkc6jsWeEycsPGzyzLhc8/HnL7LXdG3MkLmxiXHVrHCKb1wHNxAa1DqHQE9FfLs21gk7soMLt4fm3827xAXDbzu82d5tRLu0kBEeMtr2ryWl9Kd1rWhxAPAcQVrZrdaImsbjEowlz2zPjexrQQA5toa7uscXANBOo3hdMs8Z/s5+OZ63hePy9FvskTwC0gA51FC1IOu7hQj4rkVx7QysBdF2sDmODXscWuYSW4u6Rk8UpnQZOGZqr5YNuS0htqicw5d5oNOpac/KquuNxuefHesuKsQsxCUbElbDeUUzcUb2vHI1p1GoTnJTbvNXo1DFmic0C1LE2pFYSpjWuBBpVYK2LVghUaFIvSrkhIURq4qLva8BGKDN505cylL0vERCmrzoOHM8knsvchnf282bAagH7bh/aPfpoEcsst31x7TOxV3ujidJJXFMQ7PXCK0rzNSfEKxoQsuuM1NBCEIoUPej6yhvBoNOpI+SmFUNs3Ojmika6mJpZ+U18fW9yJVL2xt5dbQyTushaMAOji4Al3nlX7nVWGytdH2csczJII2ECNlQ500gwjF7VSTStKDdvWX2+OZuC0Rte3mK05jeDzCjJdksJ7Swz4SMwx5JFeT9R4gnmFvby5ePLHK5Tnf7pmO0zQOka9jHWdrA573Vq+Z+ZDRo8EkDQUG/cudX5asTsI0bmae0eXL5lTd937amsEVrjLC2pBoML3UoO8DhNM9K6qO2Nu4z2jEWh3Zgy4XOw43D1Wk7qu1y3LU4eby33swhW9NipHRRvkD2uDScdGyAdoBiD2OBGgaM6HIZqo3ncc0WLFF/qDjxViw4XUbgjbJGe81jcqBpIpXTIjr7bXO+HDO0NeTLLKyoAbFG44Whza5OLQK571DbTXnE6yMlEBgmmJoDRvdA7z6N1BrkSAd+i55YY5du8y/t48XifFV7ZS72mQdq4GOAGaZ5IAe/FV2f33mg5AcFeL3vAy2UdoyJ75HEx4RUdlRpBaXZipOHOm80Cj7hum02aASNa1zZG4pGEB2VMg5p3U4cVD7QWiWUtMYDA0BrWsODC0NoA3SgoXZc1vX05e1xxu+6jI58LqjHBIKZtxUzoRVuoBBHEZq+bFX1PM58cpDwxrXCQfeOQPGoqdNxVDjvNzhglY11AalzQ1wHeJ0GtXEgihrTM1K6RsRd/ZWYOcKPm/au5AjuN8G0y5lXLpf027nxeFiWhK2Oi0XJ9EELU9SslakqjFVqSskpJ71Rh5UPet6BndbQv9zevPkm96X1q2Pxd/wCv1/5WNndn3Wg431EIPQvPAcuLvLiDhl5Lb64DZ643Wl/aSV7IHM73ngDw4nwHLoMbAAAAAAKADIADQALEUQaA1oAAFABkABpQLdZdMMJjAhCEbCEIQCr221xutUAEdO0Y7G0HKuVCK7joR0VhQiWbcRfaJ4HYJWuqPsvBDqcnbxzzUjYL0aT3XFjuBy9+hXU7wu6KduGVjXjmMxzB1aeYVFvz0eEVdZn4h/DkND0a/Q9DTqs8xz1lOuSjL3DmlkzWyMORBAIPVpyKjbVspC/9pZJTA/XDUlteHtNz6jkoCSWezuwSNc0j7MgOn3Tw6ZKQsN6NcRngduBNPJ2/4rUyZswz4paK97XYnO/1cPasfQOkHeBAyAx6UzORoTwUc+0uvG3Fww4WtJjbIcIOEdxp/E7XxVrst8OGTxjGnOnzTO2bM2S0d6EmzyfcybXnHp+Uhbljjn4c9al3Pr+Te13tPFBI20w9nL6gdjc/G0+thxF1B6oydTvbqKsvhnYatIkBzOA4hurRutATSo0pnRPL+um2RtpOHTRt0kjJdQCtMQOYGe8AVOqhLJI5v7uUhpzdhcWOpxw113ZV4Lh5pnbNdfh9v+k+X9LhhlPNZ7X4ynGp9X7/AITd0xG1zQxFtGkl8n/bbn4BxAHi1dZYFS/Rvd1I32hwoZThbyjYaZdTl0YFdAuvOtV83CY25Z4zUyu5PqfEDytSUErUlHQVWrnLV76chzUJeF9gZR94+0dPAb/h1VZyzmPaRtlsbGKuNOA3noFWLyvUyZVo32Qfid5SHflfhaHSSO4Zn/AHkFbrh2abGQ+Sj5dwGbI+nF3M+HFOnDeXl64iP2e2XMlJJwWs1DDkXc3cG8tT8bu1oAAAoBkAMgByWULLvjhMZqBCEI0EIQgEIQgEIQgFghZQgaW67Y5m4ZWCRvBwBpzHA81Sb69HerrM/wD+uQ/0v+vmugoUs2zcZe3D5m2iyuwSNcw+y8VafwnQj8JT6y3s0+t3Dx3ee7x811u12RkrSyRjXtO5wBHv3qlX36PGmrrM/Cf4byS3wfqPGvgpzGPXLHo3sl7PbTPE39aFYtVzWK1HE5nZyaksOAnrlR3Wleaqtps9osrsMjXRk7jm13Q+q7wzT6w3w0kYxhPEZj6j39VqZM3LHLjKOh2OFrGtYwANaA1oG4AUCWc5QdgtrCB+0Z+Zv1Ti0XrEwetiPBufv0C06+0kSBcoy3XuxmQ77uAOQ6uULbr3fJkO43gN/U7/AIJrY7LJK7DE0uO/gPxHQK6cMvPbxg3t14Pk9Y5cBkPLf4p1dFwyT0J/Zx64iMyPuj5nLqrFdOy7IqOlpLJuH2Aeh16nyVgc2m4nOv6qpaYeG3nM0uy7I7O3DG3WlXauP4in60Yzfv8A1kFusvT0EIQgEIQgEIQgEIQgEIQgEIQgEIQgEIQgStNnZI0te1r2nUOAIPgVTb49HzHVdZndmdcDquYejvWb71d0IzljL25PPdE8H7yNwHtDvN/M2o80Qxudkxrnng0F3wXWEKyuN/Tzfak3Rsk99HWg4G+w094/icMm+GfRW6zQMiYGsaGt3Bo/VTzS5K1pvHl9FHXHCY9DEeHgckNadT/whuZru3fVbo2EIQgEIQgEIQgEIQgEIQg//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data:image/jpeg;base64,/9j/4AAQSkZJRgABAQAAAQABAAD/2wCEAAkGBxQTEhUUExQUFBQVFxUUGBgWFxQUFxoXFxUXGBYcFxUYHSggGBolHBUUITEiJSorLi4uFx8zODMsNygtLisBCgoKDg0OGhAQGywkHRwsLCwsLCwsLCwsLCwsLCwsLCwsLCwsLCwsLCwsLC4sLCwsLCwsLCwsLCwsLCwsLCwsL//AABEIAP8AxgMBIgACEQEDEQH/xAAcAAABBAMBAAAAAAAAAAAAAAAAAwQFBgECBwj/xABDEAABAwEFBQQHBQcDBAMAAAABAAIDEQQFEiExBkFRYXETIoGRBzJSobHB0UJicpLwIzNTgrLC4RSi8UNzw9Ikg5P/xAAZAQEBAQEBAQAAAAAAAAAAAAAAAQIDBAX/xAAmEQEBAAICAgIBAwUAAAAAAAAAAQIRITEDEkFRYQSR4QUTIjKB/9oADAMBAAIRAxEAPwDuKEIQCEIQCEIQC0JOmhWXnzWmLLPPcOJPyQZI0BNfcfct2tosMb5rZAIQmt5XhHBGZJntjY3VzjQf5KB0qHenpQs8Fqks743kRuwFwIqXUzoDRoArSpcN6Y3t6RZHkiyRODf4jwBXmA8gU6By5ZbbotEsj5XgY5HukcS5tcTnFx06rNyXTvF3beWGYZTtZx7SrAOr/U96sNntDXtDmOa9p0LSHDzC8rvueZtXYaYRUkOGWvPluTWw35PHITHI5paaEtOZpuxg4h4EKymnrZC89XZ6T7dFQGQSUpQSAOb/ADOpjz44suBXb9m9oYLbC2WB7XVDS5oILo3EVLJGjNrhzVRLIQhAIQhAIQhAIQhAIQhAIQhALBFUOWlKfrLxQZxU1r1Ar8EMbvNa86ZeSzHp5/FbIBCEIGV8XnHZoXzSmjWDdqSTRrWje4kgDmVyW9rwktUnaT5kZsjGbIgdA0b30pV5zO6gyU76TreX2iGzA9xg7Z44udia3ya1/wD+gVXY6ufEkrnnfhvGfLaiMC3am07cWpIHAaeO8/BYbQ+0rXOcyMUwOqXYn4GZfxKZ0GRABFT4Jzdl3Qxx9nHgcDm71XYjzGeXAbglv9E3cG+VFo+7mnVoPkVraSfJlbrgjdmzuHlm3y3eCr7bLarJOJonyROGZkjJA1rQn7TSdWuFNag1VthsTq0Y4tA1rVzfI/KizaMbAS8VaPttrh/mGrfhzVlSxbNjvSyHUjt4bG7QTsyjP/cbrH+IVbqThC6nHIHAFpBBAIINQQdCDvC8yW67ge9HQH2fsnp7J93TVSuxG3U13vwOxSWaveiJ7zDvMRPqnfh9U8iarUrNn09EITK571itMTZoHh8bxUEe8EHNrgciDmCnq0yEIQgEIQgEIQgFh3JZWCg1G7VYAr0+P+EFpOtB01SgQCEIQCEIQca2teTedpruLQOgs8fzJ80wg0UxtzBgvF5P/UEb/AxiP4xlQsGVRwXHLt1x6PIo8WX6/Wa0fZiN1VvElmPKBl2fJZ7NSINUYQrpdmEQoDxTljaDf9T9EhaqGvH3ZJOyz7j4H5JEsMr2uoAF8Qod7NGnp7J93TVVi1xh+6jxlU5Ho4fqnxv0gyz0Vdvi7qnE0d8eTxw68D4dNJDLYzaua7Z8QBdE4jtoqjvD2mVyEgGh0IyOVCPRV13jHaImTQuD45Bia4cOY1BBqCDmCCF5nks4lbUZOGlctNWu4Z+R8VY/RftgbFP2MziLNM6jq/8ASk0D+TScneByoa2VLHoBCELTAQhCAQhCAQhCAQhCAQhCAQhCDnfpXslDBMPvRnqKPZ7u1VMxd6vtAHzXVdvrF2tikprHSUfyHv8A+wvHiuSg91p9klvzHzXLOcumHSQgOY8k7wKPaU8bJUfFRSheAEi811P+AglZGfRFJ0r8k2nh4J44pMoEILRTI5hbzR4m0GZrl0UpdVxdu17sWHCQ0GlamlTv3Cnmoq2wmF7m5ktO40HHgtc65T5QN5WfA8P0DyGuHB32XeOh54eJUXfFkyxjo74A/AHw4KdvKsgOLeCMt3TnzTGzuxMo6h1a4biRVrvA/NTZp1T0P7TG02UwSGs1mwtqTUuiP7txJ1IoWn8IJ1V/XmrYu9TYLxieT3MXYyc4pCBU9DgeebCF6VXSOeUCEIVQIQhAIQhAIQhAIQhAIQhBrIwOBaRUEEEcQciuF2iyGKWWA1qwubnqcByPiBXxXdly70lWHsrU2YDKVoJ/HHRpr/L2fkVnOcNY3lWrO6oTiMHXUDVNG5OI3HPw1Ck7MO7zOZ+ixI3awCN2i1c5ZkbTMabx8x9EkSl4IyXLUlakqT2bsnaTtqO6zvnw9X308ipJtat1gs3ZQsZvAq78RzP08Fz+/JsU0h+8R5ZfJdAvC0YGucdACVzGZ9SSd+a6Z9SMYd7N5jkmVkpWQc2u820/tKeSJnZm995/APEYj/cFzjdRu0Nnya7jVh6Zkf3ea9D7C3kbRd9mlcaudE0PPF7O48/maVwa9mVifyAd+Ugn4FdW9CNpxXcWfwp5Wfmwyf8AkK3ixk6AhCFtgIQhAIWHFJg9eHU/RAqhCEAhCEAhCEGCVXNvLu7eyPoKviPatG/ug4hz7hdlxorFiHEJF0gGmfz/AMIOG4C5lW6s135bikbDezxRr2caluQGYG/ca113K97QbGOxh9lphcc2E4cBJzLTpg301FMq6CWfslG6ARggPGfa4QXF2/8Ak3U6b81iRu3hzk2ypJDqDg4EDz3FbudqTQHfwJ+qnb32WMcbu+HSE1DWNLqtAqXHIEEdDTyVGbZ5WH1jh+9UjTKlMhu4b+KXgxu00JAeqt2zbRHEXH1nmvgMh8z4qgwWynrNqOXe92qk7LeI0ZKR90mv+12iY8LkndprxxDADlvVTkUhPjdqWn3Js6zO5KZbtMbIaFqSZHQcyan9dKDwT42ZyRfFQ5+5TRvZnNFia5tK1BHmCFePQJPWG1M4SRv/ADsI/sVSrwyCsXoKOGa1s4si/wBjpB/ctYpXYEIQtsBCw40WhB10+QQZAGdVkM/RWG55nw+q3QCEIQCEFMrTbw3IZlA8JTWe2NGVa+9RVotROp+iZSWgK6YuaXlvDkf1pRJttJ5fQcFBWi8mRjE9wAG8nluG89M1U7L6SmGcxyQyMjxmMSVDs64auYMwCSBlXULXqS5ZdOlOmJyNDXkCstmIFBSnCi4ftJt/azMTDN2DBhMcZa1xeCK96oOI1qCArnbttHixwyRNDppGnGBUhjmkNeMOvrV5Zb0uOv8AjXrlx+V2kYKONAC7UgAE9SMyq/tdZJpY4xZrMxrWDvUEeOgFGtAdSrANwqTlllnHbPekGgDLYRE4gEOwgNFfsyAeqfDrSivUdqDgCMLgQCCNCDoQRqFMsadVxq0NDXYZoSx+uVY3dSxwpToAkHWNjvUe0/dkGA+Zq33rtdojikbhkaHN4PaHt8iq/eGw1nfnHiiP3TjbXm12YHIELncXSZuZPhli1xtG6veaehOo6FbMvJw9YB3TI+Ry96tNq2OtUNexcJG8GnAT1jf3feVB2uzObUz2dzQMi8MfFQ8zhwDyCmrF3KjjfTTlm07zqPclWOBFWkO6ZpS6djWWyYdlI5gAJkJaKBpFBocyaAUBFcI4ZN71uV8Dy17DhaS1pc0itMsQJpkdcj9pXW2LdN2yDfkrD6GsrbahxY/3TD6qpySvhfgkEgOWUgNW14F4xVzqBwpxCt3oiZ/820OH8N9B1lYfkpO13t1413ISempp13oW2WzyKivvWBnuyGn+EN1y0HxSiAQhCAQhJTvpkgY3pbad1up15BRTn0Sc8lZH14keWQ+CY2+14QtyOOWTFsttFC2m8jmeAJNM8hqmVtttSobaS8uxjMbT+1cO9T7IIrSvGhHn0V3p593O6hheNv7ebtK1jY1zGnXNxbUjcT3SD4KDjs+ORokwA5ux94Mq0ZYqGmobStTqaCgqhY7e1jXMqRiLnBoBdnSpoAKiuvDopS6mDshUg4qufoa76EeAHgu/jkzx1Ly9kmpqIywB8spja9jTpiMjRHXd+0FR3sgOJI0SbrXLHEGtfmHuOVQaurUB28aeSkLslDJndn3DTPAS2u+hAIq3JuWmnAJS94gMLmNo44XHU1NDjJqd58FL487N29M/kwskLi1skjXHf3tCRqa7+JGW6uQCuOyu3jrKWQSjHC4kk544mnUj2m4iMtdacFAWe1tcwtJFSC5rd9WghwDd9R8gouGzPe5zQw4vZAq6g0xU4eQrzTy3HHHU5tatej4ZmvaHMIc1wqCMwRyW2MjTJc79HVrmgaY58ojTACQS051OWgOWXLdvv7nLgxMpejlloByOR47kPblTfnTqmLnJezzaDgR9E0syNLHIyPFgiNHuL3luZLjrlw8hmeafyWsOYS0YhoBTIkdciBx0TOHJ7hzKe0U01K5NfJtEs0j32WUuc6gBimLuQGEd88TmOGS6H6O9nv8ASQufKKWic43tyJYKksjy1IDjWm88AFL2eQB4rvNDX5fVS7FnXLW2GN30FShboQYAWUIQCEIQCaTHM+XuTtMDJ+0e3gQfAgIIC8m4Xl253eH9w81Tr8vClc1fryhFC11cLs6jVp4j6Lmd9XFMJwJBWE5iRpq144A7jxBz16q7efy4/sUuSEu/au0+yPn9EreN0QTmsrKu9oFzT4lpFfFPgaAAaDJJlbkeb2s6UTaW5rPZ3N7NpEhqTVznd3oTQVPwUS9xEZNTV3MjIaZrot4XZFNTtG4sOhq4EDhUHTktLPcsDKERgkaYiXU6A5A89Vn1u+HXHzSY89uZxQywyF7qgvG/PhUfBSt6PL4GO0IBblllmcxxz11V2vm5mWhgaTgLTVrgAacQRXMeWi0sOwT5Iwx0rGtrXEASacMJpTrmrfacbdMPLMlFmuKWN+KJrnRGhaG1cW5DIjU9c1IuglD45omPL9CMJ158Auiz3K2Boa01AAAypoOpTQhJg5XzWcWE4q71YLpvLLA45jQ/JQRySD5qLVcsMrKuhmTiyO1duHx3BQ1xskmAcQWt9o7/AMPE+5T7wGgDQDQalZ29mE3yQh9ZPHGgqcuGf6zSETN58ElO4u1AoPH/AIR0K2KTHMwnSuXkVZFW7s/fM6n+kqyLNWBCEKKEIQgEIQgFXb2mLJi4cvHIKwPcBqq9fTcTieQQPYZmTN/VQVHWuyvjrShYdWkYmnqCooSuY6rTQqTs97h5bjc5lNQMJY78VWk+RGiqdom02CN2EtrEXOLSKlzchWvEa8U0lueUZhokHGM4/dr7lPOgfPNQR9nEx1ceJrhJVlO61pqM+NNPBKRWMOJMb2voaEtcDQ8DTQqzJyy8ONU97aGhBB4HI+RWFeHRvGTjUcHUd8U1dYGHN0UfOjA2p4ClFfZxv6a/FVJtFYrpkACeC6ITrE3zf/7JxFd8bdIwPFx+JT2XDw5Y1DXzK2iroc55oxrnHg0Fx8gugCxs/hsrxwgnzKXDcuA8gp7NZeD2u7VFs+ztok1aIxxec/Boqa9aKcu/ZeKPN9ZXfeFGeDN/iSp0kdeiwSeim3THxY4tXUGqQeK5lKO46pu93nr05qujV5qfGvTgFo5b0SblUpe6v3zfH+kqyKtXT++Z/N/SVZVmrAhCFFCEIQCTmlDRUrclQl63i1jHyvyZGCeZ3ADmTQDqES3XJ495OZSdoixBUGwbeyYnFzI5GAkO7J1SwjUONTmOdFbLp2ks89Ax4DvZd3XeRyPgrcbGMfNhlx8mFugoVHEK4WiyteOagLbdzmnMZcdysrVhrBM5uhI6KUs95vGtCotjEq1v+PmeqG01HeYPrN3eFPFLNtDDuPvKiIhXp8eadRhTS7SIlas428SmjQtwmlL4xzWMQ4JNZTQ2L1oVlYKDR4508kkQlSknKoTcknJVyReVUpxdP75n839JVlVcuGjpnZ5xgE/zVAr4A+5WNZqwIQhRQhCRtU4Y0nwA4ncgb3hP9geP0XKPSxtN2bTFG71CB1mcO7+RuJ34qBXbaG9/9NA6U5vPdYPakdplwGZ6BVK5NmzaY3CQMkFcT+0zD3uzOdDmMs+i3I8/lz/ymPf24xcVmc6TExzo8P2muEbiSDgY1xIGJxB14HXQ2KwX7K4uxx9swOLQ49nBaCQKuAZXDI5oIqAK6cVZb02F7NzhZXmFwcKxyASxCQCoLXEHA4Zd4GoqMlX7LcsrJmMkhLS1ojLsTXxOFaODCBUPkc6jsWeEycsPGzyzLhc8/HnL7LXdG3MkLmxiXHVrHCKb1wHNxAa1DqHQE9FfLs21gk7soMLt4fm3827xAXDbzu82d5tRLu0kBEeMtr2ryWl9Kd1rWhxAPAcQVrZrdaImsbjEowlz2zPjexrQQA5toa7uscXANBOo3hdMs8Z/s5+OZ63hePy9FvskTwC0gA51FC1IOu7hQj4rkVx7QysBdF2sDmODXscWuYSW4u6Rk8UpnQZOGZqr5YNuS0htqicw5d5oNOpac/KquuNxuefHesuKsQsxCUbElbDeUUzcUb2vHI1p1GoTnJTbvNXo1DFmic0C1LE2pFYSpjWuBBpVYK2LVghUaFIvSrkhIURq4qLva8BGKDN505cylL0vERCmrzoOHM8knsvchnf282bAagH7bh/aPfpoEcsst31x7TOxV3ujidJJXFMQ7PXCK0rzNSfEKxoQsuuM1NBCEIoUPej6yhvBoNOpI+SmFUNs3Ojmika6mJpZ+U18fW9yJVL2xt5dbQyTushaMAOji4Al3nlX7nVWGytdH2csczJII2ECNlQ500gwjF7VSTStKDdvWX2+OZuC0Rte3mK05jeDzCjJdksJ7Swz4SMwx5JFeT9R4gnmFvby5ePLHK5Tnf7pmO0zQOka9jHWdrA573Vq+Z+ZDRo8EkDQUG/cudX5asTsI0bmae0eXL5lTd937amsEVrjLC2pBoML3UoO8DhNM9K6qO2Nu4z2jEWh3Zgy4XOw43D1Wk7qu1y3LU4eby33swhW9NipHRRvkD2uDScdGyAdoBiD2OBGgaM6HIZqo3ncc0WLFF/qDjxViw4XUbgjbJGe81jcqBpIpXTIjr7bXO+HDO0NeTLLKyoAbFG44Whza5OLQK571DbTXnE6yMlEBgmmJoDRvdA7z6N1BrkSAd+i55YY5du8y/t48XifFV7ZS72mQdq4GOAGaZ5IAe/FV2f33mg5AcFeL3vAy2UdoyJ75HEx4RUdlRpBaXZipOHOm80Cj7hum02aASNa1zZG4pGEB2VMg5p3U4cVD7QWiWUtMYDA0BrWsODC0NoA3SgoXZc1vX05e1xxu+6jI58LqjHBIKZtxUzoRVuoBBHEZq+bFX1PM58cpDwxrXCQfeOQPGoqdNxVDjvNzhglY11AalzQ1wHeJ0GtXEgihrTM1K6RsRd/ZWYOcKPm/au5AjuN8G0y5lXLpf027nxeFiWhK2Oi0XJ9EELU9SslakqjFVqSskpJ71Rh5UPet6BndbQv9zevPkm96X1q2Pxd/wCv1/5WNndn3Wg431EIPQvPAcuLvLiDhl5Lb64DZ643Wl/aSV7IHM73ngDw4nwHLoMbAAAAAAKADIADQALEUQaA1oAAFABkABpQLdZdMMJjAhCEbCEIQCr221xutUAEdO0Y7G0HKuVCK7joR0VhQiWbcRfaJ4HYJWuqPsvBDqcnbxzzUjYL0aT3XFjuBy9+hXU7wu6KduGVjXjmMxzB1aeYVFvz0eEVdZn4h/DkND0a/Q9DTqs8xz1lOuSjL3DmlkzWyMORBAIPVpyKjbVspC/9pZJTA/XDUlteHtNz6jkoCSWezuwSNc0j7MgOn3Tw6ZKQsN6NcRngduBNPJ2/4rUyZswz4paK97XYnO/1cPasfQOkHeBAyAx6UzORoTwUc+0uvG3Fww4WtJjbIcIOEdxp/E7XxVrst8OGTxjGnOnzTO2bM2S0d6EmzyfcybXnHp+Uhbljjn4c9al3Pr+Te13tPFBI20w9nL6gdjc/G0+thxF1B6oydTvbqKsvhnYatIkBzOA4hurRutATSo0pnRPL+um2RtpOHTRt0kjJdQCtMQOYGe8AVOqhLJI5v7uUhpzdhcWOpxw113ZV4Lh5pnbNdfh9v+k+X9LhhlPNZ7X4ynGp9X7/AITd0xG1zQxFtGkl8n/bbn4BxAHi1dZYFS/Rvd1I32hwoZThbyjYaZdTl0YFdAuvOtV83CY25Z4zUyu5PqfEDytSUErUlHQVWrnLV76chzUJeF9gZR94+0dPAb/h1VZyzmPaRtlsbGKuNOA3noFWLyvUyZVo32Qfid5SHflfhaHSSO4Zn/AHkFbrh2abGQ+Sj5dwGbI+nF3M+HFOnDeXl64iP2e2XMlJJwWs1DDkXc3cG8tT8bu1oAAAoBkAMgByWULLvjhMZqBCEI0EIQgEIQgEIQgFghZQgaW67Y5m4ZWCRvBwBpzHA81Sb69HerrM/wD+uQ/0v+vmugoUs2zcZe3D5m2iyuwSNcw+y8VafwnQj8JT6y3s0+t3Dx3ee7x811u12RkrSyRjXtO5wBHv3qlX36PGmrrM/Cf4byS3wfqPGvgpzGPXLHo3sl7PbTPE39aFYtVzWK1HE5nZyaksOAnrlR3Wleaqtps9osrsMjXRk7jm13Q+q7wzT6w3w0kYxhPEZj6j39VqZM3LHLjKOh2OFrGtYwANaA1oG4AUCWc5QdgtrCB+0Z+Zv1Ti0XrEwetiPBufv0C06+0kSBcoy3XuxmQ77uAOQ6uULbr3fJkO43gN/U7/AIJrY7LJK7DE0uO/gPxHQK6cMvPbxg3t14Pk9Y5cBkPLf4p1dFwyT0J/Zx64iMyPuj5nLqrFdOy7IqOlpLJuH2Aeh16nyVgc2m4nOv6qpaYeG3nM0uy7I7O3DG3WlXauP4in60Yzfv8A1kFusvT0EIQgEIQgEIQgEIQgEIQgEIQgEIQgEIQgStNnZI0te1r2nUOAIPgVTb49HzHVdZndmdcDquYejvWb71d0IzljL25PPdE8H7yNwHtDvN/M2o80Qxudkxrnng0F3wXWEKyuN/Tzfak3Rsk99HWg4G+w094/icMm+GfRW6zQMiYGsaGt3Bo/VTzS5K1pvHl9FHXHCY9DEeHgckNadT/whuZru3fVbo2EIQgEIQgEIQgEIQgEIQg//9k="/>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data:image/jpeg;base64,/9j/4AAQSkZJRgABAQAAAQABAAD/2wCEAAkGBxQTEhUUExQUFBQVFxUUGBgWFxQUFxoXFxUXGBYcFxUYHSggGBolHBUUITEiJSorLi4uFx8zODMsNygtLisBCgoKDg0OGhAQGywkHRwsLCwsLCwsLCwsLCwsLCwsLCwsLCwsLCwsLCwsLC4sLCwsLCwsLCwsLCwsLCwsLCwsL//AABEIAP8AxgMBIgACEQEDEQH/xAAcAAABBAMBAAAAAAAAAAAAAAAAAwQFBgECBwj/xABDEAABAwEFBQQHBQcDBAMAAAABAAIDEQQFEiExBkFRYXETIoGRBzJSobHB0UJicpLwIzNTgrLC4RSi8UNzw9Ikg5P/xAAZAQEBAQEBAQAAAAAAAAAAAAAAAQIDBAX/xAAmEQEBAAICAgIBAwUAAAAAAAAAAQIRITEDEkFRYQSR4QUTIjKB/9oADAMBAAIRAxEAPwDuKEIQCEIQCEIQC0JOmhWXnzWmLLPPcOJPyQZI0BNfcfct2tosMb5rZAIQmt5XhHBGZJntjY3VzjQf5KB0qHenpQs8Fqks743kRuwFwIqXUzoDRoArSpcN6Y3t6RZHkiyRODf4jwBXmA8gU6By5ZbbotEsj5XgY5HukcS5tcTnFx06rNyXTvF3beWGYZTtZx7SrAOr/U96sNntDXtDmOa9p0LSHDzC8rvueZtXYaYRUkOGWvPluTWw35PHITHI5paaEtOZpuxg4h4EKymnrZC89XZ6T7dFQGQSUpQSAOb/ADOpjz44suBXb9m9oYLbC2WB7XVDS5oILo3EVLJGjNrhzVRLIQhAIQhAIQhAIQhAIQhAIQhALBFUOWlKfrLxQZxU1r1Ar8EMbvNa86ZeSzHp5/FbIBCEIGV8XnHZoXzSmjWDdqSTRrWje4kgDmVyW9rwktUnaT5kZsjGbIgdA0b30pV5zO6gyU76TreX2iGzA9xg7Z44udia3ya1/wD+gVXY6ufEkrnnfhvGfLaiMC3am07cWpIHAaeO8/BYbQ+0rXOcyMUwOqXYn4GZfxKZ0GRABFT4Jzdl3Qxx9nHgcDm71XYjzGeXAbglv9E3cG+VFo+7mnVoPkVraSfJlbrgjdmzuHlm3y3eCr7bLarJOJonyROGZkjJA1rQn7TSdWuFNag1VthsTq0Y4tA1rVzfI/KizaMbAS8VaPttrh/mGrfhzVlSxbNjvSyHUjt4bG7QTsyjP/cbrH+IVbqThC6nHIHAFpBBAIINQQdCDvC8yW67ge9HQH2fsnp7J93TVSuxG3U13vwOxSWaveiJ7zDvMRPqnfh9U8iarUrNn09EITK571itMTZoHh8bxUEe8EHNrgciDmCnq0yEIQgEIQgEIQgFh3JZWCg1G7VYAr0+P+EFpOtB01SgQCEIQCEIQca2teTedpruLQOgs8fzJ80wg0UxtzBgvF5P/UEb/AxiP4xlQsGVRwXHLt1x6PIo8WX6/Wa0fZiN1VvElmPKBl2fJZ7NSINUYQrpdmEQoDxTljaDf9T9EhaqGvH3ZJOyz7j4H5JEsMr2uoAF8Qod7NGnp7J93TVVi1xh+6jxlU5Ho4fqnxv0gyz0Vdvi7qnE0d8eTxw68D4dNJDLYzaua7Z8QBdE4jtoqjvD2mVyEgGh0IyOVCPRV13jHaImTQuD45Bia4cOY1BBqCDmCCF5nks4lbUZOGlctNWu4Z+R8VY/RftgbFP2MziLNM6jq/8ASk0D+TScneByoa2VLHoBCELTAQhCAQhCAQhCAQhCAQhCAQhCDnfpXslDBMPvRnqKPZ7u1VMxd6vtAHzXVdvrF2tikprHSUfyHv8A+wvHiuSg91p9klvzHzXLOcumHSQgOY8k7wKPaU8bJUfFRSheAEi811P+AglZGfRFJ0r8k2nh4J44pMoEILRTI5hbzR4m0GZrl0UpdVxdu17sWHCQ0GlamlTv3Cnmoq2wmF7m5ktO40HHgtc65T5QN5WfA8P0DyGuHB32XeOh54eJUXfFkyxjo74A/AHw4KdvKsgOLeCMt3TnzTGzuxMo6h1a4biRVrvA/NTZp1T0P7TG02UwSGs1mwtqTUuiP7txJ1IoWn8IJ1V/XmrYu9TYLxieT3MXYyc4pCBU9DgeebCF6VXSOeUCEIVQIQhAIQhAIQhAIQhAIQhBrIwOBaRUEEEcQciuF2iyGKWWA1qwubnqcByPiBXxXdly70lWHsrU2YDKVoJ/HHRpr/L2fkVnOcNY3lWrO6oTiMHXUDVNG5OI3HPw1Ck7MO7zOZ+ixI3awCN2i1c5ZkbTMabx8x9EkSl4IyXLUlakqT2bsnaTtqO6zvnw9X308ipJtat1gs3ZQsZvAq78RzP08Fz+/JsU0h+8R5ZfJdAvC0YGucdACVzGZ9SSd+a6Z9SMYd7N5jkmVkpWQc2u820/tKeSJnZm995/APEYj/cFzjdRu0Nnya7jVh6Zkf3ea9D7C3kbRd9mlcaudE0PPF7O48/maVwa9mVifyAd+Ugn4FdW9CNpxXcWfwp5Wfmwyf8AkK3ixk6AhCFtgIQhAIWHFJg9eHU/RAqhCEAhCEAhCEGCVXNvLu7eyPoKviPatG/ug4hz7hdlxorFiHEJF0gGmfz/AMIOG4C5lW6s135bikbDezxRr2caluQGYG/ca113K97QbGOxh9lphcc2E4cBJzLTpg301FMq6CWfslG6ARggPGfa4QXF2/8Ak3U6b81iRu3hzk2ypJDqDg4EDz3FbudqTQHfwJ+qnb32WMcbu+HSE1DWNLqtAqXHIEEdDTyVGbZ5WH1jh+9UjTKlMhu4b+KXgxu00JAeqt2zbRHEXH1nmvgMh8z4qgwWynrNqOXe92qk7LeI0ZKR90mv+12iY8LkndprxxDADlvVTkUhPjdqWn3Js6zO5KZbtMbIaFqSZHQcyan9dKDwT42ZyRfFQ5+5TRvZnNFia5tK1BHmCFePQJPWG1M4SRv/ADsI/sVSrwyCsXoKOGa1s4si/wBjpB/ctYpXYEIQtsBCw40WhB10+QQZAGdVkM/RWG55nw+q3QCEIQCEFMrTbw3IZlA8JTWe2NGVa+9RVotROp+iZSWgK6YuaXlvDkf1pRJttJ5fQcFBWi8mRjE9wAG8nluG89M1U7L6SmGcxyQyMjxmMSVDs64auYMwCSBlXULXqS5ZdOlOmJyNDXkCstmIFBSnCi4ftJt/azMTDN2DBhMcZa1xeCK96oOI1qCArnbttHixwyRNDppGnGBUhjmkNeMOvrV5Zb0uOv8AjXrlx+V2kYKONAC7UgAE9SMyq/tdZJpY4xZrMxrWDvUEeOgFGtAdSrANwqTlllnHbPekGgDLYRE4gEOwgNFfsyAeqfDrSivUdqDgCMLgQCCNCDoQRqFMsadVxq0NDXYZoSx+uVY3dSxwpToAkHWNjvUe0/dkGA+Zq33rtdojikbhkaHN4PaHt8iq/eGw1nfnHiiP3TjbXm12YHIELncXSZuZPhli1xtG6veaehOo6FbMvJw9YB3TI+Ry96tNq2OtUNexcJG8GnAT1jf3feVB2uzObUz2dzQMi8MfFQ8zhwDyCmrF3KjjfTTlm07zqPclWOBFWkO6ZpS6djWWyYdlI5gAJkJaKBpFBocyaAUBFcI4ZN71uV8Dy17DhaS1pc0itMsQJpkdcj9pXW2LdN2yDfkrD6GsrbahxY/3TD6qpySvhfgkEgOWUgNW14F4xVzqBwpxCt3oiZ/820OH8N9B1lYfkpO13t1413ISempp13oW2WzyKivvWBnuyGn+EN1y0HxSiAQhCAQhJTvpkgY3pbad1up15BRTn0Sc8lZH14keWQ+CY2+14QtyOOWTFsttFC2m8jmeAJNM8hqmVtttSobaS8uxjMbT+1cO9T7IIrSvGhHn0V3p593O6hheNv7ebtK1jY1zGnXNxbUjcT3SD4KDjs+ORokwA5ux94Mq0ZYqGmobStTqaCgqhY7e1jXMqRiLnBoBdnSpoAKiuvDopS6mDshUg4qufoa76EeAHgu/jkzx1Ly9kmpqIywB8spja9jTpiMjRHXd+0FR3sgOJI0SbrXLHEGtfmHuOVQaurUB28aeSkLslDJndn3DTPAS2u+hAIq3JuWmnAJS94gMLmNo44XHU1NDjJqd58FL487N29M/kwskLi1skjXHf3tCRqa7+JGW6uQCuOyu3jrKWQSjHC4kk544mnUj2m4iMtdacFAWe1tcwtJFSC5rd9WghwDd9R8gouGzPe5zQw4vZAq6g0xU4eQrzTy3HHHU5tatej4ZmvaHMIc1wqCMwRyW2MjTJc79HVrmgaY58ojTACQS051OWgOWXLdvv7nLgxMpejlloByOR47kPblTfnTqmLnJezzaDgR9E0syNLHIyPFgiNHuL3luZLjrlw8hmeafyWsOYS0YhoBTIkdciBx0TOHJ7hzKe0U01K5NfJtEs0j32WUuc6gBimLuQGEd88TmOGS6H6O9nv8ASQufKKWic43tyJYKksjy1IDjWm88AFL2eQB4rvNDX5fVS7FnXLW2GN30FShboQYAWUIQCEIQCaTHM+XuTtMDJ+0e3gQfAgIIC8m4Xl253eH9w81Tr8vClc1fryhFC11cLs6jVp4j6Lmd9XFMJwJBWE5iRpq144A7jxBz16q7efy4/sUuSEu/au0+yPn9EreN0QTmsrKu9oFzT4lpFfFPgaAAaDJJlbkeb2s6UTaW5rPZ3N7NpEhqTVznd3oTQVPwUS9xEZNTV3MjIaZrot4XZFNTtG4sOhq4EDhUHTktLPcsDKERgkaYiXU6A5A89Vn1u+HXHzSY89uZxQywyF7qgvG/PhUfBSt6PL4GO0IBblllmcxxz11V2vm5mWhgaTgLTVrgAacQRXMeWi0sOwT5Iwx0rGtrXEASacMJpTrmrfacbdMPLMlFmuKWN+KJrnRGhaG1cW5DIjU9c1IuglD45omPL9CMJ158Auiz3K2Boa01AAAypoOpTQhJg5XzWcWE4q71YLpvLLA45jQ/JQRySD5qLVcsMrKuhmTiyO1duHx3BQ1xskmAcQWt9o7/AMPE+5T7wGgDQDQalZ29mE3yQh9ZPHGgqcuGf6zSETN58ElO4u1AoPH/AIR0K2KTHMwnSuXkVZFW7s/fM6n+kqyLNWBCEKKEIQgEIQgFXb2mLJi4cvHIKwPcBqq9fTcTieQQPYZmTN/VQVHWuyvjrShYdWkYmnqCooSuY6rTQqTs97h5bjc5lNQMJY78VWk+RGiqdom02CN2EtrEXOLSKlzchWvEa8U0lueUZhokHGM4/dr7lPOgfPNQR9nEx1ceJrhJVlO61pqM+NNPBKRWMOJMb2voaEtcDQ8DTQqzJyy8ONU97aGhBB4HI+RWFeHRvGTjUcHUd8U1dYGHN0UfOjA2p4ClFfZxv6a/FVJtFYrpkACeC6ITrE3zf/7JxFd8bdIwPFx+JT2XDw5Y1DXzK2iroc55oxrnHg0Fx8gugCxs/hsrxwgnzKXDcuA8gp7NZeD2u7VFs+ztok1aIxxec/Boqa9aKcu/ZeKPN9ZXfeFGeDN/iSp0kdeiwSeim3THxY4tXUGqQeK5lKO46pu93nr05qujV5qfGvTgFo5b0SblUpe6v3zfH+kqyKtXT++Z/N/SVZVmrAhCFFCEIQCTmlDRUrclQl63i1jHyvyZGCeZ3ADmTQDqES3XJ495OZSdoixBUGwbeyYnFzI5GAkO7J1SwjUONTmOdFbLp2ks89Ax4DvZd3XeRyPgrcbGMfNhlx8mFugoVHEK4WiyteOagLbdzmnMZcdysrVhrBM5uhI6KUs95vGtCotjEq1v+PmeqG01HeYPrN3eFPFLNtDDuPvKiIhXp8eadRhTS7SIlas428SmjQtwmlL4xzWMQ4JNZTQ2L1oVlYKDR4508kkQlSknKoTcknJVyReVUpxdP75n839JVlVcuGjpnZ5xgE/zVAr4A+5WNZqwIQhRQhCRtU4Y0nwA4ncgb3hP9geP0XKPSxtN2bTFG71CB1mcO7+RuJ34qBXbaG9/9NA6U5vPdYPakdplwGZ6BVK5NmzaY3CQMkFcT+0zD3uzOdDmMs+i3I8/lz/ymPf24xcVmc6TExzo8P2muEbiSDgY1xIGJxB14HXQ2KwX7K4uxx9swOLQ49nBaCQKuAZXDI5oIqAK6cVZb02F7NzhZXmFwcKxyASxCQCoLXEHA4Zd4GoqMlX7LcsrJmMkhLS1ojLsTXxOFaODCBUPkc6jsWeEycsPGzyzLhc8/HnL7LXdG3MkLmxiXHVrHCKb1wHNxAa1DqHQE9FfLs21gk7soMLt4fm3827xAXDbzu82d5tRLu0kBEeMtr2ryWl9Kd1rWhxAPAcQVrZrdaImsbjEowlz2zPjexrQQA5toa7uscXANBOo3hdMs8Z/s5+OZ63hePy9FvskTwC0gA51FC1IOu7hQj4rkVx7QysBdF2sDmODXscWuYSW4u6Rk8UpnQZOGZqr5YNuS0htqicw5d5oNOpac/KquuNxuefHesuKsQsxCUbElbDeUUzcUb2vHI1p1GoTnJTbvNXo1DFmic0C1LE2pFYSpjWuBBpVYK2LVghUaFIvSrkhIURq4qLva8BGKDN505cylL0vERCmrzoOHM8knsvchnf282bAagH7bh/aPfpoEcsst31x7TOxV3ujidJJXFMQ7PXCK0rzNSfEKxoQsuuM1NBCEIoUPej6yhvBoNOpI+SmFUNs3Ojmika6mJpZ+U18fW9yJVL2xt5dbQyTushaMAOji4Al3nlX7nVWGytdH2csczJII2ECNlQ500gwjF7VSTStKDdvWX2+OZuC0Rte3mK05jeDzCjJdksJ7Swz4SMwx5JFeT9R4gnmFvby5ePLHK5Tnf7pmO0zQOka9jHWdrA573Vq+Z+ZDRo8EkDQUG/cudX5asTsI0bmae0eXL5lTd937amsEVrjLC2pBoML3UoO8DhNM9K6qO2Nu4z2jEWh3Zgy4XOw43D1Wk7qu1y3LU4eby33swhW9NipHRRvkD2uDScdGyAdoBiD2OBGgaM6HIZqo3ncc0WLFF/qDjxViw4XUbgjbJGe81jcqBpIpXTIjr7bXO+HDO0NeTLLKyoAbFG44Whza5OLQK571DbTXnE6yMlEBgmmJoDRvdA7z6N1BrkSAd+i55YY5du8y/t48XifFV7ZS72mQdq4GOAGaZ5IAe/FV2f33mg5AcFeL3vAy2UdoyJ75HEx4RUdlRpBaXZipOHOm80Cj7hum02aASNa1zZG4pGEB2VMg5p3U4cVD7QWiWUtMYDA0BrWsODC0NoA3SgoXZc1vX05e1xxu+6jI58LqjHBIKZtxUzoRVuoBBHEZq+bFX1PM58cpDwxrXCQfeOQPGoqdNxVDjvNzhglY11AalzQ1wHeJ0GtXEgihrTM1K6RsRd/ZWYOcKPm/au5AjuN8G0y5lXLpf027nxeFiWhK2Oi0XJ9EELU9SslakqjFVqSskpJ71Rh5UPet6BndbQv9zevPkm96X1q2Pxd/wCv1/5WNndn3Wg431EIPQvPAcuLvLiDhl5Lb64DZ643Wl/aSV7IHM73ngDw4nwHLoMbAAAAAAKADIADQALEUQaA1oAAFABkABpQLdZdMMJjAhCEbCEIQCr221xutUAEdO0Y7G0HKuVCK7joR0VhQiWbcRfaJ4HYJWuqPsvBDqcnbxzzUjYL0aT3XFjuBy9+hXU7wu6KduGVjXjmMxzB1aeYVFvz0eEVdZn4h/DkND0a/Q9DTqs8xz1lOuSjL3DmlkzWyMORBAIPVpyKjbVspC/9pZJTA/XDUlteHtNz6jkoCSWezuwSNc0j7MgOn3Tw6ZKQsN6NcRngduBNPJ2/4rUyZswz4paK97XYnO/1cPasfQOkHeBAyAx6UzORoTwUc+0uvG3Fww4WtJjbIcIOEdxp/E7XxVrst8OGTxjGnOnzTO2bM2S0d6EmzyfcybXnHp+Uhbljjn4c9al3Pr+Te13tPFBI20w9nL6gdjc/G0+thxF1B6oydTvbqKsvhnYatIkBzOA4hurRutATSo0pnRPL+um2RtpOHTRt0kjJdQCtMQOYGe8AVOqhLJI5v7uUhpzdhcWOpxw113ZV4Lh5pnbNdfh9v+k+X9LhhlPNZ7X4ynGp9X7/AITd0xG1zQxFtGkl8n/bbn4BxAHi1dZYFS/Rvd1I32hwoZThbyjYaZdTl0YFdAuvOtV83CY25Z4zUyu5PqfEDytSUErUlHQVWrnLV76chzUJeF9gZR94+0dPAb/h1VZyzmPaRtlsbGKuNOA3noFWLyvUyZVo32Qfid5SHflfhaHSSO4Zn/AHkFbrh2abGQ+Sj5dwGbI+nF3M+HFOnDeXl64iP2e2XMlJJwWs1DDkXc3cG8tT8bu1oAAAoBkAMgByWULLvjhMZqBCEI0EIQgEIQgEIQgFghZQgaW67Y5m4ZWCRvBwBpzHA81Sb69HerrM/wD+uQ/0v+vmugoUs2zcZe3D5m2iyuwSNcw+y8VafwnQj8JT6y3s0+t3Dx3ee7x811u12RkrSyRjXtO5wBHv3qlX36PGmrrM/Cf4byS3wfqPGvgpzGPXLHo3sl7PbTPE39aFYtVzWK1HE5nZyaksOAnrlR3Wleaqtps9osrsMjXRk7jm13Q+q7wzT6w3w0kYxhPEZj6j39VqZM3LHLjKOh2OFrGtYwANaA1oG4AUCWc5QdgtrCB+0Z+Zv1Ti0XrEwetiPBufv0C06+0kSBcoy3XuxmQ77uAOQ6uULbr3fJkO43gN/U7/AIJrY7LJK7DE0uO/gPxHQK6cMvPbxg3t14Pk9Y5cBkPLf4p1dFwyT0J/Zx64iMyPuj5nLqrFdOy7IqOlpLJuH2Aeh16nyVgc2m4nOv6qpaYeG3nM0uy7I7O3DG3WlXauP4in60Yzfv8A1kFusvT0EIQgEIQgEIQgEIQgEIQgEIQgEIQgEIQgStNnZI0te1r2nUOAIPgVTb49HzHVdZndmdcDquYejvWb71d0IzljL25PPdE8H7yNwHtDvN/M2o80Qxudkxrnng0F3wXWEKyuN/Tzfak3Rsk99HWg4G+w094/icMm+GfRW6zQMiYGsaGt3Bo/VTzS5K1pvHl9FHXHCY9DEeHgckNadT/whuZru3fVbo2EIQgEIQgEIQgEIQgEIQg//9k="/>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Oval 7"/>
          <p:cNvSpPr/>
          <p:nvPr/>
        </p:nvSpPr>
        <p:spPr>
          <a:xfrm>
            <a:off x="3016021" y="2076748"/>
            <a:ext cx="3119850" cy="304800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p:nvCxnSpPr>
        <p:spPr>
          <a:xfrm flipV="1">
            <a:off x="3380693" y="2789535"/>
            <a:ext cx="2511425" cy="18288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1607" y="5943600"/>
            <a:ext cx="9144000" cy="954107"/>
          </a:xfrm>
          <a:prstGeom prst="rect">
            <a:avLst/>
          </a:prstGeom>
          <a:noFill/>
        </p:spPr>
        <p:txBody>
          <a:bodyPr wrap="square" rtlCol="0">
            <a:spAutoFit/>
          </a:bodyPr>
          <a:lstStyle/>
          <a:p>
            <a:pPr algn="ctr"/>
            <a:r>
              <a:rPr lang="en-US" sz="2800" dirty="0" smtClean="0"/>
              <a:t>but… that does not mean that conditions favoring cluster formation don’t exist in nature!</a:t>
            </a:r>
            <a:endParaRPr lang="en-US" sz="2800" dirty="0"/>
          </a:p>
        </p:txBody>
      </p:sp>
    </p:spTree>
    <p:extLst>
      <p:ext uri="{BB962C8B-B14F-4D97-AF65-F5344CB8AC3E}">
        <p14:creationId xmlns:p14="http://schemas.microsoft.com/office/powerpoint/2010/main" val="341312711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noAutofit/>
          </a:bodyPr>
          <a:lstStyle/>
          <a:p>
            <a:r>
              <a:rPr lang="en-US" sz="4000" dirty="0" smtClean="0"/>
              <a:t>What do you think will happen if we feed yeast to a hungry predator (a rotifer)?</a:t>
            </a:r>
            <a:br>
              <a:rPr lang="en-US" sz="4000" dirty="0" smtClean="0"/>
            </a:br>
            <a:r>
              <a:rPr lang="en-US" sz="4000" dirty="0"/>
              <a:t/>
            </a:r>
            <a:br>
              <a:rPr lang="en-US" sz="4000" dirty="0"/>
            </a:br>
            <a:r>
              <a:rPr lang="en-US" sz="4000" dirty="0" smtClean="0"/>
              <a:t>Snowflake yeast are about as big as the rotifer’s head!  </a:t>
            </a:r>
            <a:endParaRPr lang="en-US" sz="4000"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6200" y="4000500"/>
            <a:ext cx="9229725" cy="2933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72503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57200" y="1524000"/>
            <a:ext cx="8229600" cy="5105400"/>
          </a:xfrm>
        </p:spPr>
        <p:txBody>
          <a:bodyPr>
            <a:normAutofit/>
          </a:bodyPr>
          <a:lstStyle/>
          <a:p>
            <a:pPr marL="0" indent="0">
              <a:buNone/>
            </a:pPr>
            <a:r>
              <a:rPr lang="en-US" dirty="0" smtClean="0"/>
              <a:t>How you will test this hypothesis</a:t>
            </a:r>
            <a:r>
              <a:rPr lang="en-US" dirty="0"/>
              <a:t>?</a:t>
            </a:r>
            <a:endParaRPr lang="en-US" dirty="0" smtClean="0"/>
          </a:p>
          <a:p>
            <a:pPr marL="0" indent="0">
              <a:buNone/>
            </a:pPr>
            <a:endParaRPr lang="en-US" dirty="0"/>
          </a:p>
        </p:txBody>
      </p:sp>
      <p:sp>
        <p:nvSpPr>
          <p:cNvPr id="2" name="Title 1"/>
          <p:cNvSpPr>
            <a:spLocks noGrp="1"/>
          </p:cNvSpPr>
          <p:nvPr>
            <p:ph type="title"/>
          </p:nvPr>
        </p:nvSpPr>
        <p:spPr>
          <a:xfrm>
            <a:off x="0" y="274638"/>
            <a:ext cx="9144000" cy="1143000"/>
          </a:xfrm>
        </p:spPr>
        <p:txBody>
          <a:bodyPr>
            <a:normAutofit fontScale="90000"/>
          </a:bodyPr>
          <a:lstStyle/>
          <a:p>
            <a:r>
              <a:rPr lang="en-US" dirty="0" smtClean="0"/>
              <a:t>Multicellular yeast may avoid predation because they are too big to eat</a:t>
            </a:r>
            <a:endParaRPr lang="en-US" dirty="0"/>
          </a:p>
        </p:txBody>
      </p:sp>
    </p:spTree>
    <p:extLst>
      <p:ext uri="{BB962C8B-B14F-4D97-AF65-F5344CB8AC3E}">
        <p14:creationId xmlns:p14="http://schemas.microsoft.com/office/powerpoint/2010/main" val="2084916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57200" y="1524000"/>
            <a:ext cx="8229600" cy="5105400"/>
          </a:xfrm>
        </p:spPr>
        <p:txBody>
          <a:bodyPr>
            <a:normAutofit/>
          </a:bodyPr>
          <a:lstStyle/>
          <a:p>
            <a:pPr marL="0" indent="0">
              <a:buNone/>
            </a:pPr>
            <a:r>
              <a:rPr lang="en-US" dirty="0" smtClean="0"/>
              <a:t>How you will test this hypothesis</a:t>
            </a:r>
            <a:r>
              <a:rPr lang="en-US" dirty="0"/>
              <a:t>?</a:t>
            </a:r>
            <a:endParaRPr lang="en-US" dirty="0" smtClean="0"/>
          </a:p>
          <a:p>
            <a:r>
              <a:rPr lang="en-US" dirty="0" smtClean="0"/>
              <a:t>Give hungry rotifers unicellular and multicellular yeast</a:t>
            </a:r>
          </a:p>
          <a:p>
            <a:endParaRPr lang="en-US" dirty="0"/>
          </a:p>
        </p:txBody>
      </p:sp>
      <p:sp>
        <p:nvSpPr>
          <p:cNvPr id="2" name="Title 1"/>
          <p:cNvSpPr>
            <a:spLocks noGrp="1"/>
          </p:cNvSpPr>
          <p:nvPr>
            <p:ph type="title"/>
          </p:nvPr>
        </p:nvSpPr>
        <p:spPr>
          <a:xfrm>
            <a:off x="0" y="274638"/>
            <a:ext cx="9144000" cy="1143000"/>
          </a:xfrm>
        </p:spPr>
        <p:txBody>
          <a:bodyPr>
            <a:normAutofit fontScale="90000"/>
          </a:bodyPr>
          <a:lstStyle/>
          <a:p>
            <a:r>
              <a:rPr lang="en-US" dirty="0" smtClean="0"/>
              <a:t>Multicellular yeast may avoid predation because they are too big to eat</a:t>
            </a:r>
            <a:endParaRPr lang="en-US" dirty="0"/>
          </a:p>
        </p:txBody>
      </p:sp>
    </p:spTree>
    <p:extLst>
      <p:ext uri="{BB962C8B-B14F-4D97-AF65-F5344CB8AC3E}">
        <p14:creationId xmlns:p14="http://schemas.microsoft.com/office/powerpoint/2010/main" val="27986868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2" name="Picture 18" descr="File:Red Algae on bleached coral.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690694" y="4252912"/>
            <a:ext cx="4369427" cy="260508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ites.bio.indiana.edu/~velicerlab/main2/myxococcus01.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4258167"/>
            <a:ext cx="2883140" cy="259983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fontScale="90000"/>
          </a:bodyPr>
          <a:lstStyle/>
          <a:p>
            <a:r>
              <a:rPr lang="en-US" dirty="0"/>
              <a:t>Examples of independently-evolved multicellular lineages</a:t>
            </a:r>
          </a:p>
        </p:txBody>
      </p:sp>
      <p:pic>
        <p:nvPicPr>
          <p:cNvPr id="1028" name="Picture 4" descr="Dictyostelium discoideum, social cells, amoeba, slug, D. discoideum"/>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879975" y="1671144"/>
            <a:ext cx="3872649" cy="258176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ile:African Bush Elephant.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0" y="1671144"/>
            <a:ext cx="1721178" cy="258176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File:Kelp-forest-Monterey.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286000" y="3300698"/>
            <a:ext cx="2250780" cy="355730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ile:Frühling blühender Kirschenbaum.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721177" y="1671144"/>
            <a:ext cx="3425145" cy="258176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File:Amanita muscaria tyndrum.jp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934200" y="1671144"/>
            <a:ext cx="2209800" cy="30480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620368" y="4252912"/>
            <a:ext cx="2608872" cy="2608866"/>
          </a:xfrm>
          <a:prstGeom prst="rect">
            <a:avLst/>
          </a:prstGeom>
          <a:noFill/>
          <a:ln w="9525">
            <a:noFill/>
            <a:miter lim="800000"/>
            <a:headEnd/>
            <a:tailEnd/>
          </a:ln>
        </p:spPr>
      </p:pic>
    </p:spTree>
    <p:extLst>
      <p:ext uri="{BB962C8B-B14F-4D97-AF65-F5344CB8AC3E}">
        <p14:creationId xmlns:p14="http://schemas.microsoft.com/office/powerpoint/2010/main" val="31786629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57200" y="1524000"/>
            <a:ext cx="8229600" cy="5105400"/>
          </a:xfrm>
        </p:spPr>
        <p:txBody>
          <a:bodyPr>
            <a:normAutofit/>
          </a:bodyPr>
          <a:lstStyle/>
          <a:p>
            <a:pPr marL="0" indent="0">
              <a:buNone/>
            </a:pPr>
            <a:r>
              <a:rPr lang="en-US" dirty="0" smtClean="0"/>
              <a:t>How you will test this hypothesis</a:t>
            </a:r>
            <a:r>
              <a:rPr lang="en-US" dirty="0"/>
              <a:t>?</a:t>
            </a:r>
            <a:endParaRPr lang="en-US" dirty="0" smtClean="0"/>
          </a:p>
          <a:p>
            <a:r>
              <a:rPr lang="en-US" dirty="0" smtClean="0"/>
              <a:t>Give hungry rotifers unicellular and multicellular yeast</a:t>
            </a:r>
          </a:p>
          <a:p>
            <a:r>
              <a:rPr lang="en-US" dirty="0" smtClean="0"/>
              <a:t>Examine the ability of the rotifers to eat each yeast strain by counting them in rotifer stomachs</a:t>
            </a:r>
          </a:p>
        </p:txBody>
      </p:sp>
      <p:sp>
        <p:nvSpPr>
          <p:cNvPr id="2" name="Title 1"/>
          <p:cNvSpPr>
            <a:spLocks noGrp="1"/>
          </p:cNvSpPr>
          <p:nvPr>
            <p:ph type="title"/>
          </p:nvPr>
        </p:nvSpPr>
        <p:spPr>
          <a:xfrm>
            <a:off x="0" y="274638"/>
            <a:ext cx="9144000" cy="1143000"/>
          </a:xfrm>
        </p:spPr>
        <p:txBody>
          <a:bodyPr>
            <a:normAutofit fontScale="90000"/>
          </a:bodyPr>
          <a:lstStyle/>
          <a:p>
            <a:r>
              <a:rPr lang="en-US" dirty="0" smtClean="0"/>
              <a:t>Multicellular yeast may avoid predation because they are too big to eat</a:t>
            </a:r>
            <a:endParaRPr lang="en-US" dirty="0"/>
          </a:p>
        </p:txBody>
      </p:sp>
    </p:spTree>
    <p:extLst>
      <p:ext uri="{BB962C8B-B14F-4D97-AF65-F5344CB8AC3E}">
        <p14:creationId xmlns:p14="http://schemas.microsoft.com/office/powerpoint/2010/main" val="13122042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57200" y="1524000"/>
            <a:ext cx="8229600" cy="5105400"/>
          </a:xfrm>
        </p:spPr>
        <p:txBody>
          <a:bodyPr>
            <a:normAutofit/>
          </a:bodyPr>
          <a:lstStyle/>
          <a:p>
            <a:pPr marL="0" indent="0">
              <a:buNone/>
            </a:pPr>
            <a:r>
              <a:rPr lang="en-US" dirty="0" smtClean="0"/>
              <a:t>How you will test this hypothesis</a:t>
            </a:r>
            <a:r>
              <a:rPr lang="en-US" dirty="0"/>
              <a:t>?</a:t>
            </a:r>
            <a:endParaRPr lang="en-US" dirty="0" smtClean="0"/>
          </a:p>
          <a:p>
            <a:r>
              <a:rPr lang="en-US" dirty="0" smtClean="0"/>
              <a:t>Give hungry rotifers unicellular and multicellular yeast</a:t>
            </a:r>
          </a:p>
          <a:p>
            <a:r>
              <a:rPr lang="en-US" dirty="0" smtClean="0"/>
              <a:t>Examine the ability of the rotifers to eat each yeast strain by counting them in rotifer stomachs</a:t>
            </a:r>
          </a:p>
          <a:p>
            <a:r>
              <a:rPr lang="en-US" dirty="0" smtClean="0"/>
              <a:t>Analyze these results statistically using a chi-squared test</a:t>
            </a:r>
          </a:p>
          <a:p>
            <a:endParaRPr lang="en-US" dirty="0"/>
          </a:p>
        </p:txBody>
      </p:sp>
      <p:sp>
        <p:nvSpPr>
          <p:cNvPr id="2" name="Title 1"/>
          <p:cNvSpPr>
            <a:spLocks noGrp="1"/>
          </p:cNvSpPr>
          <p:nvPr>
            <p:ph type="title"/>
          </p:nvPr>
        </p:nvSpPr>
        <p:spPr>
          <a:xfrm>
            <a:off x="0" y="274638"/>
            <a:ext cx="9144000" cy="1143000"/>
          </a:xfrm>
        </p:spPr>
        <p:txBody>
          <a:bodyPr>
            <a:normAutofit fontScale="90000"/>
          </a:bodyPr>
          <a:lstStyle/>
          <a:p>
            <a:r>
              <a:rPr lang="en-US" dirty="0" smtClean="0"/>
              <a:t>Multicellular yeast may avoid predation because they are too big to eat</a:t>
            </a:r>
            <a:endParaRPr lang="en-US" dirty="0"/>
          </a:p>
        </p:txBody>
      </p:sp>
    </p:spTree>
    <p:extLst>
      <p:ext uri="{BB962C8B-B14F-4D97-AF65-F5344CB8AC3E}">
        <p14:creationId xmlns:p14="http://schemas.microsoft.com/office/powerpoint/2010/main" val="983354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http://www.jstottphotography.com/2004/2004-05-22_-_canadian_parks_west/vancouver_island/slides_l/dscn2940.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35280" y="-228600"/>
            <a:ext cx="9753600" cy="73152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13360" y="5105400"/>
            <a:ext cx="9509760" cy="1446550"/>
          </a:xfrm>
          <a:prstGeom prst="rect">
            <a:avLst/>
          </a:prstGeom>
          <a:noFill/>
        </p:spPr>
        <p:txBody>
          <a:bodyPr wrap="square" rtlCol="0">
            <a:spAutoFit/>
          </a:bodyPr>
          <a:lstStyle/>
          <a:p>
            <a:pPr algn="ctr"/>
            <a:r>
              <a:rPr lang="en-US" sz="4400" b="1" dirty="0" smtClean="0">
                <a:solidFill>
                  <a:srgbClr val="FFFF00"/>
                </a:solidFill>
              </a:rPr>
              <a:t>Let’s take a moment to imagine the world without multicellular organisms</a:t>
            </a:r>
            <a:endParaRPr lang="en-US" sz="4400" b="1" dirty="0">
              <a:solidFill>
                <a:srgbClr val="FFFF00"/>
              </a:solidFill>
            </a:endParaRPr>
          </a:p>
        </p:txBody>
      </p:sp>
    </p:spTree>
    <p:extLst>
      <p:ext uri="{BB962C8B-B14F-4D97-AF65-F5344CB8AC3E}">
        <p14:creationId xmlns:p14="http://schemas.microsoft.com/office/powerpoint/2010/main" val="2582044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4" descr="http://mars-exploration.co.uk/images/Mars%20Pathfinder%20Twin%20Peaks%20%20Ares%20Vallis%201998.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11756" t="-12526" r="33987" b="5010"/>
          <a:stretch/>
        </p:blipFill>
        <p:spPr bwMode="auto">
          <a:xfrm>
            <a:off x="0" y="-953869"/>
            <a:ext cx="9144000" cy="78486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836765" y="6248400"/>
            <a:ext cx="2307235" cy="646331"/>
          </a:xfrm>
          <a:prstGeom prst="rect">
            <a:avLst/>
          </a:prstGeom>
          <a:noFill/>
        </p:spPr>
        <p:txBody>
          <a:bodyPr wrap="none" rtlCol="0">
            <a:spAutoFit/>
          </a:bodyPr>
          <a:lstStyle/>
          <a:p>
            <a:pPr algn="r"/>
            <a:r>
              <a:rPr lang="en-US" dirty="0" smtClean="0"/>
              <a:t>This is a photo of Mars</a:t>
            </a:r>
          </a:p>
          <a:p>
            <a:pPr algn="r"/>
            <a:r>
              <a:rPr lang="en-US" dirty="0" smtClean="0"/>
              <a:t>© NASA</a:t>
            </a:r>
            <a:endParaRPr lang="en-US" dirty="0"/>
          </a:p>
        </p:txBody>
      </p:sp>
    </p:spTree>
    <p:extLst>
      <p:ext uri="{BB962C8B-B14F-4D97-AF65-F5344CB8AC3E}">
        <p14:creationId xmlns:p14="http://schemas.microsoft.com/office/powerpoint/2010/main" val="21558810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8" name="Picture 4" descr="http://mars-exploration.co.uk/images/Mars%20Pathfinder%20Twin%20Peaks%20%20Ares%20Vallis%201998.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11756" t="-12526" r="33987" b="5010"/>
          <a:stretch/>
        </p:blipFill>
        <p:spPr bwMode="auto">
          <a:xfrm>
            <a:off x="0" y="-953869"/>
            <a:ext cx="9144000" cy="78486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97108" y="1104275"/>
            <a:ext cx="7848600" cy="1200329"/>
          </a:xfrm>
          <a:prstGeom prst="rect">
            <a:avLst/>
          </a:prstGeom>
          <a:solidFill>
            <a:schemeClr val="tx1"/>
          </a:solidFill>
        </p:spPr>
        <p:txBody>
          <a:bodyPr wrap="square">
            <a:spAutoFit/>
          </a:bodyPr>
          <a:lstStyle/>
          <a:p>
            <a:pPr algn="ctr"/>
            <a:r>
              <a:rPr lang="en-US" sz="2400" dirty="0" smtClean="0">
                <a:solidFill>
                  <a:schemeClr val="bg1"/>
                </a:solidFill>
              </a:rPr>
              <a:t>The transition from </a:t>
            </a:r>
            <a:r>
              <a:rPr lang="en-US" sz="2400" dirty="0" err="1" smtClean="0">
                <a:solidFill>
                  <a:schemeClr val="bg1"/>
                </a:solidFill>
              </a:rPr>
              <a:t>uni</a:t>
            </a:r>
            <a:r>
              <a:rPr lang="en-US" sz="2400" dirty="0" smtClean="0">
                <a:solidFill>
                  <a:schemeClr val="bg1"/>
                </a:solidFill>
              </a:rPr>
              <a:t>- to multicellularity was one of a few events in the history of life that allowed for the evolution of large and complex organisms we see today</a:t>
            </a:r>
          </a:p>
        </p:txBody>
      </p:sp>
      <p:sp>
        <p:nvSpPr>
          <p:cNvPr id="7" name="TextBox 6"/>
          <p:cNvSpPr txBox="1"/>
          <p:nvPr/>
        </p:nvSpPr>
        <p:spPr>
          <a:xfrm>
            <a:off x="6836765" y="6248400"/>
            <a:ext cx="2307235" cy="646331"/>
          </a:xfrm>
          <a:prstGeom prst="rect">
            <a:avLst/>
          </a:prstGeom>
          <a:noFill/>
        </p:spPr>
        <p:txBody>
          <a:bodyPr wrap="none" rtlCol="0">
            <a:spAutoFit/>
          </a:bodyPr>
          <a:lstStyle/>
          <a:p>
            <a:pPr algn="r"/>
            <a:r>
              <a:rPr lang="en-US" dirty="0" smtClean="0"/>
              <a:t>This is a photo of Mars</a:t>
            </a:r>
          </a:p>
          <a:p>
            <a:pPr algn="r"/>
            <a:r>
              <a:rPr lang="en-US" dirty="0" smtClean="0"/>
              <a:t>© NASA</a:t>
            </a:r>
            <a:endParaRPr lang="en-US" dirty="0"/>
          </a:p>
        </p:txBody>
      </p:sp>
    </p:spTree>
    <p:extLst>
      <p:ext uri="{BB962C8B-B14F-4D97-AF65-F5344CB8AC3E}">
        <p14:creationId xmlns:p14="http://schemas.microsoft.com/office/powerpoint/2010/main" val="19547614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 name="Picture 4" descr="http://mars-exploration.co.uk/images/Mars%20Pathfinder%20Twin%20Peaks%20%20Ares%20Vallis%201998.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11756" t="-12526" r="33987" b="5010"/>
          <a:stretch/>
        </p:blipFill>
        <p:spPr bwMode="auto">
          <a:xfrm>
            <a:off x="0" y="-953869"/>
            <a:ext cx="9144000" cy="78486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97108" y="1104275"/>
            <a:ext cx="7848600" cy="1200329"/>
          </a:xfrm>
          <a:prstGeom prst="rect">
            <a:avLst/>
          </a:prstGeom>
          <a:solidFill>
            <a:schemeClr val="tx1"/>
          </a:solidFill>
        </p:spPr>
        <p:txBody>
          <a:bodyPr wrap="square">
            <a:spAutoFit/>
          </a:bodyPr>
          <a:lstStyle/>
          <a:p>
            <a:pPr algn="ctr"/>
            <a:r>
              <a:rPr lang="en-US" sz="2400" dirty="0" smtClean="0">
                <a:solidFill>
                  <a:schemeClr val="bg1"/>
                </a:solidFill>
              </a:rPr>
              <a:t>The transition from </a:t>
            </a:r>
            <a:r>
              <a:rPr lang="en-US" sz="2400" dirty="0" err="1" smtClean="0">
                <a:solidFill>
                  <a:schemeClr val="bg1"/>
                </a:solidFill>
              </a:rPr>
              <a:t>uni</a:t>
            </a:r>
            <a:r>
              <a:rPr lang="en-US" sz="2400" dirty="0" smtClean="0">
                <a:solidFill>
                  <a:schemeClr val="bg1"/>
                </a:solidFill>
              </a:rPr>
              <a:t>- to multicellularity was one of a few events in the history of life that allowed for the evolution of large and complex organisms we see today</a:t>
            </a:r>
          </a:p>
        </p:txBody>
      </p:sp>
      <p:sp>
        <p:nvSpPr>
          <p:cNvPr id="9" name="Rectangle 8"/>
          <p:cNvSpPr/>
          <p:nvPr/>
        </p:nvSpPr>
        <p:spPr>
          <a:xfrm>
            <a:off x="597108" y="2959714"/>
            <a:ext cx="7848600" cy="1200329"/>
          </a:xfrm>
          <a:prstGeom prst="rect">
            <a:avLst/>
          </a:prstGeom>
          <a:solidFill>
            <a:schemeClr val="tx1"/>
          </a:solidFill>
        </p:spPr>
        <p:txBody>
          <a:bodyPr wrap="square">
            <a:spAutoFit/>
          </a:bodyPr>
          <a:lstStyle/>
          <a:p>
            <a:pPr algn="ctr"/>
            <a:r>
              <a:rPr lang="en-US" sz="2400" dirty="0" smtClean="0">
                <a:solidFill>
                  <a:schemeClr val="bg1"/>
                </a:solidFill>
              </a:rPr>
              <a:t>This transition occurred in the deep past (more than 200 million years ago) and most early multicellular forms have been lost to extinction</a:t>
            </a:r>
          </a:p>
        </p:txBody>
      </p:sp>
      <p:sp>
        <p:nvSpPr>
          <p:cNvPr id="11" name="TextBox 10"/>
          <p:cNvSpPr txBox="1"/>
          <p:nvPr/>
        </p:nvSpPr>
        <p:spPr>
          <a:xfrm>
            <a:off x="6836765" y="6248400"/>
            <a:ext cx="2307235" cy="646331"/>
          </a:xfrm>
          <a:prstGeom prst="rect">
            <a:avLst/>
          </a:prstGeom>
          <a:noFill/>
        </p:spPr>
        <p:txBody>
          <a:bodyPr wrap="none" rtlCol="0">
            <a:spAutoFit/>
          </a:bodyPr>
          <a:lstStyle/>
          <a:p>
            <a:pPr algn="r"/>
            <a:r>
              <a:rPr lang="en-US" dirty="0" smtClean="0"/>
              <a:t>This is a photo of Mars</a:t>
            </a:r>
          </a:p>
          <a:p>
            <a:pPr algn="r"/>
            <a:r>
              <a:rPr lang="en-US" dirty="0" smtClean="0"/>
              <a:t>© NASA</a:t>
            </a:r>
            <a:endParaRPr lang="en-US" dirty="0"/>
          </a:p>
        </p:txBody>
      </p:sp>
    </p:spTree>
    <p:extLst>
      <p:ext uri="{BB962C8B-B14F-4D97-AF65-F5344CB8AC3E}">
        <p14:creationId xmlns:p14="http://schemas.microsoft.com/office/powerpoint/2010/main" val="9195438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descr="http://mars-exploration.co.uk/images/Mars%20Pathfinder%20Twin%20Peaks%20%20Ares%20Vallis%201998.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11756" t="-12526" r="33987" b="5010"/>
          <a:stretch/>
        </p:blipFill>
        <p:spPr bwMode="auto">
          <a:xfrm>
            <a:off x="0" y="-953869"/>
            <a:ext cx="9144000" cy="78486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97108" y="1104275"/>
            <a:ext cx="7848600" cy="1200329"/>
          </a:xfrm>
          <a:prstGeom prst="rect">
            <a:avLst/>
          </a:prstGeom>
          <a:solidFill>
            <a:schemeClr val="tx1"/>
          </a:solidFill>
        </p:spPr>
        <p:txBody>
          <a:bodyPr wrap="square">
            <a:spAutoFit/>
          </a:bodyPr>
          <a:lstStyle/>
          <a:p>
            <a:pPr algn="ctr"/>
            <a:r>
              <a:rPr lang="en-US" sz="2400" dirty="0" smtClean="0">
                <a:solidFill>
                  <a:schemeClr val="bg1"/>
                </a:solidFill>
              </a:rPr>
              <a:t>The transition from </a:t>
            </a:r>
            <a:r>
              <a:rPr lang="en-US" sz="2400" dirty="0" err="1" smtClean="0">
                <a:solidFill>
                  <a:schemeClr val="bg1"/>
                </a:solidFill>
              </a:rPr>
              <a:t>uni</a:t>
            </a:r>
            <a:r>
              <a:rPr lang="en-US" sz="2400" dirty="0" smtClean="0">
                <a:solidFill>
                  <a:schemeClr val="bg1"/>
                </a:solidFill>
              </a:rPr>
              <a:t>- to multicellularity was one of a few events in the history of life that allowed for the evolution of large and complex organisms we see today</a:t>
            </a:r>
          </a:p>
        </p:txBody>
      </p:sp>
      <p:sp>
        <p:nvSpPr>
          <p:cNvPr id="8" name="Rectangle 7"/>
          <p:cNvSpPr/>
          <p:nvPr/>
        </p:nvSpPr>
        <p:spPr>
          <a:xfrm>
            <a:off x="597108" y="2959714"/>
            <a:ext cx="7848600" cy="1200329"/>
          </a:xfrm>
          <a:prstGeom prst="rect">
            <a:avLst/>
          </a:prstGeom>
          <a:solidFill>
            <a:schemeClr val="tx1"/>
          </a:solidFill>
        </p:spPr>
        <p:txBody>
          <a:bodyPr wrap="square">
            <a:spAutoFit/>
          </a:bodyPr>
          <a:lstStyle/>
          <a:p>
            <a:pPr algn="ctr"/>
            <a:r>
              <a:rPr lang="en-US" sz="2400" dirty="0" smtClean="0">
                <a:solidFill>
                  <a:schemeClr val="bg1"/>
                </a:solidFill>
              </a:rPr>
              <a:t>This transition occurred in the deep past (more than 200 million years ago) and most early multicellular forms have been lost to extinction</a:t>
            </a:r>
          </a:p>
        </p:txBody>
      </p:sp>
      <p:sp>
        <p:nvSpPr>
          <p:cNvPr id="9" name="Rectangle 8"/>
          <p:cNvSpPr/>
          <p:nvPr/>
        </p:nvSpPr>
        <p:spPr>
          <a:xfrm>
            <a:off x="607101" y="4724400"/>
            <a:ext cx="7848600" cy="461665"/>
          </a:xfrm>
          <a:prstGeom prst="rect">
            <a:avLst/>
          </a:prstGeom>
          <a:solidFill>
            <a:schemeClr val="tx1"/>
          </a:solidFill>
        </p:spPr>
        <p:txBody>
          <a:bodyPr wrap="square">
            <a:spAutoFit/>
          </a:bodyPr>
          <a:lstStyle/>
          <a:p>
            <a:pPr algn="ctr"/>
            <a:r>
              <a:rPr lang="en-US" sz="2400" dirty="0" smtClean="0">
                <a:solidFill>
                  <a:schemeClr val="bg1"/>
                </a:solidFill>
              </a:rPr>
              <a:t>So how on earth do we study it?</a:t>
            </a:r>
          </a:p>
        </p:txBody>
      </p:sp>
      <p:sp>
        <p:nvSpPr>
          <p:cNvPr id="10" name="TextBox 9"/>
          <p:cNvSpPr txBox="1"/>
          <p:nvPr/>
        </p:nvSpPr>
        <p:spPr>
          <a:xfrm>
            <a:off x="6836765" y="6248400"/>
            <a:ext cx="2307235" cy="646331"/>
          </a:xfrm>
          <a:prstGeom prst="rect">
            <a:avLst/>
          </a:prstGeom>
          <a:noFill/>
        </p:spPr>
        <p:txBody>
          <a:bodyPr wrap="none" rtlCol="0">
            <a:spAutoFit/>
          </a:bodyPr>
          <a:lstStyle/>
          <a:p>
            <a:pPr algn="r"/>
            <a:r>
              <a:rPr lang="en-US" dirty="0" smtClean="0"/>
              <a:t>This is a photo of Mars</a:t>
            </a:r>
          </a:p>
          <a:p>
            <a:pPr algn="r"/>
            <a:r>
              <a:rPr lang="en-US" dirty="0" smtClean="0"/>
              <a:t>© NASA</a:t>
            </a:r>
            <a:endParaRPr lang="en-US" dirty="0"/>
          </a:p>
        </p:txBody>
      </p:sp>
    </p:spTree>
    <p:extLst>
      <p:ext uri="{BB962C8B-B14F-4D97-AF65-F5344CB8AC3E}">
        <p14:creationId xmlns:p14="http://schemas.microsoft.com/office/powerpoint/2010/main" val="27602648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Grp="1" noChangeAspect="1" noChangeArrowheads="1"/>
          </p:cNvPicPr>
          <p:nvPr>
            <p:ph idx="1"/>
          </p:nvPr>
        </p:nvPicPr>
        <p:blipFill>
          <a:blip r:embed="rId4" cstate="email">
            <a:extLst>
              <a:ext uri="{28A0092B-C50C-407E-A947-70E740481C1C}">
                <a14:useLocalDpi xmlns:a14="http://schemas.microsoft.com/office/drawing/2010/main"/>
              </a:ext>
            </a:extLst>
          </a:blip>
          <a:srcRect/>
          <a:stretch>
            <a:fillRect/>
          </a:stretch>
        </p:blipFill>
        <p:spPr bwMode="auto">
          <a:xfrm>
            <a:off x="0" y="0"/>
            <a:ext cx="9722908" cy="7292181"/>
          </a:xfrm>
          <a:prstGeom prst="rect">
            <a:avLst/>
          </a:prstGeom>
          <a:noFill/>
          <a:ln w="9525">
            <a:noFill/>
            <a:miter lim="800000"/>
            <a:headEnd/>
            <a:tailEnd/>
          </a:ln>
        </p:spPr>
      </p:pic>
      <p:pic>
        <p:nvPicPr>
          <p:cNvPr id="1029" name="Picture 5"/>
          <p:cNvPicPr>
            <a:picLocks noChangeAspect="1" noChangeArrowheads="1"/>
          </p:cNvPicPr>
          <p:nvPr/>
        </p:nvPicPr>
        <p:blipFill>
          <a:blip r:embed="rId5" cstate="email">
            <a:lum/>
            <a:extLst>
              <a:ext uri="{28A0092B-C50C-407E-A947-70E740481C1C}">
                <a14:useLocalDpi xmlns:a14="http://schemas.microsoft.com/office/drawing/2010/main"/>
              </a:ext>
            </a:extLst>
          </a:blip>
          <a:srcRect/>
          <a:stretch>
            <a:fillRect/>
          </a:stretch>
        </p:blipFill>
        <p:spPr bwMode="auto">
          <a:xfrm>
            <a:off x="2164080" y="3139440"/>
            <a:ext cx="2535936" cy="1877568"/>
          </a:xfrm>
          <a:prstGeom prst="rect">
            <a:avLst/>
          </a:prstGeom>
          <a:noFill/>
          <a:ln w="9525">
            <a:noFill/>
            <a:miter lim="800000"/>
            <a:headEnd/>
            <a:tailEnd/>
          </a:ln>
          <a:effectLst/>
        </p:spPr>
      </p:pic>
      <p:sp>
        <p:nvSpPr>
          <p:cNvPr id="3" name="TextBox 2"/>
          <p:cNvSpPr txBox="1"/>
          <p:nvPr/>
        </p:nvSpPr>
        <p:spPr>
          <a:xfrm>
            <a:off x="-152400" y="0"/>
            <a:ext cx="9601200" cy="1323439"/>
          </a:xfrm>
          <a:prstGeom prst="rect">
            <a:avLst/>
          </a:prstGeom>
          <a:noFill/>
        </p:spPr>
        <p:txBody>
          <a:bodyPr wrap="square" rtlCol="0">
            <a:spAutoFit/>
          </a:bodyPr>
          <a:lstStyle/>
          <a:p>
            <a:pPr algn="ctr"/>
            <a:r>
              <a:rPr lang="en-US" sz="4000" b="1" dirty="0" smtClean="0">
                <a:solidFill>
                  <a:schemeClr val="bg1"/>
                </a:solidFill>
              </a:rPr>
              <a:t>We could invent a time machine and observe this process as it’s happening</a:t>
            </a:r>
            <a:endParaRPr lang="en-US" sz="4000" b="1" dirty="0">
              <a:solidFill>
                <a:schemeClr val="bg1"/>
              </a:solidFill>
            </a:endParaRPr>
          </a:p>
        </p:txBody>
      </p:sp>
      <p:sp>
        <p:nvSpPr>
          <p:cNvPr id="6" name="TextBox 5"/>
          <p:cNvSpPr txBox="1"/>
          <p:nvPr/>
        </p:nvSpPr>
        <p:spPr>
          <a:xfrm>
            <a:off x="0" y="6150114"/>
            <a:ext cx="9601200" cy="707886"/>
          </a:xfrm>
          <a:prstGeom prst="rect">
            <a:avLst/>
          </a:prstGeom>
          <a:noFill/>
        </p:spPr>
        <p:txBody>
          <a:bodyPr wrap="square" rtlCol="0">
            <a:spAutoFit/>
          </a:bodyPr>
          <a:lstStyle/>
          <a:p>
            <a:pPr algn="ctr"/>
            <a:r>
              <a:rPr lang="en-US" sz="4000" b="1" dirty="0" smtClean="0">
                <a:solidFill>
                  <a:schemeClr val="bg1"/>
                </a:solidFill>
              </a:rPr>
              <a:t>…or we could study it in the lab</a:t>
            </a:r>
            <a:endParaRPr lang="en-US" sz="4000" b="1" dirty="0">
              <a:solidFill>
                <a:schemeClr val="bg1"/>
              </a:solidFill>
            </a:endParaRPr>
          </a:p>
        </p:txBody>
      </p:sp>
    </p:spTree>
    <p:custDataLst>
      <p:tags r:id="rId1"/>
    </p:custDataLst>
    <p:extLst>
      <p:ext uri="{BB962C8B-B14F-4D97-AF65-F5344CB8AC3E}">
        <p14:creationId xmlns:p14="http://schemas.microsoft.com/office/powerpoint/2010/main" val="730881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animEffect transition="in" filter="fade">
                                      <p:cBhvr>
                                        <p:cTn id="7" dur="20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6.4"/>
</p:tagLst>
</file>

<file path=ppt/tags/tag2.xml><?xml version="1.0" encoding="utf-8"?>
<p:tagLst xmlns:a="http://schemas.openxmlformats.org/drawingml/2006/main" xmlns:r="http://schemas.openxmlformats.org/officeDocument/2006/relationships" xmlns:p="http://schemas.openxmlformats.org/presentationml/2006/main">
  <p:tag name="TIMING" val="|40.5|7.7|2.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900</TotalTime>
  <Words>2800</Words>
  <Application>Microsoft Office PowerPoint</Application>
  <PresentationFormat>On-screen Show (4:3)</PresentationFormat>
  <Paragraphs>186</Paragraphs>
  <Slides>31</Slides>
  <Notes>31</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Cambria Math</vt:lpstr>
      <vt:lpstr>Wingdings</vt:lpstr>
      <vt:lpstr>Office Theme</vt:lpstr>
      <vt:lpstr>PowerPoint Presentation</vt:lpstr>
      <vt:lpstr>Multicellularity has evolved at least 25 times in the history of life!</vt:lpstr>
      <vt:lpstr>Examples of independently-evolved multicellular lineages</vt:lpstr>
      <vt:lpstr>PowerPoint Presentation</vt:lpstr>
      <vt:lpstr>PowerPoint Presentation</vt:lpstr>
      <vt:lpstr>PowerPoint Presentation</vt:lpstr>
      <vt:lpstr>PowerPoint Presentation</vt:lpstr>
      <vt:lpstr>PowerPoint Presentation</vt:lpstr>
      <vt:lpstr>PowerPoint Presentation</vt:lpstr>
      <vt:lpstr>Time travel in a test tube</vt:lpstr>
      <vt:lpstr>How did they do this? </vt:lpstr>
      <vt:lpstr>Independent evolution of the ‘snowflake’ yeast in all 10 replicate populations</vt:lpstr>
      <vt:lpstr>Some cool and important properties of snowflake yeast</vt:lpstr>
      <vt:lpstr>PowerPoint Presentation</vt:lpstr>
      <vt:lpstr>Propagules are functionally juvenile</vt:lpstr>
      <vt:lpstr>Two steps are required for the transition to multicellularity</vt:lpstr>
      <vt:lpstr>Step 1 – the evolution of clusters</vt:lpstr>
      <vt:lpstr>Step 2 – multicellular yeast adapt</vt:lpstr>
      <vt:lpstr>Clusters must vary from one another</vt:lpstr>
      <vt:lpstr>Cluster variation must be heritable</vt:lpstr>
      <vt:lpstr>Cluster variation much affect fitness</vt:lpstr>
      <vt:lpstr>Has Step 2 occurred? Do multicellular yeast adapt?</vt:lpstr>
      <vt:lpstr>How do you make smaller propagules?</vt:lpstr>
      <vt:lpstr>Dead cells act as break-points</vt:lpstr>
      <vt:lpstr>These experiments clearly show that multicellularity can quickly evolve in a test tube</vt:lpstr>
      <vt:lpstr>But wait! You might be thinking…centrifuges are not found in nature</vt:lpstr>
      <vt:lpstr>What do you think will happen if we feed yeast to a hungry predator (a rotifer)?  Snowflake yeast are about as big as the rotifer’s head!  </vt:lpstr>
      <vt:lpstr>Multicellular yeast may avoid predation because they are too big to eat</vt:lpstr>
      <vt:lpstr>Multicellular yeast may avoid predation because they are too big to eat</vt:lpstr>
      <vt:lpstr>Multicellular yeast may avoid predation because they are too big to eat</vt:lpstr>
      <vt:lpstr>Multicellular yeast may avoid predation because they are too big to eat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dc:creator>
  <cp:lastModifiedBy>Pentz, Jennifer</cp:lastModifiedBy>
  <cp:revision>107</cp:revision>
  <dcterms:created xsi:type="dcterms:W3CDTF">2013-12-16T13:55:02Z</dcterms:created>
  <dcterms:modified xsi:type="dcterms:W3CDTF">2015-06-30T19:33:14Z</dcterms:modified>
</cp:coreProperties>
</file>