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199313" cy="4824413"/>
  <p:notesSz cx="6735763" cy="9866313"/>
  <p:defaultTextStyle>
    <a:defPPr>
      <a:defRPr lang="ja-JP"/>
    </a:defPPr>
    <a:lvl1pPr marL="0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1pPr>
    <a:lvl2pPr marL="351753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2pPr>
    <a:lvl3pPr marL="703506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3pPr>
    <a:lvl4pPr marL="1055259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4pPr>
    <a:lvl5pPr marL="1407013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5pPr>
    <a:lvl6pPr marL="1758765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6pPr>
    <a:lvl7pPr marL="2110518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7pPr>
    <a:lvl8pPr marL="2462272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8pPr>
    <a:lvl9pPr marL="2814024" algn="l" defTabSz="703506" rtl="0" eaLnBrk="1" latinLnBrk="0" hangingPunct="1">
      <a:defRPr kumimoji="1" sz="13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20" userDrawn="1">
          <p15:clr>
            <a:srgbClr val="A4A3A4"/>
          </p15:clr>
        </p15:guide>
        <p15:guide id="2" pos="24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248" y="78"/>
      </p:cViewPr>
      <p:guideLst>
        <p:guide orient="horz" pos="1520"/>
        <p:guide pos="24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951" y="1498695"/>
            <a:ext cx="6119415" cy="1034122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9900" y="2733834"/>
            <a:ext cx="5039519" cy="123290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2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3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7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405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3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7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19502" y="193206"/>
            <a:ext cx="1619846" cy="411638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9966" y="193206"/>
            <a:ext cx="4739548" cy="411638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697" y="3100132"/>
            <a:ext cx="6119415" cy="958182"/>
          </a:xfrm>
        </p:spPr>
        <p:txBody>
          <a:bodyPr anchor="t"/>
          <a:lstStyle>
            <a:lvl1pPr algn="l">
              <a:defRPr sz="4143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8697" y="2044793"/>
            <a:ext cx="6119415" cy="1055340"/>
          </a:xfrm>
        </p:spPr>
        <p:txBody>
          <a:bodyPr anchor="b"/>
          <a:lstStyle>
            <a:lvl1pPr marL="0" indent="0">
              <a:buNone/>
              <a:defRPr sz="2071">
                <a:solidFill>
                  <a:schemeClr val="tx1">
                    <a:tint val="75000"/>
                  </a:schemeClr>
                </a:solidFill>
              </a:defRPr>
            </a:lvl1pPr>
            <a:lvl2pPr marL="473423" indent="0">
              <a:buNone/>
              <a:defRPr sz="1864">
                <a:solidFill>
                  <a:schemeClr val="tx1">
                    <a:tint val="75000"/>
                  </a:schemeClr>
                </a:solidFill>
              </a:defRPr>
            </a:lvl2pPr>
            <a:lvl3pPr marL="946848" indent="0">
              <a:buNone/>
              <a:defRPr sz="1657">
                <a:solidFill>
                  <a:schemeClr val="tx1">
                    <a:tint val="75000"/>
                  </a:schemeClr>
                </a:solidFill>
              </a:defRPr>
            </a:lvl3pPr>
            <a:lvl4pPr marL="1420272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4pPr>
            <a:lvl5pPr marL="1893696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5pPr>
            <a:lvl6pPr marL="2367120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6pPr>
            <a:lvl7pPr marL="2840544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7pPr>
            <a:lvl8pPr marL="3313968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8pPr>
            <a:lvl9pPr marL="3787393" indent="0">
              <a:buNone/>
              <a:defRPr sz="14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9968" y="1125696"/>
            <a:ext cx="3179696" cy="3183890"/>
          </a:xfrm>
        </p:spPr>
        <p:txBody>
          <a:bodyPr/>
          <a:lstStyle>
            <a:lvl1pPr>
              <a:defRPr sz="2900"/>
            </a:lvl1pPr>
            <a:lvl2pPr>
              <a:defRPr sz="2485"/>
            </a:lvl2pPr>
            <a:lvl3pPr>
              <a:defRPr sz="2071"/>
            </a:lvl3pPr>
            <a:lvl4pPr>
              <a:defRPr sz="1864"/>
            </a:lvl4pPr>
            <a:lvl5pPr>
              <a:defRPr sz="1864"/>
            </a:lvl5pPr>
            <a:lvl6pPr>
              <a:defRPr sz="1864"/>
            </a:lvl6pPr>
            <a:lvl7pPr>
              <a:defRPr sz="1864"/>
            </a:lvl7pPr>
            <a:lvl8pPr>
              <a:defRPr sz="1864"/>
            </a:lvl8pPr>
            <a:lvl9pPr>
              <a:defRPr sz="1864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59655" y="1125696"/>
            <a:ext cx="3179696" cy="3183890"/>
          </a:xfrm>
        </p:spPr>
        <p:txBody>
          <a:bodyPr/>
          <a:lstStyle>
            <a:lvl1pPr>
              <a:defRPr sz="2900"/>
            </a:lvl1pPr>
            <a:lvl2pPr>
              <a:defRPr sz="2485"/>
            </a:lvl2pPr>
            <a:lvl3pPr>
              <a:defRPr sz="2071"/>
            </a:lvl3pPr>
            <a:lvl4pPr>
              <a:defRPr sz="1864"/>
            </a:lvl4pPr>
            <a:lvl5pPr>
              <a:defRPr sz="1864"/>
            </a:lvl5pPr>
            <a:lvl6pPr>
              <a:defRPr sz="1864"/>
            </a:lvl6pPr>
            <a:lvl7pPr>
              <a:defRPr sz="1864"/>
            </a:lvl7pPr>
            <a:lvl8pPr>
              <a:defRPr sz="1864"/>
            </a:lvl8pPr>
            <a:lvl9pPr>
              <a:defRPr sz="1864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9968" y="1079915"/>
            <a:ext cx="3180947" cy="450055"/>
          </a:xfrm>
        </p:spPr>
        <p:txBody>
          <a:bodyPr anchor="b"/>
          <a:lstStyle>
            <a:lvl1pPr marL="0" indent="0">
              <a:buNone/>
              <a:defRPr sz="2485" b="1"/>
            </a:lvl1pPr>
            <a:lvl2pPr marL="473423" indent="0">
              <a:buNone/>
              <a:defRPr sz="2071" b="1"/>
            </a:lvl2pPr>
            <a:lvl3pPr marL="946848" indent="0">
              <a:buNone/>
              <a:defRPr sz="1864" b="1"/>
            </a:lvl3pPr>
            <a:lvl4pPr marL="1420272" indent="0">
              <a:buNone/>
              <a:defRPr sz="1657" b="1"/>
            </a:lvl4pPr>
            <a:lvl5pPr marL="1893696" indent="0">
              <a:buNone/>
              <a:defRPr sz="1657" b="1"/>
            </a:lvl5pPr>
            <a:lvl6pPr marL="2367120" indent="0">
              <a:buNone/>
              <a:defRPr sz="1657" b="1"/>
            </a:lvl6pPr>
            <a:lvl7pPr marL="2840544" indent="0">
              <a:buNone/>
              <a:defRPr sz="1657" b="1"/>
            </a:lvl7pPr>
            <a:lvl8pPr marL="3313968" indent="0">
              <a:buNone/>
              <a:defRPr sz="1657" b="1"/>
            </a:lvl8pPr>
            <a:lvl9pPr marL="3787393" indent="0">
              <a:buNone/>
              <a:defRPr sz="1657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9968" y="1529965"/>
            <a:ext cx="3180947" cy="2779622"/>
          </a:xfrm>
        </p:spPr>
        <p:txBody>
          <a:bodyPr/>
          <a:lstStyle>
            <a:lvl1pPr>
              <a:defRPr sz="2485"/>
            </a:lvl1pPr>
            <a:lvl2pPr>
              <a:defRPr sz="2071"/>
            </a:lvl2pPr>
            <a:lvl3pPr>
              <a:defRPr sz="1864"/>
            </a:lvl3pPr>
            <a:lvl4pPr>
              <a:defRPr sz="1657"/>
            </a:lvl4pPr>
            <a:lvl5pPr>
              <a:defRPr sz="1657"/>
            </a:lvl5pPr>
            <a:lvl6pPr>
              <a:defRPr sz="1657"/>
            </a:lvl6pPr>
            <a:lvl7pPr>
              <a:defRPr sz="1657"/>
            </a:lvl7pPr>
            <a:lvl8pPr>
              <a:defRPr sz="1657"/>
            </a:lvl8pPr>
            <a:lvl9pPr>
              <a:defRPr sz="1657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57151" y="1079915"/>
            <a:ext cx="3182197" cy="450055"/>
          </a:xfrm>
        </p:spPr>
        <p:txBody>
          <a:bodyPr anchor="b"/>
          <a:lstStyle>
            <a:lvl1pPr marL="0" indent="0">
              <a:buNone/>
              <a:defRPr sz="2485" b="1"/>
            </a:lvl1pPr>
            <a:lvl2pPr marL="473423" indent="0">
              <a:buNone/>
              <a:defRPr sz="2071" b="1"/>
            </a:lvl2pPr>
            <a:lvl3pPr marL="946848" indent="0">
              <a:buNone/>
              <a:defRPr sz="1864" b="1"/>
            </a:lvl3pPr>
            <a:lvl4pPr marL="1420272" indent="0">
              <a:buNone/>
              <a:defRPr sz="1657" b="1"/>
            </a:lvl4pPr>
            <a:lvl5pPr marL="1893696" indent="0">
              <a:buNone/>
              <a:defRPr sz="1657" b="1"/>
            </a:lvl5pPr>
            <a:lvl6pPr marL="2367120" indent="0">
              <a:buNone/>
              <a:defRPr sz="1657" b="1"/>
            </a:lvl6pPr>
            <a:lvl7pPr marL="2840544" indent="0">
              <a:buNone/>
              <a:defRPr sz="1657" b="1"/>
            </a:lvl7pPr>
            <a:lvl8pPr marL="3313968" indent="0">
              <a:buNone/>
              <a:defRPr sz="1657" b="1"/>
            </a:lvl8pPr>
            <a:lvl9pPr marL="3787393" indent="0">
              <a:buNone/>
              <a:defRPr sz="1657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57151" y="1529965"/>
            <a:ext cx="3182197" cy="2779622"/>
          </a:xfrm>
        </p:spPr>
        <p:txBody>
          <a:bodyPr/>
          <a:lstStyle>
            <a:lvl1pPr>
              <a:defRPr sz="2485"/>
            </a:lvl1pPr>
            <a:lvl2pPr>
              <a:defRPr sz="2071"/>
            </a:lvl2pPr>
            <a:lvl3pPr>
              <a:defRPr sz="1864"/>
            </a:lvl3pPr>
            <a:lvl4pPr>
              <a:defRPr sz="1657"/>
            </a:lvl4pPr>
            <a:lvl5pPr>
              <a:defRPr sz="1657"/>
            </a:lvl5pPr>
            <a:lvl6pPr>
              <a:defRPr sz="1657"/>
            </a:lvl6pPr>
            <a:lvl7pPr>
              <a:defRPr sz="1657"/>
            </a:lvl7pPr>
            <a:lvl8pPr>
              <a:defRPr sz="1657"/>
            </a:lvl8pPr>
            <a:lvl9pPr>
              <a:defRPr sz="1657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9969" y="192084"/>
            <a:ext cx="2368523" cy="817470"/>
          </a:xfrm>
        </p:spPr>
        <p:txBody>
          <a:bodyPr anchor="b"/>
          <a:lstStyle>
            <a:lvl1pPr algn="l">
              <a:defRPr sz="2071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14735" y="192088"/>
            <a:ext cx="4024616" cy="4117503"/>
          </a:xfrm>
        </p:spPr>
        <p:txBody>
          <a:bodyPr/>
          <a:lstStyle>
            <a:lvl1pPr>
              <a:defRPr sz="3314"/>
            </a:lvl1pPr>
            <a:lvl2pPr>
              <a:defRPr sz="2900"/>
            </a:lvl2pPr>
            <a:lvl3pPr>
              <a:defRPr sz="2485"/>
            </a:lvl3pPr>
            <a:lvl4pPr>
              <a:defRPr sz="2071"/>
            </a:lvl4pPr>
            <a:lvl5pPr>
              <a:defRPr sz="2071"/>
            </a:lvl5pPr>
            <a:lvl6pPr>
              <a:defRPr sz="2071"/>
            </a:lvl6pPr>
            <a:lvl7pPr>
              <a:defRPr sz="2071"/>
            </a:lvl7pPr>
            <a:lvl8pPr>
              <a:defRPr sz="2071"/>
            </a:lvl8pPr>
            <a:lvl9pPr>
              <a:defRPr sz="207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9969" y="1009554"/>
            <a:ext cx="2368523" cy="3300032"/>
          </a:xfrm>
        </p:spPr>
        <p:txBody>
          <a:bodyPr/>
          <a:lstStyle>
            <a:lvl1pPr marL="0" indent="0">
              <a:buNone/>
              <a:defRPr sz="1450"/>
            </a:lvl1pPr>
            <a:lvl2pPr marL="473423" indent="0">
              <a:buNone/>
              <a:defRPr sz="1242"/>
            </a:lvl2pPr>
            <a:lvl3pPr marL="946848" indent="0">
              <a:buNone/>
              <a:defRPr sz="1035"/>
            </a:lvl3pPr>
            <a:lvl4pPr marL="1420272" indent="0">
              <a:buNone/>
              <a:defRPr sz="932"/>
            </a:lvl4pPr>
            <a:lvl5pPr marL="1893696" indent="0">
              <a:buNone/>
              <a:defRPr sz="932"/>
            </a:lvl5pPr>
            <a:lvl6pPr marL="2367120" indent="0">
              <a:buNone/>
              <a:defRPr sz="932"/>
            </a:lvl6pPr>
            <a:lvl7pPr marL="2840544" indent="0">
              <a:buNone/>
              <a:defRPr sz="932"/>
            </a:lvl7pPr>
            <a:lvl8pPr marL="3313968" indent="0">
              <a:buNone/>
              <a:defRPr sz="932"/>
            </a:lvl8pPr>
            <a:lvl9pPr marL="3787393" indent="0">
              <a:buNone/>
              <a:defRPr sz="932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118" y="3377090"/>
            <a:ext cx="4319588" cy="398684"/>
          </a:xfrm>
        </p:spPr>
        <p:txBody>
          <a:bodyPr anchor="b"/>
          <a:lstStyle>
            <a:lvl1pPr algn="l">
              <a:defRPr sz="2071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11118" y="431070"/>
            <a:ext cx="4319588" cy="2894648"/>
          </a:xfrm>
        </p:spPr>
        <p:txBody>
          <a:bodyPr/>
          <a:lstStyle>
            <a:lvl1pPr marL="0" indent="0">
              <a:buNone/>
              <a:defRPr sz="3314"/>
            </a:lvl1pPr>
            <a:lvl2pPr marL="473423" indent="0">
              <a:buNone/>
              <a:defRPr sz="2900"/>
            </a:lvl2pPr>
            <a:lvl3pPr marL="946848" indent="0">
              <a:buNone/>
              <a:defRPr sz="2485"/>
            </a:lvl3pPr>
            <a:lvl4pPr marL="1420272" indent="0">
              <a:buNone/>
              <a:defRPr sz="2071"/>
            </a:lvl4pPr>
            <a:lvl5pPr marL="1893696" indent="0">
              <a:buNone/>
              <a:defRPr sz="2071"/>
            </a:lvl5pPr>
            <a:lvl6pPr marL="2367120" indent="0">
              <a:buNone/>
              <a:defRPr sz="2071"/>
            </a:lvl6pPr>
            <a:lvl7pPr marL="2840544" indent="0">
              <a:buNone/>
              <a:defRPr sz="2071"/>
            </a:lvl7pPr>
            <a:lvl8pPr marL="3313968" indent="0">
              <a:buNone/>
              <a:defRPr sz="2071"/>
            </a:lvl8pPr>
            <a:lvl9pPr marL="3787393" indent="0">
              <a:buNone/>
              <a:defRPr sz="207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11118" y="3775779"/>
            <a:ext cx="4319588" cy="566199"/>
          </a:xfrm>
        </p:spPr>
        <p:txBody>
          <a:bodyPr/>
          <a:lstStyle>
            <a:lvl1pPr marL="0" indent="0">
              <a:buNone/>
              <a:defRPr sz="1450"/>
            </a:lvl1pPr>
            <a:lvl2pPr marL="473423" indent="0">
              <a:buNone/>
              <a:defRPr sz="1242"/>
            </a:lvl2pPr>
            <a:lvl3pPr marL="946848" indent="0">
              <a:buNone/>
              <a:defRPr sz="1035"/>
            </a:lvl3pPr>
            <a:lvl4pPr marL="1420272" indent="0">
              <a:buNone/>
              <a:defRPr sz="932"/>
            </a:lvl4pPr>
            <a:lvl5pPr marL="1893696" indent="0">
              <a:buNone/>
              <a:defRPr sz="932"/>
            </a:lvl5pPr>
            <a:lvl6pPr marL="2367120" indent="0">
              <a:buNone/>
              <a:defRPr sz="932"/>
            </a:lvl6pPr>
            <a:lvl7pPr marL="2840544" indent="0">
              <a:buNone/>
              <a:defRPr sz="932"/>
            </a:lvl7pPr>
            <a:lvl8pPr marL="3313968" indent="0">
              <a:buNone/>
              <a:defRPr sz="932"/>
            </a:lvl8pPr>
            <a:lvl9pPr marL="3787393" indent="0">
              <a:buNone/>
              <a:defRPr sz="932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59966" y="193205"/>
            <a:ext cx="6479382" cy="804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9966" y="1125696"/>
            <a:ext cx="6479382" cy="3183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59966" y="4471522"/>
            <a:ext cx="1679840" cy="256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A583B-6E74-4142-BFE8-1ACD85DA2F78}" type="datetimeFigureOut">
              <a:rPr kumimoji="1" lang="ja-JP" altLang="en-US" smtClean="0"/>
              <a:t>2019/4/10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459766" y="4471522"/>
            <a:ext cx="2279782" cy="256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159508" y="4471522"/>
            <a:ext cx="1679840" cy="256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BCB65-F871-4398-A157-0D1AF240A6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848" rtl="0" eaLnBrk="1" latinLnBrk="0" hangingPunct="1">
        <a:spcBef>
          <a:spcPct val="0"/>
        </a:spcBef>
        <a:buNone/>
        <a:defRPr kumimoji="1" sz="45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068" indent="-355068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3314" kern="1200">
          <a:solidFill>
            <a:schemeClr val="tx1"/>
          </a:solidFill>
          <a:latin typeface="+mn-lt"/>
          <a:ea typeface="+mn-ea"/>
          <a:cs typeface="+mn-cs"/>
        </a:defRPr>
      </a:lvl1pPr>
      <a:lvl2pPr marL="769314" indent="-295890" algn="l" defTabSz="94684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3561" indent="-236712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2485" kern="1200">
          <a:solidFill>
            <a:schemeClr val="tx1"/>
          </a:solidFill>
          <a:latin typeface="+mn-lt"/>
          <a:ea typeface="+mn-ea"/>
          <a:cs typeface="+mn-cs"/>
        </a:defRPr>
      </a:lvl3pPr>
      <a:lvl4pPr marL="1656984" indent="-236712" algn="l" defTabSz="946848" rtl="0" eaLnBrk="1" latinLnBrk="0" hangingPunct="1">
        <a:spcBef>
          <a:spcPct val="20000"/>
        </a:spcBef>
        <a:buFont typeface="Arial" pitchFamily="34" charset="0"/>
        <a:buChar char="–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4pPr>
      <a:lvl5pPr marL="2130407" indent="-236712" algn="l" defTabSz="946848" rtl="0" eaLnBrk="1" latinLnBrk="0" hangingPunct="1">
        <a:spcBef>
          <a:spcPct val="20000"/>
        </a:spcBef>
        <a:buFont typeface="Arial" pitchFamily="34" charset="0"/>
        <a:buChar char="»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5pPr>
      <a:lvl6pPr marL="2603832" indent="-236712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6pPr>
      <a:lvl7pPr marL="3077255" indent="-236712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7pPr>
      <a:lvl8pPr marL="3550680" indent="-236712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8pPr>
      <a:lvl9pPr marL="4024104" indent="-236712" algn="l" defTabSz="946848" rtl="0" eaLnBrk="1" latinLnBrk="0" hangingPunct="1">
        <a:spcBef>
          <a:spcPct val="20000"/>
        </a:spcBef>
        <a:buFont typeface="Arial" pitchFamily="34" charset="0"/>
        <a:buChar char="•"/>
        <a:defRPr kumimoji="1" sz="20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1pPr>
      <a:lvl2pPr marL="473423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2pPr>
      <a:lvl3pPr marL="946848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3pPr>
      <a:lvl4pPr marL="1420272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4pPr>
      <a:lvl5pPr marL="1893696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5pPr>
      <a:lvl6pPr marL="2367120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6pPr>
      <a:lvl7pPr marL="2840544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7pPr>
      <a:lvl8pPr marL="3313968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8pPr>
      <a:lvl9pPr marL="3787393" algn="l" defTabSz="946848" rtl="0" eaLnBrk="1" latinLnBrk="0" hangingPunct="1">
        <a:defRPr kumimoji="1" sz="1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サブタイトル 2"/>
          <p:cNvSpPr>
            <a:spLocks noGrp="1"/>
          </p:cNvSpPr>
          <p:nvPr>
            <p:ph type="subTitle" idx="1"/>
          </p:nvPr>
        </p:nvSpPr>
        <p:spPr>
          <a:xfrm>
            <a:off x="579867" y="3634602"/>
            <a:ext cx="6400800" cy="1752600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35851" y="81058"/>
            <a:ext cx="7128792" cy="5293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/>
              <a:t>Participants aged 20 and over  agreed  in NIPPON DATA2010</a:t>
            </a:r>
          </a:p>
          <a:p>
            <a:r>
              <a:rPr lang="en-US" altLang="ja-JP" dirty="0"/>
              <a:t> from participants had blood sampling at NHNS survey (n = 2898) </a:t>
            </a:r>
            <a:endParaRPr lang="ja-JP" altLang="en-US" dirty="0"/>
          </a:p>
        </p:txBody>
      </p:sp>
      <p:sp>
        <p:nvSpPr>
          <p:cNvPr id="67" name="下矢印 66"/>
          <p:cNvSpPr/>
          <p:nvPr/>
        </p:nvSpPr>
        <p:spPr>
          <a:xfrm>
            <a:off x="3132195" y="873146"/>
            <a:ext cx="504056" cy="6480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852275" y="873146"/>
            <a:ext cx="4320480" cy="305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7 people who couldn’t merge with NHNS</a:t>
            </a:r>
            <a:endParaRPr lang="ja-JP" altLang="en-US" dirty="0"/>
          </a:p>
        </p:txBody>
      </p:sp>
      <p:sp>
        <p:nvSpPr>
          <p:cNvPr id="69" name="下矢印 68"/>
          <p:cNvSpPr/>
          <p:nvPr/>
        </p:nvSpPr>
        <p:spPr>
          <a:xfrm>
            <a:off x="3132195" y="2169290"/>
            <a:ext cx="504056" cy="6480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35852" y="1593226"/>
            <a:ext cx="7128792" cy="3054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/>
              <a:t>NIPPON DATA2010 participants with NHNS data (n = 2891) </a:t>
            </a:r>
            <a:endParaRPr lang="ja-JP" altLang="en-US" dirty="0"/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35852" y="2961378"/>
            <a:ext cx="7128792" cy="3054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/>
              <a:t>NIPPON DATA2010 participants with NHNS and CSLC data (n = 2807) </a:t>
            </a:r>
            <a:endParaRPr lang="ja-JP" altLang="en-US" dirty="0"/>
          </a:p>
        </p:txBody>
      </p:sp>
      <p:sp>
        <p:nvSpPr>
          <p:cNvPr id="72" name="テキスト ボックス 71"/>
          <p:cNvSpPr txBox="1"/>
          <p:nvPr/>
        </p:nvSpPr>
        <p:spPr>
          <a:xfrm>
            <a:off x="3852275" y="2169290"/>
            <a:ext cx="4320480" cy="305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84 people </a:t>
            </a:r>
            <a:r>
              <a:rPr lang="en-US" altLang="ja-JP"/>
              <a:t>who couldn’t </a:t>
            </a:r>
            <a:r>
              <a:rPr lang="en-US" altLang="ja-JP" dirty="0"/>
              <a:t>merge with CSLC</a:t>
            </a:r>
            <a:endParaRPr lang="ja-JP" altLang="en-US" dirty="0"/>
          </a:p>
        </p:txBody>
      </p:sp>
      <p:sp>
        <p:nvSpPr>
          <p:cNvPr id="73" name="下矢印 72"/>
          <p:cNvSpPr/>
          <p:nvPr/>
        </p:nvSpPr>
        <p:spPr>
          <a:xfrm>
            <a:off x="3204203" y="3609450"/>
            <a:ext cx="504056" cy="64807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35852" y="4432396"/>
            <a:ext cx="7128792" cy="3054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dirty="0"/>
              <a:t>NIPPON DATA2010 participants with NHNS and CSLC data (n = 2681) </a:t>
            </a:r>
            <a:endParaRPr lang="ja-JP" altLang="en-US" dirty="0"/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3860952" y="3537444"/>
            <a:ext cx="4320480" cy="731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73 people with missing data</a:t>
            </a:r>
          </a:p>
          <a:p>
            <a:r>
              <a:rPr lang="en-US" altLang="ja-JP" dirty="0"/>
              <a:t>53 people who had </a:t>
            </a:r>
            <a:r>
              <a:rPr lang="en-US" altLang="ja-JP" dirty="0"/>
              <a:t>receiving treatments for </a:t>
            </a:r>
            <a:endParaRPr lang="en-US" altLang="ja-JP" dirty="0"/>
          </a:p>
          <a:p>
            <a:r>
              <a:rPr lang="en-US" altLang="ja-JP" dirty="0"/>
              <a:t>psychiatric </a:t>
            </a:r>
            <a:r>
              <a:rPr lang="en-US" altLang="ja-JP" dirty="0"/>
              <a:t>diseases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88</Words>
  <Application>Microsoft Office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Harumitsu</dc:creator>
  <cp:lastModifiedBy>鈴木 春満</cp:lastModifiedBy>
  <cp:revision>10</cp:revision>
  <cp:lastPrinted>2019-04-09T07:03:47Z</cp:lastPrinted>
  <dcterms:created xsi:type="dcterms:W3CDTF">2019-04-05T05:52:16Z</dcterms:created>
  <dcterms:modified xsi:type="dcterms:W3CDTF">2019-04-10T05:14:12Z</dcterms:modified>
</cp:coreProperties>
</file>