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45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82"/>
    <p:restoredTop sz="96405"/>
  </p:normalViewPr>
  <p:slideViewPr>
    <p:cSldViewPr snapToGrid="0" showGuides="1">
      <p:cViewPr varScale="1">
        <p:scale>
          <a:sx n="138" d="100"/>
          <a:sy n="138" d="100"/>
        </p:scale>
        <p:origin x="172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667B7-87ED-674B-BD87-9ED3615EEAE0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C0B57-6D87-2042-9C11-212ECC8E80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71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2516A-9AB0-D54F-B54C-0587613176F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91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2610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075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910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057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0446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68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628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4221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56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52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097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5593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D7AB7-EE62-D64A-A1BF-AC2C443CBAAD}" type="datetimeFigureOut">
              <a:rPr kumimoji="1" lang="ja-JP" altLang="en-US" smtClean="0"/>
              <a:t>2025/1/17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C9ACF-C556-2543-915D-20B151687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03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F6A00A91-E82D-064D-B894-5C615B42C5D9}"/>
              </a:ext>
            </a:extLst>
          </p:cNvPr>
          <p:cNvCxnSpPr>
            <a:cxnSpLocks/>
          </p:cNvCxnSpPr>
          <p:nvPr/>
        </p:nvCxnSpPr>
        <p:spPr>
          <a:xfrm>
            <a:off x="6376879" y="3855126"/>
            <a:ext cx="0" cy="43180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F680D529-0D41-274D-AAAC-C1CEEE3CDDEA}"/>
              </a:ext>
            </a:extLst>
          </p:cNvPr>
          <p:cNvCxnSpPr>
            <a:cxnSpLocks/>
          </p:cNvCxnSpPr>
          <p:nvPr/>
        </p:nvCxnSpPr>
        <p:spPr>
          <a:xfrm>
            <a:off x="3012736" y="3846774"/>
            <a:ext cx="0" cy="43180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BED3DE4B-EBCF-2943-8ECC-553335C41921}"/>
              </a:ext>
            </a:extLst>
          </p:cNvPr>
          <p:cNvCxnSpPr>
            <a:cxnSpLocks/>
          </p:cNvCxnSpPr>
          <p:nvPr/>
        </p:nvCxnSpPr>
        <p:spPr>
          <a:xfrm>
            <a:off x="3012736" y="3846774"/>
            <a:ext cx="33641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11721668-6751-094A-B9DE-6CC1DD821ADC}"/>
              </a:ext>
            </a:extLst>
          </p:cNvPr>
          <p:cNvSpPr/>
          <p:nvPr/>
        </p:nvSpPr>
        <p:spPr>
          <a:xfrm>
            <a:off x="4819950" y="1273730"/>
            <a:ext cx="2975537" cy="1303506"/>
          </a:xfrm>
          <a:prstGeom prst="roundRect">
            <a:avLst>
              <a:gd name="adj" fmla="val 843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Excluded Patients (n = 762)</a:t>
            </a:r>
          </a:p>
          <a:p>
            <a:r>
              <a:rPr kumimoji="1"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Age &lt; 18</a:t>
            </a:r>
            <a:r>
              <a:rPr kumimoji="1" lang="en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 (n = 40)</a:t>
            </a:r>
            <a:endParaRPr kumimoji="1" lang="en-US" altLang="ja-JP" sz="1600" dirty="0">
              <a:solidFill>
                <a:schemeClr val="tx1"/>
              </a:solidFill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r>
              <a:rPr kumimoji="1"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Surgical (n = 458)</a:t>
            </a:r>
          </a:p>
          <a:p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    No ventilator used  (n = 264)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9EAB3722-23FF-344B-BE04-13D2A02EDE7B}"/>
              </a:ext>
            </a:extLst>
          </p:cNvPr>
          <p:cNvSpPr/>
          <p:nvPr/>
        </p:nvSpPr>
        <p:spPr>
          <a:xfrm>
            <a:off x="3511159" y="2824230"/>
            <a:ext cx="2354544" cy="6501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Included in the study</a:t>
            </a:r>
          </a:p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(n = 95)</a:t>
            </a:r>
            <a:endParaRPr kumimoji="1" lang="ja-JP" altLang="en-US" sz="1600">
              <a:solidFill>
                <a:schemeClr val="tx1"/>
              </a:solidFill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E28428C7-E5CF-5B48-846A-D5F6A1AD4846}"/>
              </a:ext>
            </a:extLst>
          </p:cNvPr>
          <p:cNvSpPr/>
          <p:nvPr/>
        </p:nvSpPr>
        <p:spPr>
          <a:xfrm>
            <a:off x="2015390" y="4286925"/>
            <a:ext cx="1943302" cy="7283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 Remifentanil group</a:t>
            </a:r>
            <a:endParaRPr lang="en-US" altLang="ja-JP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（</a:t>
            </a:r>
            <a:r>
              <a:rPr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n =32</a:t>
            </a:r>
            <a:r>
              <a:rPr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）</a:t>
            </a:r>
            <a:endParaRPr lang="en-US" altLang="ja-JP" sz="1600" dirty="0">
              <a:solidFill>
                <a:schemeClr val="tx1"/>
              </a:solidFill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0DC4DB8E-0EAD-CA4D-BB53-CC5515BF54E2}"/>
              </a:ext>
            </a:extLst>
          </p:cNvPr>
          <p:cNvSpPr/>
          <p:nvPr/>
        </p:nvSpPr>
        <p:spPr>
          <a:xfrm>
            <a:off x="5582342" y="4286925"/>
            <a:ext cx="1597561" cy="7283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Fentanyl group</a:t>
            </a:r>
            <a:endParaRPr lang="en-US" altLang="ja-JP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（</a:t>
            </a:r>
            <a:r>
              <a:rPr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n = 63</a:t>
            </a:r>
            <a:r>
              <a:rPr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）</a:t>
            </a:r>
            <a:endParaRPr lang="en-US" altLang="ja-JP" sz="1600" dirty="0">
              <a:solidFill>
                <a:schemeClr val="tx1"/>
              </a:solidFill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1B245D4-1834-8AEC-9220-79E07F641AF9}"/>
              </a:ext>
            </a:extLst>
          </p:cNvPr>
          <p:cNvCxnSpPr>
            <a:cxnSpLocks/>
          </p:cNvCxnSpPr>
          <p:nvPr/>
        </p:nvCxnSpPr>
        <p:spPr>
          <a:xfrm>
            <a:off x="4697940" y="3479850"/>
            <a:ext cx="0" cy="3669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F0A0995D-7C26-519D-A996-907BE32348DA}"/>
              </a:ext>
            </a:extLst>
          </p:cNvPr>
          <p:cNvSpPr/>
          <p:nvPr/>
        </p:nvSpPr>
        <p:spPr>
          <a:xfrm>
            <a:off x="3511159" y="121980"/>
            <a:ext cx="2354544" cy="67484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Total Patients</a:t>
            </a:r>
          </a:p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(n = 857)</a:t>
            </a:r>
            <a:endParaRPr kumimoji="1" lang="ja-JP" altLang="en-US" sz="1600">
              <a:solidFill>
                <a:schemeClr val="tx1"/>
              </a:solidFill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6EE52A37-0AD3-0760-2453-1C6CE086A668}"/>
              </a:ext>
            </a:extLst>
          </p:cNvPr>
          <p:cNvCxnSpPr>
            <a:cxnSpLocks/>
          </p:cNvCxnSpPr>
          <p:nvPr/>
        </p:nvCxnSpPr>
        <p:spPr>
          <a:xfrm>
            <a:off x="4688431" y="805942"/>
            <a:ext cx="0" cy="20099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03652B7-760B-273D-D842-A520DEAF4BE6}"/>
              </a:ext>
            </a:extLst>
          </p:cNvPr>
          <p:cNvSpPr txBox="1"/>
          <p:nvPr/>
        </p:nvSpPr>
        <p:spPr>
          <a:xfrm>
            <a:off x="1789508" y="6323398"/>
            <a:ext cx="1734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Appendix 2. Patient flow</a:t>
            </a:r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71E66F6F-AD0B-DD67-5008-44662684885F}"/>
              </a:ext>
            </a:extLst>
          </p:cNvPr>
          <p:cNvCxnSpPr>
            <a:cxnSpLocks/>
          </p:cNvCxnSpPr>
          <p:nvPr/>
        </p:nvCxnSpPr>
        <p:spPr>
          <a:xfrm>
            <a:off x="3012736" y="5015264"/>
            <a:ext cx="0" cy="43180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3964FF66-57C7-81B9-2DFF-F759E7E0C83D}"/>
              </a:ext>
            </a:extLst>
          </p:cNvPr>
          <p:cNvSpPr/>
          <p:nvPr/>
        </p:nvSpPr>
        <p:spPr>
          <a:xfrm>
            <a:off x="2007569" y="5447063"/>
            <a:ext cx="1943302" cy="7283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 Remifentanil group</a:t>
            </a:r>
            <a:endParaRPr lang="en-US" altLang="ja-JP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（</a:t>
            </a:r>
            <a:r>
              <a:rPr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n =31</a:t>
            </a:r>
            <a:r>
              <a:rPr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）</a:t>
            </a:r>
            <a:endParaRPr lang="en-US" altLang="ja-JP" sz="1600" dirty="0">
              <a:solidFill>
                <a:schemeClr val="tx1"/>
              </a:solidFill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836F0EB4-80CB-786F-4E2D-FBFF31536126}"/>
              </a:ext>
            </a:extLst>
          </p:cNvPr>
          <p:cNvCxnSpPr>
            <a:cxnSpLocks/>
          </p:cNvCxnSpPr>
          <p:nvPr/>
        </p:nvCxnSpPr>
        <p:spPr>
          <a:xfrm>
            <a:off x="6345751" y="5022561"/>
            <a:ext cx="0" cy="43180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A2786AC0-8988-E989-94C2-3F21D5E0F491}"/>
              </a:ext>
            </a:extLst>
          </p:cNvPr>
          <p:cNvSpPr/>
          <p:nvPr/>
        </p:nvSpPr>
        <p:spPr>
          <a:xfrm>
            <a:off x="5546970" y="5461658"/>
            <a:ext cx="1597561" cy="7283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Fentanyl group</a:t>
            </a:r>
            <a:endParaRPr lang="en-US" altLang="ja-JP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（</a:t>
            </a:r>
            <a:r>
              <a:rPr lang="en-US" altLang="ja-JP" sz="1600" dirty="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n = 31</a:t>
            </a:r>
            <a:r>
              <a:rPr lang="ja-JP" altLang="en-US" sz="1600">
                <a:solidFill>
                  <a:schemeClr val="tx1"/>
                </a:solidFill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）</a:t>
            </a:r>
            <a:endParaRPr lang="en-US" altLang="ja-JP" sz="1600" dirty="0">
              <a:solidFill>
                <a:schemeClr val="tx1"/>
              </a:solidFill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2A81D679-B105-FB5E-3EA1-F5DC4A88BB14}"/>
              </a:ext>
            </a:extLst>
          </p:cNvPr>
          <p:cNvSpPr/>
          <p:nvPr/>
        </p:nvSpPr>
        <p:spPr>
          <a:xfrm>
            <a:off x="3647922" y="5053859"/>
            <a:ext cx="2081018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400" dirty="0">
                <a:latin typeface="Times New Roman" panose="02020603050405020304" pitchFamily="18" charset="0"/>
                <a:ea typeface="Meiryo UI" panose="020B0604030504040204" pitchFamily="34" charset="-128"/>
                <a:cs typeface="Times New Roman" panose="02020603050405020304" pitchFamily="18" charset="0"/>
              </a:rPr>
              <a:t>propensity score matching</a:t>
            </a:r>
            <a:endParaRPr lang="ja-JP" altLang="en-US" sz="2800" dirty="0"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F06C97A7-AAB7-3547-0FC9-AD099D73AFAA}"/>
              </a:ext>
            </a:extLst>
          </p:cNvPr>
          <p:cNvCxnSpPr>
            <a:cxnSpLocks/>
          </p:cNvCxnSpPr>
          <p:nvPr/>
        </p:nvCxnSpPr>
        <p:spPr>
          <a:xfrm flipH="1">
            <a:off x="3012736" y="5207748"/>
            <a:ext cx="635186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8FC0E3DB-5706-62E5-0D65-39C139F91BA0}"/>
              </a:ext>
            </a:extLst>
          </p:cNvPr>
          <p:cNvCxnSpPr>
            <a:cxnSpLocks/>
          </p:cNvCxnSpPr>
          <p:nvPr/>
        </p:nvCxnSpPr>
        <p:spPr>
          <a:xfrm>
            <a:off x="5664932" y="5207748"/>
            <a:ext cx="6336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54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9844</TotalTime>
  <Words>87</Words>
  <Application>Microsoft Macintosh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Junpei Haruna</dc:creator>
  <cp:lastModifiedBy>Junpei Haruna</cp:lastModifiedBy>
  <cp:revision>27</cp:revision>
  <cp:lastPrinted>2023-12-15T11:50:18Z</cp:lastPrinted>
  <dcterms:created xsi:type="dcterms:W3CDTF">2022-09-14T14:40:38Z</dcterms:created>
  <dcterms:modified xsi:type="dcterms:W3CDTF">2025-01-17T07:12:53Z</dcterms:modified>
</cp:coreProperties>
</file>