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146" y="-7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3789059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t>Title Text</a:t>
            </a:r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39" name="Shape 39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0" name="Shape 4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8" name="Shape 48"/>
          <p:cNvSpPr>
            <a:spLocks noGrp="1"/>
          </p:cNvSpPr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Shape 49"/>
          <p:cNvSpPr>
            <a:spLocks noGrp="1"/>
          </p:cNvSpPr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0" name="Shape 5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Title Text</a:t>
            </a:r>
          </a:p>
        </p:txBody>
      </p:sp>
      <p:sp>
        <p:nvSpPr>
          <p:cNvPr id="73" name="Shape 73"/>
          <p:cNvSpPr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Shape 74"/>
          <p:cNvSpPr>
            <a:spLocks noGrp="1"/>
          </p:cNvSpPr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5" name="Shape 7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3" name="Shape 93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4" name="Shape 94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>
            <a:spLocks noGrp="1"/>
          </p:cNvSpPr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2" name="Shape 102"/>
          <p:cNvSpPr>
            <a:spLocks noGrp="1"/>
          </p:cNvSpPr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8428176" y="6404292"/>
            <a:ext cx="258624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8" r:id="rId8"/>
    <p:sldLayoutId id="2147483659" r:id="rId9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roup 154"/>
          <p:cNvGrpSpPr/>
          <p:nvPr/>
        </p:nvGrpSpPr>
        <p:grpSpPr>
          <a:xfrm>
            <a:off x="1907703" y="951277"/>
            <a:ext cx="4521167" cy="3960417"/>
            <a:chOff x="0" y="0"/>
            <a:chExt cx="4521165" cy="3960416"/>
          </a:xfrm>
        </p:grpSpPr>
        <p:sp>
          <p:nvSpPr>
            <p:cNvPr id="121" name="Shape 121"/>
            <p:cNvSpPr/>
            <p:nvPr/>
          </p:nvSpPr>
          <p:spPr>
            <a:xfrm>
              <a:off x="1028220" y="28613"/>
              <a:ext cx="1896086" cy="27546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sz="1200">
                  <a:uFill>
                    <a:solidFill>
                      <a:srgbClr val="000000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-Leu-Trp-His+3AT 50mM</a:t>
              </a:r>
            </a:p>
          </p:txBody>
        </p:sp>
        <p:sp>
          <p:nvSpPr>
            <p:cNvPr id="122" name="Shape 122"/>
            <p:cNvSpPr/>
            <p:nvPr/>
          </p:nvSpPr>
          <p:spPr>
            <a:xfrm>
              <a:off x="3216544" y="-1"/>
              <a:ext cx="966753" cy="28562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1200">
                  <a:uFill>
                    <a:solidFill>
                      <a:srgbClr val="000000"/>
                    </a:solidFill>
                  </a:uFill>
                  <a:latin typeface="Times New Roman"/>
                  <a:ea typeface="Times New Roman"/>
                  <a:cs typeface="Times New Roman"/>
                  <a:sym typeface="Times New Roman"/>
                </a:defRPr>
              </a:lvl1pPr>
            </a:lstStyle>
            <a:p>
              <a:r>
                <a:t>-Leu-Trp</a:t>
              </a:r>
            </a:p>
          </p:txBody>
        </p:sp>
        <p:grpSp>
          <p:nvGrpSpPr>
            <p:cNvPr id="151" name="Group 151"/>
            <p:cNvGrpSpPr/>
            <p:nvPr/>
          </p:nvGrpSpPr>
          <p:grpSpPr>
            <a:xfrm>
              <a:off x="-1" y="324646"/>
              <a:ext cx="4521167" cy="3635771"/>
              <a:chOff x="0" y="0"/>
              <a:chExt cx="4521165" cy="3635769"/>
            </a:xfrm>
          </p:grpSpPr>
          <p:pic>
            <p:nvPicPr>
              <p:cNvPr id="123" name="image1.png"/>
              <p:cNvPicPr>
                <a:picLocks noChangeAspect="1"/>
              </p:cNvPicPr>
              <p:nvPr/>
            </p:nvPicPr>
            <p:blipFill>
              <a:blip r:embed="rId2">
                <a:extLst/>
              </a:blip>
              <a:stretch>
                <a:fillRect/>
              </a:stretch>
            </p:blipFill>
            <p:spPr>
              <a:xfrm>
                <a:off x="1012571" y="38399"/>
                <a:ext cx="1743766" cy="43594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24" name="image2.png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1012571" y="482182"/>
                <a:ext cx="1743766" cy="43594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25" name="image3.png"/>
              <p:cNvPicPr>
                <a:picLocks noChangeAspect="1"/>
              </p:cNvPicPr>
              <p:nvPr/>
            </p:nvPicPr>
            <p:blipFill>
              <a:blip r:embed="rId4">
                <a:extLst/>
              </a:blip>
              <a:stretch>
                <a:fillRect/>
              </a:stretch>
            </p:blipFill>
            <p:spPr>
              <a:xfrm>
                <a:off x="1012571" y="925964"/>
                <a:ext cx="1743766" cy="43594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26" name="Shape 126"/>
              <p:cNvSpPr/>
              <p:nvPr/>
            </p:nvSpPr>
            <p:spPr>
              <a:xfrm>
                <a:off x="0" y="0"/>
                <a:ext cx="1148923" cy="4659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>
                  <a:defRPr sz="1200">
                    <a:uFill>
                      <a:solidFill>
                        <a:srgbClr val="000000"/>
                      </a:solidFill>
                    </a:u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r>
                  <a:t>AD-LRR-Piz-t</a:t>
                </a:r>
                <a:endParaRPr sz="3000"/>
              </a:p>
              <a:p>
                <a:pPr>
                  <a:defRPr sz="1200">
                    <a:uFill>
                      <a:solidFill>
                        <a:srgbClr val="000000"/>
                      </a:solidFill>
                    </a:u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r>
                  <a:t>BD-APIP12</a:t>
                </a:r>
              </a:p>
            </p:txBody>
          </p:sp>
          <p:sp>
            <p:nvSpPr>
              <p:cNvPr id="127" name="Shape 127"/>
              <p:cNvSpPr/>
              <p:nvPr/>
            </p:nvSpPr>
            <p:spPr>
              <a:xfrm>
                <a:off x="0" y="440049"/>
                <a:ext cx="1148923" cy="4659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>
                  <a:defRPr sz="1200">
                    <a:uFill>
                      <a:solidFill>
                        <a:srgbClr val="000000"/>
                      </a:solidFill>
                    </a:u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r>
                  <a:t>AD-NT-Piz-t</a:t>
                </a:r>
                <a:endParaRPr sz="3000"/>
              </a:p>
              <a:p>
                <a:pPr>
                  <a:defRPr sz="1200">
                    <a:uFill>
                      <a:solidFill>
                        <a:srgbClr val="000000"/>
                      </a:solidFill>
                    </a:u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r>
                  <a:t>BD-APIP12</a:t>
                </a:r>
              </a:p>
            </p:txBody>
          </p:sp>
          <p:sp>
            <p:nvSpPr>
              <p:cNvPr id="128" name="Shape 128"/>
              <p:cNvSpPr/>
              <p:nvPr/>
            </p:nvSpPr>
            <p:spPr>
              <a:xfrm>
                <a:off x="0" y="880098"/>
                <a:ext cx="1148923" cy="465966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>
                  <a:defRPr sz="1200">
                    <a:uFill>
                      <a:solidFill>
                        <a:srgbClr val="000000"/>
                      </a:solidFill>
                    </a:u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r>
                  <a:t>AD-NBS-Piz-t</a:t>
                </a:r>
                <a:endParaRPr sz="3000"/>
              </a:p>
              <a:p>
                <a:pPr>
                  <a:defRPr sz="1200">
                    <a:uFill>
                      <a:solidFill>
                        <a:srgbClr val="000000"/>
                      </a:solidFill>
                    </a:u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r>
                  <a:t>BD-APIP12</a:t>
                </a:r>
              </a:p>
            </p:txBody>
          </p:sp>
          <p:grpSp>
            <p:nvGrpSpPr>
              <p:cNvPr id="132" name="Group 132"/>
              <p:cNvGrpSpPr/>
              <p:nvPr/>
            </p:nvGrpSpPr>
            <p:grpSpPr>
              <a:xfrm>
                <a:off x="0" y="1336617"/>
                <a:ext cx="4521166" cy="470615"/>
                <a:chOff x="0" y="0"/>
                <a:chExt cx="4521165" cy="470614"/>
              </a:xfrm>
            </p:grpSpPr>
            <p:pic>
              <p:nvPicPr>
                <p:cNvPr id="129" name="image4.png"/>
                <p:cNvPicPr>
                  <a:picLocks noChangeAspect="1"/>
                </p:cNvPicPr>
                <p:nvPr/>
              </p:nvPicPr>
              <p:blipFill>
                <a:blip r:embed="rId5">
                  <a:extLst/>
                </a:blip>
                <a:stretch>
                  <a:fillRect/>
                </a:stretch>
              </p:blipFill>
              <p:spPr>
                <a:xfrm>
                  <a:off x="1012572" y="34675"/>
                  <a:ext cx="1743765" cy="435940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130" name="Shape 130"/>
                <p:cNvSpPr/>
                <p:nvPr/>
              </p:nvSpPr>
              <p:spPr>
                <a:xfrm>
                  <a:off x="0" y="0"/>
                  <a:ext cx="1148924" cy="46596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>
                    <a:defRPr sz="1200">
                      <a:uFill>
                        <a:solidFill>
                          <a:srgbClr val="000000"/>
                        </a:solidFill>
                      </a:uFill>
                      <a:latin typeface="Times New Roman"/>
                      <a:ea typeface="Times New Roman"/>
                      <a:cs typeface="Times New Roman"/>
                      <a:sym typeface="Times New Roman"/>
                    </a:defRPr>
                  </a:pPr>
                  <a:r>
                    <a:t>AD-pPC86</a:t>
                  </a:r>
                  <a:endParaRPr sz="3000"/>
                </a:p>
                <a:p>
                  <a:pPr>
                    <a:defRPr sz="1200">
                      <a:uFill>
                        <a:solidFill>
                          <a:srgbClr val="000000"/>
                        </a:solidFill>
                      </a:uFill>
                      <a:latin typeface="Times New Roman"/>
                      <a:ea typeface="Times New Roman"/>
                      <a:cs typeface="Times New Roman"/>
                      <a:sym typeface="Times New Roman"/>
                    </a:defRPr>
                  </a:pPr>
                  <a:r>
                    <a:t>BD-APIP12</a:t>
                  </a:r>
                </a:p>
              </p:txBody>
            </p:sp>
            <p:pic>
              <p:nvPicPr>
                <p:cNvPr id="131" name="image5.png"/>
                <p:cNvPicPr>
                  <a:picLocks noChangeAspect="1"/>
                </p:cNvPicPr>
                <p:nvPr/>
              </p:nvPicPr>
              <p:blipFill>
                <a:blip r:embed="rId6">
                  <a:extLst/>
                </a:blip>
                <a:stretch>
                  <a:fillRect/>
                </a:stretch>
              </p:blipFill>
              <p:spPr>
                <a:xfrm>
                  <a:off x="2777401" y="34674"/>
                  <a:ext cx="1743765" cy="435939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pic>
            <p:nvPicPr>
              <p:cNvPr id="133" name="image6.png"/>
              <p:cNvPicPr>
                <a:picLocks noChangeAspect="1"/>
              </p:cNvPicPr>
              <p:nvPr/>
            </p:nvPicPr>
            <p:blipFill>
              <a:blip r:embed="rId7">
                <a:extLst/>
              </a:blip>
              <a:stretch>
                <a:fillRect/>
              </a:stretch>
            </p:blipFill>
            <p:spPr>
              <a:xfrm>
                <a:off x="2777401" y="36264"/>
                <a:ext cx="1743765" cy="43594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34" name="image7.png"/>
              <p:cNvPicPr>
                <a:picLocks noChangeAspect="1"/>
              </p:cNvPicPr>
              <p:nvPr/>
            </p:nvPicPr>
            <p:blipFill>
              <a:blip r:embed="rId8">
                <a:extLst/>
              </a:blip>
              <a:stretch>
                <a:fillRect/>
              </a:stretch>
            </p:blipFill>
            <p:spPr>
              <a:xfrm>
                <a:off x="2777401" y="482181"/>
                <a:ext cx="1743765" cy="43594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35" name="image8.jpeg"/>
              <p:cNvPicPr>
                <a:picLocks noChangeAspect="1"/>
              </p:cNvPicPr>
              <p:nvPr/>
            </p:nvPicPr>
            <p:blipFill>
              <a:blip r:embed="rId9">
                <a:extLst/>
              </a:blip>
              <a:stretch>
                <a:fillRect/>
              </a:stretch>
            </p:blipFill>
            <p:spPr>
              <a:xfrm>
                <a:off x="2777401" y="925963"/>
                <a:ext cx="1743765" cy="435940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136" name="image9.jpg"/>
              <p:cNvPicPr>
                <a:picLocks noChangeAspect="1"/>
              </p:cNvPicPr>
              <p:nvPr/>
            </p:nvPicPr>
            <p:blipFill>
              <a:blip r:embed="rId10">
                <a:extLst/>
              </a:blip>
              <a:stretch>
                <a:fillRect/>
              </a:stretch>
            </p:blipFill>
            <p:spPr>
              <a:xfrm>
                <a:off x="1012572" y="2260116"/>
                <a:ext cx="1742401" cy="43560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sp>
            <p:nvSpPr>
              <p:cNvPr id="137" name="Shape 137"/>
              <p:cNvSpPr/>
              <p:nvPr/>
            </p:nvSpPr>
            <p:spPr>
              <a:xfrm>
                <a:off x="2935" y="2233700"/>
                <a:ext cx="1313241" cy="46596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>
                  <a:defRPr sz="1200">
                    <a:uFill>
                      <a:solidFill>
                        <a:srgbClr val="000000"/>
                      </a:solidFill>
                    </a:u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r>
                  <a:t>AD-APIP12</a:t>
                </a:r>
              </a:p>
              <a:p>
                <a:pPr>
                  <a:defRPr sz="1200">
                    <a:uFill>
                      <a:solidFill>
                        <a:srgbClr val="000000"/>
                      </a:solidFill>
                    </a:u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r>
                  <a:t>BD-LRR-Piz-t</a:t>
                </a:r>
              </a:p>
            </p:txBody>
          </p:sp>
          <p:sp>
            <p:nvSpPr>
              <p:cNvPr id="138" name="Shape 138"/>
              <p:cNvSpPr/>
              <p:nvPr/>
            </p:nvSpPr>
            <p:spPr>
              <a:xfrm>
                <a:off x="2935" y="3169803"/>
                <a:ext cx="1313241" cy="46596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spAutoFit/>
              </a:bodyPr>
              <a:lstStyle/>
              <a:p>
                <a:pPr>
                  <a:defRPr sz="1200">
                    <a:uFill>
                      <a:solidFill>
                        <a:srgbClr val="000000"/>
                      </a:solidFill>
                    </a:u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r>
                  <a:t>AD-pPC86</a:t>
                </a:r>
              </a:p>
              <a:p>
                <a:pPr>
                  <a:defRPr sz="1200">
                    <a:uFill>
                      <a:solidFill>
                        <a:srgbClr val="000000"/>
                      </a:solidFill>
                    </a:uFill>
                    <a:latin typeface="Times New Roman"/>
                    <a:ea typeface="Times New Roman"/>
                    <a:cs typeface="Times New Roman"/>
                    <a:sym typeface="Times New Roman"/>
                  </a:defRPr>
                </a:pPr>
                <a:r>
                  <a:t>BD-NT-Piz-t</a:t>
                </a:r>
              </a:p>
            </p:txBody>
          </p:sp>
          <p:grpSp>
            <p:nvGrpSpPr>
              <p:cNvPr id="142" name="Group 142"/>
              <p:cNvGrpSpPr/>
              <p:nvPr/>
            </p:nvGrpSpPr>
            <p:grpSpPr>
              <a:xfrm>
                <a:off x="2935" y="2659527"/>
                <a:ext cx="4516866" cy="484681"/>
                <a:chOff x="0" y="0"/>
                <a:chExt cx="4516864" cy="484680"/>
              </a:xfrm>
            </p:grpSpPr>
            <p:sp>
              <p:nvSpPr>
                <p:cNvPr id="139" name="Shape 139"/>
                <p:cNvSpPr/>
                <p:nvPr/>
              </p:nvSpPr>
              <p:spPr>
                <a:xfrm>
                  <a:off x="0" y="0"/>
                  <a:ext cx="1313240" cy="46596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>
                    <a:defRPr sz="1200">
                      <a:uFill>
                        <a:solidFill>
                          <a:srgbClr val="000000"/>
                        </a:solidFill>
                      </a:uFill>
                      <a:latin typeface="Times New Roman"/>
                      <a:ea typeface="Times New Roman"/>
                      <a:cs typeface="Times New Roman"/>
                      <a:sym typeface="Times New Roman"/>
                    </a:defRPr>
                  </a:pPr>
                  <a:r>
                    <a:t>AD-APIP12</a:t>
                  </a:r>
                </a:p>
                <a:p>
                  <a:pPr>
                    <a:defRPr sz="1200">
                      <a:uFill>
                        <a:solidFill>
                          <a:srgbClr val="000000"/>
                        </a:solidFill>
                      </a:uFill>
                      <a:latin typeface="Times New Roman"/>
                      <a:ea typeface="Times New Roman"/>
                      <a:cs typeface="Times New Roman"/>
                      <a:sym typeface="Times New Roman"/>
                    </a:defRPr>
                  </a:pPr>
                  <a:r>
                    <a:t>BD-NBS-Piz-t</a:t>
                  </a:r>
                </a:p>
              </p:txBody>
            </p:sp>
            <p:pic>
              <p:nvPicPr>
                <p:cNvPr id="140" name="image10.jpg"/>
                <p:cNvPicPr>
                  <a:picLocks noChangeAspect="1"/>
                </p:cNvPicPr>
                <p:nvPr/>
              </p:nvPicPr>
              <p:blipFill>
                <a:blip r:embed="rId11">
                  <a:extLst/>
                </a:blip>
                <a:stretch>
                  <a:fillRect/>
                </a:stretch>
              </p:blipFill>
              <p:spPr>
                <a:xfrm>
                  <a:off x="1009635" y="49080"/>
                  <a:ext cx="1742401" cy="4356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141" name="image11.png"/>
                <p:cNvPicPr>
                  <a:picLocks noChangeAspect="1"/>
                </p:cNvPicPr>
                <p:nvPr/>
              </p:nvPicPr>
              <p:blipFill>
                <a:blip r:embed="rId12">
                  <a:extLst/>
                </a:blip>
                <a:stretch>
                  <a:fillRect/>
                </a:stretch>
              </p:blipFill>
              <p:spPr>
                <a:xfrm>
                  <a:off x="2774464" y="49080"/>
                  <a:ext cx="1742401" cy="4356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pic>
            <p:nvPicPr>
              <p:cNvPr id="143" name="image12.png"/>
              <p:cNvPicPr>
                <a:picLocks noChangeAspect="1"/>
              </p:cNvPicPr>
              <p:nvPr/>
            </p:nvPicPr>
            <p:blipFill>
              <a:blip r:embed="rId13">
                <a:extLst/>
              </a:blip>
              <a:stretch>
                <a:fillRect/>
              </a:stretch>
            </p:blipFill>
            <p:spPr>
              <a:xfrm>
                <a:off x="2777401" y="2260116"/>
                <a:ext cx="1742401" cy="43560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grpSp>
            <p:nvGrpSpPr>
              <p:cNvPr id="147" name="Group 147"/>
              <p:cNvGrpSpPr/>
              <p:nvPr/>
            </p:nvGrpSpPr>
            <p:grpSpPr>
              <a:xfrm>
                <a:off x="14028" y="1807229"/>
                <a:ext cx="4507138" cy="465967"/>
                <a:chOff x="0" y="0"/>
                <a:chExt cx="4507136" cy="465965"/>
              </a:xfrm>
            </p:grpSpPr>
            <p:pic>
              <p:nvPicPr>
                <p:cNvPr id="144" name="image13.jpg"/>
                <p:cNvPicPr>
                  <a:picLocks noChangeAspect="1"/>
                </p:cNvPicPr>
                <p:nvPr/>
              </p:nvPicPr>
              <p:blipFill>
                <a:blip r:embed="rId14">
                  <a:extLst/>
                </a:blip>
                <a:stretch>
                  <a:fillRect/>
                </a:stretch>
              </p:blipFill>
              <p:spPr>
                <a:xfrm>
                  <a:off x="999906" y="10699"/>
                  <a:ext cx="1742402" cy="4356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sp>
              <p:nvSpPr>
                <p:cNvPr id="145" name="Shape 145"/>
                <p:cNvSpPr/>
                <p:nvPr/>
              </p:nvSpPr>
              <p:spPr>
                <a:xfrm>
                  <a:off x="0" y="0"/>
                  <a:ext cx="1159496" cy="465966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=""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spAutoFit/>
                </a:bodyPr>
                <a:lstStyle/>
                <a:p>
                  <a:pPr>
                    <a:defRPr sz="1200">
                      <a:uFill>
                        <a:solidFill>
                          <a:srgbClr val="000000"/>
                        </a:solidFill>
                      </a:uFill>
                      <a:latin typeface="Times New Roman"/>
                      <a:ea typeface="Times New Roman"/>
                      <a:cs typeface="Times New Roman"/>
                      <a:sym typeface="Times New Roman"/>
                    </a:defRPr>
                  </a:pPr>
                  <a:r>
                    <a:t>AD-APIP12</a:t>
                  </a:r>
                </a:p>
                <a:p>
                  <a:pPr>
                    <a:defRPr sz="1200">
                      <a:uFill>
                        <a:solidFill>
                          <a:srgbClr val="000000"/>
                        </a:solidFill>
                      </a:uFill>
                      <a:latin typeface="Times New Roman"/>
                      <a:ea typeface="Times New Roman"/>
                      <a:cs typeface="Times New Roman"/>
                      <a:sym typeface="Times New Roman"/>
                    </a:defRPr>
                  </a:pPr>
                  <a:r>
                    <a:t>BD-NT-Piz-t</a:t>
                  </a:r>
                </a:p>
              </p:txBody>
            </p:sp>
            <p:pic>
              <p:nvPicPr>
                <p:cNvPr id="146" name="image14.png"/>
                <p:cNvPicPr>
                  <a:picLocks noChangeAspect="1"/>
                </p:cNvPicPr>
                <p:nvPr/>
              </p:nvPicPr>
              <p:blipFill>
                <a:blip r:embed="rId15">
                  <a:extLst/>
                </a:blip>
                <a:stretch>
                  <a:fillRect/>
                </a:stretch>
              </p:blipFill>
              <p:spPr>
                <a:xfrm>
                  <a:off x="2764736" y="12655"/>
                  <a:ext cx="1742401" cy="4356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  <p:grpSp>
            <p:nvGrpSpPr>
              <p:cNvPr id="150" name="Group 150"/>
              <p:cNvGrpSpPr/>
              <p:nvPr/>
            </p:nvGrpSpPr>
            <p:grpSpPr>
              <a:xfrm>
                <a:off x="1012571" y="3160758"/>
                <a:ext cx="3507230" cy="438149"/>
                <a:chOff x="0" y="0"/>
                <a:chExt cx="3507229" cy="438148"/>
              </a:xfrm>
            </p:grpSpPr>
            <p:pic>
              <p:nvPicPr>
                <p:cNvPr id="148" name="image15.jpg"/>
                <p:cNvPicPr>
                  <a:picLocks noChangeAspect="1"/>
                </p:cNvPicPr>
                <p:nvPr/>
              </p:nvPicPr>
              <p:blipFill>
                <a:blip r:embed="rId16">
                  <a:extLst/>
                </a:blip>
                <a:stretch>
                  <a:fillRect/>
                </a:stretch>
              </p:blipFill>
              <p:spPr>
                <a:xfrm>
                  <a:off x="-1" y="0"/>
                  <a:ext cx="1742401" cy="4356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  <p:pic>
              <p:nvPicPr>
                <p:cNvPr id="149" name="image16.png"/>
                <p:cNvPicPr>
                  <a:picLocks noChangeAspect="1"/>
                </p:cNvPicPr>
                <p:nvPr/>
              </p:nvPicPr>
              <p:blipFill>
                <a:blip r:embed="rId17">
                  <a:extLst/>
                </a:blip>
                <a:stretch>
                  <a:fillRect/>
                </a:stretch>
              </p:blipFill>
              <p:spPr>
                <a:xfrm>
                  <a:off x="1764828" y="2548"/>
                  <a:ext cx="1742401" cy="435601"/>
                </a:xfrm>
                <a:prstGeom prst="rect">
                  <a:avLst/>
                </a:prstGeom>
                <a:ln w="12700" cap="flat">
                  <a:noFill/>
                  <a:miter lim="400000"/>
                </a:ln>
                <a:effectLst/>
              </p:spPr>
            </p:pic>
          </p:grpSp>
        </p:grpSp>
        <p:sp>
          <p:nvSpPr>
            <p:cNvPr id="152" name="Shape 152"/>
            <p:cNvSpPr/>
            <p:nvPr/>
          </p:nvSpPr>
          <p:spPr>
            <a:xfrm>
              <a:off x="1012572" y="324646"/>
              <a:ext cx="174240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  <p:sp>
          <p:nvSpPr>
            <p:cNvPr id="153" name="Shape 153"/>
            <p:cNvSpPr/>
            <p:nvPr/>
          </p:nvSpPr>
          <p:spPr>
            <a:xfrm>
              <a:off x="2777401" y="324646"/>
              <a:ext cx="1742401" cy="1"/>
            </a:xfrm>
            <a:prstGeom prst="line">
              <a:avLst/>
            </a:prstGeom>
            <a:noFill/>
            <a:ln w="12700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9" tIns="45719" rIns="45719" bIns="45719" numCol="1" anchor="t">
              <a:noAutofit/>
            </a:bodyPr>
            <a:lstStyle/>
            <a:p>
              <a:endParaRPr/>
            </a:p>
          </p:txBody>
        </p:sp>
      </p:grpSp>
      <p:sp>
        <p:nvSpPr>
          <p:cNvPr id="155" name="Shape 155"/>
          <p:cNvSpPr/>
          <p:nvPr/>
        </p:nvSpPr>
        <p:spPr>
          <a:xfrm>
            <a:off x="100980" y="4911696"/>
            <a:ext cx="9033081" cy="17543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defRPr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smtClean="0"/>
              <a:t>Fig</a:t>
            </a:r>
            <a:r>
              <a:rPr lang="en-US" smtClean="0"/>
              <a:t>ure</a:t>
            </a:r>
            <a:r>
              <a:rPr smtClean="0"/>
              <a:t> </a:t>
            </a:r>
            <a:r>
              <a:rPr lang="en-US" dirty="0" smtClean="0"/>
              <a:t>S</a:t>
            </a:r>
            <a:r>
              <a:rPr dirty="0" smtClean="0"/>
              <a:t>1</a:t>
            </a:r>
            <a:r>
              <a:rPr lang="en-US" dirty="0" smtClean="0"/>
              <a:t>. No physical binding between APIP12 and Piz-t in yeast</a:t>
            </a:r>
            <a:r>
              <a:rPr lang="en-US" dirty="0"/>
              <a:t>. </a:t>
            </a:r>
            <a:r>
              <a:rPr lang="en-US" dirty="0" smtClean="0"/>
              <a:t>Three portions of Piz-t: </a:t>
            </a:r>
            <a:r>
              <a:rPr lang="en-US" dirty="0" smtClean="0">
                <a:solidFill>
                  <a:schemeClr val="tx1"/>
                </a:solidFill>
              </a:rPr>
              <a:t>NT (1-149 aa), NBS (150-507 aa), and LRR (508-1033 aa) </a:t>
            </a:r>
            <a:r>
              <a:rPr lang="en-US" dirty="0" smtClean="0"/>
              <a:t>and APIP12 were cloned </a:t>
            </a:r>
            <a:r>
              <a:rPr lang="en-US" dirty="0"/>
              <a:t>both bait and pray vectors </a:t>
            </a:r>
            <a:r>
              <a:rPr lang="en-US" dirty="0" smtClean="0"/>
              <a:t>for the reciprocal test for the binding activity by Y2H analysis</a:t>
            </a:r>
            <a:r>
              <a:rPr lang="en-US" dirty="0"/>
              <a:t>. Transformed yeast cells with the combination of different AD- and BD-derived vectors are transferred on selective DOB-</a:t>
            </a:r>
            <a:r>
              <a:rPr lang="en-US" dirty="0" err="1"/>
              <a:t>Leu</a:t>
            </a:r>
            <a:r>
              <a:rPr lang="en-US" dirty="0"/>
              <a:t>-</a:t>
            </a:r>
            <a:r>
              <a:rPr lang="en-US" dirty="0" err="1"/>
              <a:t>Trp</a:t>
            </a:r>
            <a:r>
              <a:rPr lang="en-US" dirty="0"/>
              <a:t>-His medium supplemented with 50 </a:t>
            </a:r>
            <a:r>
              <a:rPr lang="en-US" dirty="0" err="1"/>
              <a:t>mM</a:t>
            </a:r>
            <a:r>
              <a:rPr lang="en-US" dirty="0"/>
              <a:t> 3-amino-1,2,4-triazole (3AT). Photograph of yeast growth is taken 3 days after incubation. 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主题​​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 主题​​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主题​​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386</TotalTime>
  <Words>115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主题​​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Zhou, Bo (IRRI)</dc:creator>
  <cp:lastModifiedBy>Balindan, Danica Joy</cp:lastModifiedBy>
  <cp:revision>16</cp:revision>
  <dcterms:modified xsi:type="dcterms:W3CDTF">2017-02-10T16:57:31Z</dcterms:modified>
</cp:coreProperties>
</file>