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36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9" name="Shape 11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3789059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83" name="Shape 83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2" name="Shape 102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83"/>
          <p:cNvSpPr/>
          <p:nvPr/>
        </p:nvSpPr>
        <p:spPr>
          <a:xfrm>
            <a:off x="237701" y="4112205"/>
            <a:ext cx="6782571" cy="9339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7" tIns="35717" rIns="35717" bIns="35717" numCol="1" anchor="ctr">
            <a:spAutoFit/>
          </a:bodyPr>
          <a:lstStyle>
            <a:lvl1pPr defTabSz="457200">
              <a:spcBef>
                <a:spcPts val="1200"/>
              </a:spcBef>
              <a:defRPr sz="5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 algn="l"/>
            <a:r>
              <a:rPr lang="en-US" altLang="zh-CN" sz="1400" smtClean="0">
                <a:latin typeface="Times New Roman" pitchFamily="18" charset="0"/>
                <a:cs typeface="Times New Roman" pitchFamily="18" charset="0"/>
              </a:rPr>
              <a:t>Figure 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S5 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APIP12 interacts with Nup96 (LOC_Os03g07580) in Y2H assays. Transformed yeast cells with the combination of different AD- and BD-derived vectors are transferred on selective DOB-</a:t>
            </a:r>
            <a:r>
              <a:rPr lang="en-US" altLang="zh-CN" sz="1400" dirty="0" err="1">
                <a:latin typeface="Times New Roman" pitchFamily="18" charset="0"/>
                <a:cs typeface="Times New Roman" pitchFamily="18" charset="0"/>
              </a:rPr>
              <a:t>Leu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1400" dirty="0" err="1">
                <a:latin typeface="Times New Roman" pitchFamily="18" charset="0"/>
                <a:cs typeface="Times New Roman" pitchFamily="18" charset="0"/>
              </a:rPr>
              <a:t>Trp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-His medium supplemented with 50 </a:t>
            </a:r>
            <a:r>
              <a:rPr lang="en-US" altLang="zh-CN" sz="1400" dirty="0" err="1"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 3-amino-1,2,4-triazole (3AT). Photograph of yeast growth is taken 3 days after incubation. </a:t>
            </a:r>
            <a:endParaRPr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Shape 684"/>
          <p:cNvSpPr/>
          <p:nvPr/>
        </p:nvSpPr>
        <p:spPr>
          <a:xfrm>
            <a:off x="611560" y="2883085"/>
            <a:ext cx="1092743" cy="6242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2145" tIns="32145" rIns="32145" bIns="32145" numCol="1" anchor="t">
            <a:noAutofit/>
          </a:bodyPr>
          <a:lstStyle/>
          <a:p>
            <a:pPr defTabSz="642915">
              <a:defRPr sz="4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000" dirty="0"/>
              <a:t>AD-N</a:t>
            </a:r>
            <a:r>
              <a:rPr lang="en-US" sz="1000" dirty="0"/>
              <a:t>up</a:t>
            </a:r>
            <a:r>
              <a:rPr sz="1000" dirty="0"/>
              <a:t>96</a:t>
            </a:r>
          </a:p>
          <a:p>
            <a:pPr defTabSz="642915">
              <a:defRPr sz="4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000" dirty="0"/>
              <a:t>BD-Empty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611560" y="1647803"/>
            <a:ext cx="4192303" cy="1640617"/>
            <a:chOff x="2483768" y="1874413"/>
            <a:chExt cx="4192303" cy="1640617"/>
          </a:xfrm>
        </p:grpSpPr>
        <p:sp>
          <p:nvSpPr>
            <p:cNvPr id="9" name="Shape 685"/>
            <p:cNvSpPr/>
            <p:nvPr/>
          </p:nvSpPr>
          <p:spPr>
            <a:xfrm>
              <a:off x="2483768" y="2650152"/>
              <a:ext cx="1158970" cy="62429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32145" tIns="32145" rIns="32145" bIns="32145" numCol="1" anchor="t">
              <a:noAutofit/>
            </a:bodyPr>
            <a:lstStyle/>
            <a:p>
              <a:pPr defTabSz="642915">
                <a:defRPr sz="45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sz="1000" dirty="0"/>
                <a:t>AD-Empty</a:t>
              </a:r>
            </a:p>
            <a:p>
              <a:pPr defTabSz="642915">
                <a:defRPr sz="45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sz="1000" dirty="0"/>
                <a:t>BD-APIP12</a:t>
              </a:r>
            </a:p>
          </p:txBody>
        </p:sp>
        <p:sp>
          <p:nvSpPr>
            <p:cNvPr id="14" name="Shape 690"/>
            <p:cNvSpPr/>
            <p:nvPr/>
          </p:nvSpPr>
          <p:spPr>
            <a:xfrm>
              <a:off x="2483768" y="2199596"/>
              <a:ext cx="1205631" cy="62429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32145" tIns="32145" rIns="32145" bIns="32145" numCol="1" anchor="t">
              <a:noAutofit/>
            </a:bodyPr>
            <a:lstStyle/>
            <a:p>
              <a:pPr defTabSz="642915">
                <a:defRPr sz="45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sz="1000" dirty="0"/>
                <a:t>AD-N</a:t>
              </a:r>
              <a:r>
                <a:rPr lang="en-US" altLang="zh-CN" sz="1000" dirty="0"/>
                <a:t>up</a:t>
              </a:r>
              <a:r>
                <a:rPr sz="1000" dirty="0"/>
                <a:t>96</a:t>
              </a:r>
            </a:p>
            <a:p>
              <a:pPr defTabSz="642915">
                <a:defRPr sz="45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sz="1000" dirty="0"/>
                <a:t>BD-APIP12</a:t>
              </a:r>
            </a:p>
          </p:txBody>
        </p:sp>
        <p:pic>
          <p:nvPicPr>
            <p:cNvPr id="10" name="20.jpg" descr="E:\0001APIP12项目\0004酵母双杂交图片\2013.08.12整理\20.jpg"/>
            <p:cNvPicPr preferRelativeResize="0">
              <a:picLocks/>
            </p:cNvPicPr>
            <p:nvPr/>
          </p:nvPicPr>
          <p:blipFill>
            <a:blip r:embed="rId2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70008" y="2605545"/>
              <a:ext cx="1706063" cy="4480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" name="15.jpg" descr="E:\0001APIP12项目\0004酵母双杂交图片\2013.08.12整理\15.jpg"/>
            <p:cNvPicPr preferRelativeResize="0">
              <a:picLocks/>
            </p:cNvPicPr>
            <p:nvPr/>
          </p:nvPicPr>
          <p:blipFill>
            <a:blip r:embed="rId3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68195" y="3061811"/>
              <a:ext cx="1706063" cy="4530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" name="1.jpg" descr="E:\0001APIP12项目\0004酵母双杂交图片\2013.08.12整理\1.jpg"/>
            <p:cNvPicPr>
              <a:picLocks noChangeAspect="1"/>
            </p:cNvPicPr>
            <p:nvPr/>
          </p:nvPicPr>
          <p:blipFill>
            <a:blip r:embed="rId4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65974" y="2137442"/>
              <a:ext cx="1705341" cy="4530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" name="Shape 693"/>
            <p:cNvSpPr/>
            <p:nvPr/>
          </p:nvSpPr>
          <p:spPr>
            <a:xfrm>
              <a:off x="5522997" y="1874413"/>
              <a:ext cx="710573" cy="25844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32145" tIns="32145" rIns="32145" bIns="32145" numCol="1" anchor="t">
              <a:noAutofit/>
            </a:bodyPr>
            <a:lstStyle>
              <a:lvl1pPr defTabSz="914400">
                <a:defRPr sz="40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rPr sz="1000" dirty="0"/>
                <a:t>-Leu-Trp</a:t>
              </a:r>
            </a:p>
          </p:txBody>
        </p:sp>
        <p:pic>
          <p:nvPicPr>
            <p:cNvPr id="11" name="20 3AT.jpg" descr="E:\0001APIP12项目\0004酵母双杂交图片\2013.08.12整理\20 3AT.jpg"/>
            <p:cNvPicPr>
              <a:picLocks noChangeAspect="1"/>
            </p:cNvPicPr>
            <p:nvPr/>
          </p:nvPicPr>
          <p:blipFill>
            <a:blip r:embed="rId5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50732" y="2599627"/>
              <a:ext cx="1706063" cy="45321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" name="15 3AT.jpg" descr="E:\0001APIP12项目\0004酵母双杂交图片\2013.08.12整理\15 3AT.jpg"/>
            <p:cNvPicPr>
              <a:picLocks noChangeAspect="1"/>
            </p:cNvPicPr>
            <p:nvPr/>
          </p:nvPicPr>
          <p:blipFill>
            <a:blip r:embed="rId6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50732" y="3061811"/>
              <a:ext cx="1706063" cy="45321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" name="1 3AT.jpg" descr="E:\0001APIP12项目\0004酵母双杂交图片\2013.08.12整理\1 3AT.jpg"/>
            <p:cNvPicPr>
              <a:picLocks noChangeAspect="1"/>
            </p:cNvPicPr>
            <p:nvPr/>
          </p:nvPicPr>
          <p:blipFill>
            <a:blip r:embed="rId7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48923" y="2137442"/>
              <a:ext cx="1706063" cy="4528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" name="Shape 694"/>
            <p:cNvSpPr/>
            <p:nvPr/>
          </p:nvSpPr>
          <p:spPr>
            <a:xfrm>
              <a:off x="3347864" y="1874413"/>
              <a:ext cx="1874975" cy="25844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32145" tIns="32145" rIns="32145" bIns="32145" numCol="1" anchor="t">
              <a:noAutofit/>
            </a:bodyPr>
            <a:lstStyle>
              <a:lvl1pPr defTabSz="914400">
                <a:defRPr sz="40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rPr sz="1000" dirty="0"/>
                <a:t>-Leu-Trp-His+</a:t>
              </a:r>
              <a:r>
                <a:rPr lang="en-US" sz="1000" dirty="0"/>
                <a:t>50 </a:t>
              </a:r>
              <a:r>
                <a:rPr lang="en-US" sz="1000" dirty="0" err="1"/>
                <a:t>mM</a:t>
              </a:r>
              <a:r>
                <a:rPr lang="en-US" sz="1000" dirty="0"/>
                <a:t> </a:t>
              </a:r>
              <a:r>
                <a:rPr sz="1000" dirty="0"/>
                <a:t>3AT</a:t>
              </a:r>
            </a:p>
          </p:txBody>
        </p:sp>
      </p:grpSp>
      <p:cxnSp>
        <p:nvCxnSpPr>
          <p:cNvPr id="4" name="直接连接符 3"/>
          <p:cNvCxnSpPr/>
          <p:nvPr/>
        </p:nvCxnSpPr>
        <p:spPr>
          <a:xfrm>
            <a:off x="1404529" y="1892967"/>
            <a:ext cx="165043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3095987" y="1892967"/>
            <a:ext cx="165043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136580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主题​​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 主题​​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主题​​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67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主题​​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Zhou, Bo (IRRI)</dc:creator>
  <cp:lastModifiedBy>Balindan, Danica Joy</cp:lastModifiedBy>
  <cp:revision>16</cp:revision>
  <dcterms:modified xsi:type="dcterms:W3CDTF">2017-02-10T17:00:30Z</dcterms:modified>
</cp:coreProperties>
</file>